
<file path=[Content_Types].xml><?xml version="1.0" encoding="utf-8"?>
<Types xmlns="http://schemas.openxmlformats.org/package/2006/content-types">
  <Default Extension="bin" ContentType="image/unknown"/>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8" r:id="rId1"/>
  </p:sldMasterIdLst>
  <p:notesMasterIdLst>
    <p:notesMasterId r:id="rId115"/>
  </p:notesMasterIdLst>
  <p:sldIdLst>
    <p:sldId id="256" r:id="rId2"/>
    <p:sldId id="520" r:id="rId3"/>
    <p:sldId id="603" r:id="rId4"/>
    <p:sldId id="529" r:id="rId5"/>
    <p:sldId id="561" r:id="rId6"/>
    <p:sldId id="562" r:id="rId7"/>
    <p:sldId id="564" r:id="rId8"/>
    <p:sldId id="565" r:id="rId9"/>
    <p:sldId id="569" r:id="rId10"/>
    <p:sldId id="612" r:id="rId11"/>
    <p:sldId id="566" r:id="rId12"/>
    <p:sldId id="570" r:id="rId13"/>
    <p:sldId id="567" r:id="rId14"/>
    <p:sldId id="613" r:id="rId15"/>
    <p:sldId id="614" r:id="rId16"/>
    <p:sldId id="638" r:id="rId17"/>
    <p:sldId id="639" r:id="rId18"/>
    <p:sldId id="640" r:id="rId19"/>
    <p:sldId id="641" r:id="rId20"/>
    <p:sldId id="642" r:id="rId21"/>
    <p:sldId id="643" r:id="rId22"/>
    <p:sldId id="644" r:id="rId23"/>
    <p:sldId id="645" r:id="rId24"/>
    <p:sldId id="646" r:id="rId25"/>
    <p:sldId id="668" r:id="rId26"/>
    <p:sldId id="669" r:id="rId27"/>
    <p:sldId id="678" r:id="rId28"/>
    <p:sldId id="694" r:id="rId29"/>
    <p:sldId id="691" r:id="rId30"/>
    <p:sldId id="679" r:id="rId31"/>
    <p:sldId id="690" r:id="rId32"/>
    <p:sldId id="671" r:id="rId33"/>
    <p:sldId id="680" r:id="rId34"/>
    <p:sldId id="672" r:id="rId35"/>
    <p:sldId id="677" r:id="rId36"/>
    <p:sldId id="681" r:id="rId37"/>
    <p:sldId id="683" r:id="rId38"/>
    <p:sldId id="682" r:id="rId39"/>
    <p:sldId id="684" r:id="rId40"/>
    <p:sldId id="685" r:id="rId41"/>
    <p:sldId id="686" r:id="rId42"/>
    <p:sldId id="715" r:id="rId43"/>
    <p:sldId id="687" r:id="rId44"/>
    <p:sldId id="676" r:id="rId45"/>
    <p:sldId id="689" r:id="rId46"/>
    <p:sldId id="698" r:id="rId47"/>
    <p:sldId id="699" r:id="rId48"/>
    <p:sldId id="700" r:id="rId49"/>
    <p:sldId id="701" r:id="rId50"/>
    <p:sldId id="702" r:id="rId51"/>
    <p:sldId id="703" r:id="rId52"/>
    <p:sldId id="704" r:id="rId53"/>
    <p:sldId id="705" r:id="rId54"/>
    <p:sldId id="706" r:id="rId55"/>
    <p:sldId id="707" r:id="rId56"/>
    <p:sldId id="708" r:id="rId57"/>
    <p:sldId id="709" r:id="rId58"/>
    <p:sldId id="710" r:id="rId59"/>
    <p:sldId id="711" r:id="rId60"/>
    <p:sldId id="712" r:id="rId61"/>
    <p:sldId id="713" r:id="rId62"/>
    <p:sldId id="673" r:id="rId63"/>
    <p:sldId id="693" r:id="rId64"/>
    <p:sldId id="692" r:id="rId65"/>
    <p:sldId id="522" r:id="rId66"/>
    <p:sldId id="714" r:id="rId67"/>
    <p:sldId id="581" r:id="rId68"/>
    <p:sldId id="647" r:id="rId69"/>
    <p:sldId id="583" r:id="rId70"/>
    <p:sldId id="649" r:id="rId71"/>
    <p:sldId id="650" r:id="rId72"/>
    <p:sldId id="648" r:id="rId73"/>
    <p:sldId id="584" r:id="rId74"/>
    <p:sldId id="585" r:id="rId75"/>
    <p:sldId id="620" r:id="rId76"/>
    <p:sldId id="651" r:id="rId77"/>
    <p:sldId id="652" r:id="rId78"/>
    <p:sldId id="653" r:id="rId79"/>
    <p:sldId id="624" r:id="rId80"/>
    <p:sldId id="611" r:id="rId81"/>
    <p:sldId id="654" r:id="rId82"/>
    <p:sldId id="655" r:id="rId83"/>
    <p:sldId id="657" r:id="rId84"/>
    <p:sldId id="656" r:id="rId85"/>
    <p:sldId id="658" r:id="rId86"/>
    <p:sldId id="625" r:id="rId87"/>
    <p:sldId id="659" r:id="rId88"/>
    <p:sldId id="660" r:id="rId89"/>
    <p:sldId id="628" r:id="rId90"/>
    <p:sldId id="528" r:id="rId91"/>
    <p:sldId id="571" r:id="rId92"/>
    <p:sldId id="572" r:id="rId93"/>
    <p:sldId id="573" r:id="rId94"/>
    <p:sldId id="574" r:id="rId95"/>
    <p:sldId id="575" r:id="rId96"/>
    <p:sldId id="661" r:id="rId97"/>
    <p:sldId id="576" r:id="rId98"/>
    <p:sldId id="663" r:id="rId99"/>
    <p:sldId id="577" r:id="rId100"/>
    <p:sldId id="662" r:id="rId101"/>
    <p:sldId id="580" r:id="rId102"/>
    <p:sldId id="588" r:id="rId103"/>
    <p:sldId id="578" r:id="rId104"/>
    <p:sldId id="630" r:id="rId105"/>
    <p:sldId id="665" r:id="rId106"/>
    <p:sldId id="666" r:id="rId107"/>
    <p:sldId id="664" r:id="rId108"/>
    <p:sldId id="667" r:id="rId109"/>
    <p:sldId id="633" r:id="rId110"/>
    <p:sldId id="634" r:id="rId111"/>
    <p:sldId id="635" r:id="rId112"/>
    <p:sldId id="637" r:id="rId113"/>
    <p:sldId id="586" r:id="rId114"/>
  </p:sldIdLst>
  <p:sldSz cx="12192000" cy="6858000"/>
  <p:notesSz cx="7010400" cy="9296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08"/>
    <p:restoredTop sz="78205" autoAdjust="0"/>
  </p:normalViewPr>
  <p:slideViewPr>
    <p:cSldViewPr>
      <p:cViewPr varScale="1">
        <p:scale>
          <a:sx n="49" d="100"/>
          <a:sy n="49" d="100"/>
        </p:scale>
        <p:origin x="440" y="48"/>
      </p:cViewPr>
      <p:guideLst>
        <p:guide orient="horz" pos="2160"/>
        <p:guide pos="384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viewProps" Target="viewProps.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theme" Target="theme/theme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67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6725"/>
          </a:xfrm>
          <a:prstGeom prst="rect">
            <a:avLst/>
          </a:prstGeom>
        </p:spPr>
        <p:txBody>
          <a:bodyPr vert="horz" lIns="91440" tIns="45720" rIns="91440" bIns="45720" rtlCol="0"/>
          <a:lstStyle>
            <a:lvl1pPr algn="r">
              <a:defRPr sz="1200"/>
            </a:lvl1pPr>
          </a:lstStyle>
          <a:p>
            <a:fld id="{EF911157-0FC2-4F06-8D61-FD647FE4E19D}" type="datetimeFigureOut">
              <a:rPr lang="en-US" smtClean="0"/>
              <a:t>11/20/2025</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73575"/>
            <a:ext cx="5607050" cy="3660775"/>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3038475" cy="466725"/>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6725"/>
          </a:xfrm>
          <a:prstGeom prst="rect">
            <a:avLst/>
          </a:prstGeom>
        </p:spPr>
        <p:txBody>
          <a:bodyPr vert="horz" lIns="91440" tIns="45720" rIns="91440" bIns="45720" rtlCol="0" anchor="b"/>
          <a:lstStyle>
            <a:lvl1pPr algn="r">
              <a:defRPr sz="1200"/>
            </a:lvl1pPr>
          </a:lstStyle>
          <a:p>
            <a:fld id="{4AF79E1B-2C51-4B9B-8EA4-26DE9E345AFF}" type="slidenum">
              <a:rPr lang="en-US" smtClean="0"/>
              <a:t>‹#›</a:t>
            </a:fld>
            <a:endParaRPr lang="en-US"/>
          </a:p>
        </p:txBody>
      </p:sp>
    </p:spTree>
    <p:extLst>
      <p:ext uri="{BB962C8B-B14F-4D97-AF65-F5344CB8AC3E}">
        <p14:creationId xmlns:p14="http://schemas.microsoft.com/office/powerpoint/2010/main" val="8367260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1</a:t>
            </a:fld>
            <a:endParaRPr lang="en-US"/>
          </a:p>
        </p:txBody>
      </p:sp>
    </p:spTree>
    <p:extLst>
      <p:ext uri="{BB962C8B-B14F-4D97-AF65-F5344CB8AC3E}">
        <p14:creationId xmlns:p14="http://schemas.microsoft.com/office/powerpoint/2010/main" val="36117099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You’re using the Poisson pdf here, and getting a semi-elasticity! So 100 </a:t>
            </a:r>
            <a:r>
              <a:rPr lang="en-US" dirty="0" err="1"/>
              <a:t>beta_j</a:t>
            </a:r>
            <a:r>
              <a:rPr lang="en-US" dirty="0"/>
              <a:t> is approximately the percentage change. Here it really is percent increase, not percentage points (because this is essentially a log transform)! </a:t>
            </a:r>
          </a:p>
        </p:txBody>
      </p:sp>
      <p:sp>
        <p:nvSpPr>
          <p:cNvPr id="4" name="Slide Number Placeholder 3"/>
          <p:cNvSpPr>
            <a:spLocks noGrp="1"/>
          </p:cNvSpPr>
          <p:nvPr>
            <p:ph type="sldNum" sz="quarter" idx="5"/>
          </p:nvPr>
        </p:nvSpPr>
        <p:spPr/>
        <p:txBody>
          <a:bodyPr/>
          <a:lstStyle/>
          <a:p>
            <a:fld id="{4AF79E1B-2C51-4B9B-8EA4-26DE9E345AFF}" type="slidenum">
              <a:rPr lang="en-US" smtClean="0"/>
              <a:t>11</a:t>
            </a:fld>
            <a:endParaRPr lang="en-US"/>
          </a:p>
        </p:txBody>
      </p:sp>
    </p:spTree>
    <p:extLst>
      <p:ext uri="{BB962C8B-B14F-4D97-AF65-F5344CB8AC3E}">
        <p14:creationId xmlns:p14="http://schemas.microsoft.com/office/powerpoint/2010/main" val="1650706806"/>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note on relative risk ratios: odds ratios are relative and hence depend on baseline levels (e.g., a 1.5 times increase from 1 is 1.5 but from 100 is 150). This plays a critical role in the economic significance of your results.</a:t>
            </a:r>
          </a:p>
          <a:p>
            <a:r>
              <a:rPr lang="en-US" dirty="0"/>
              <a:t>Evaluating a complicated model in econometric analysis becomes more and more about story-telling – the more complicated your model is, the more certain your assumptions are wrong. How useful is your model? </a:t>
            </a:r>
          </a:p>
        </p:txBody>
      </p:sp>
      <p:sp>
        <p:nvSpPr>
          <p:cNvPr id="4" name="Slide Number Placeholder 3"/>
          <p:cNvSpPr>
            <a:spLocks noGrp="1"/>
          </p:cNvSpPr>
          <p:nvPr>
            <p:ph type="sldNum" sz="quarter" idx="5"/>
          </p:nvPr>
        </p:nvSpPr>
        <p:spPr/>
        <p:txBody>
          <a:bodyPr/>
          <a:lstStyle/>
          <a:p>
            <a:fld id="{4AF79E1B-2C51-4B9B-8EA4-26DE9E345AFF}" type="slidenum">
              <a:rPr lang="en-US" smtClean="0"/>
              <a:t>101</a:t>
            </a:fld>
            <a:endParaRPr lang="en-US"/>
          </a:p>
        </p:txBody>
      </p:sp>
    </p:spTree>
    <p:extLst>
      <p:ext uri="{BB962C8B-B14F-4D97-AF65-F5344CB8AC3E}">
        <p14:creationId xmlns:p14="http://schemas.microsoft.com/office/powerpoint/2010/main" val="831144564"/>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note on relative risk ratios: odds ratios are relative and hence depend on baseline levels (e.g., a 1.5 times increase from 1 is 1.5 but from 100 is 150). This plays a critical role in the economic significance of your results.</a:t>
            </a:r>
          </a:p>
          <a:p>
            <a:r>
              <a:rPr lang="en-US" dirty="0"/>
              <a:t>Evaluating a complicated model in econometric analysis becomes more and more about story-telling – the more complicated your model is, the more certain your assumptions are wrong. How useful is your model? </a:t>
            </a:r>
          </a:p>
        </p:txBody>
      </p:sp>
      <p:sp>
        <p:nvSpPr>
          <p:cNvPr id="4" name="Slide Number Placeholder 3"/>
          <p:cNvSpPr>
            <a:spLocks noGrp="1"/>
          </p:cNvSpPr>
          <p:nvPr>
            <p:ph type="sldNum" sz="quarter" idx="5"/>
          </p:nvPr>
        </p:nvSpPr>
        <p:spPr/>
        <p:txBody>
          <a:bodyPr/>
          <a:lstStyle/>
          <a:p>
            <a:fld id="{4AF79E1B-2C51-4B9B-8EA4-26DE9E345AFF}" type="slidenum">
              <a:rPr lang="en-US" smtClean="0"/>
              <a:t>102</a:t>
            </a:fld>
            <a:endParaRPr lang="en-US"/>
          </a:p>
        </p:txBody>
      </p:sp>
    </p:spTree>
    <p:extLst>
      <p:ext uri="{BB962C8B-B14F-4D97-AF65-F5344CB8AC3E}">
        <p14:creationId xmlns:p14="http://schemas.microsoft.com/office/powerpoint/2010/main" val="3210876395"/>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have a small choice set and care about the correlations in choice, </a:t>
            </a:r>
            <a:r>
              <a:rPr lang="en-US" dirty="0" err="1"/>
              <a:t>probit</a:t>
            </a:r>
            <a:r>
              <a:rPr lang="en-US" dirty="0"/>
              <a:t> may work better. </a:t>
            </a:r>
          </a:p>
          <a:p>
            <a:r>
              <a:rPr lang="en-US" dirty="0"/>
              <a:t>Example of IIA: if you have car or bus and then add a bike lane, maybe you should pull equally from both (go from 50% and 50% to 40%, 40%, and 20%). But if you have a car and a red bus, and then add a blue bus, you wouldn’t expect this. </a:t>
            </a:r>
          </a:p>
        </p:txBody>
      </p:sp>
      <p:sp>
        <p:nvSpPr>
          <p:cNvPr id="4" name="Slide Number Placeholder 3"/>
          <p:cNvSpPr>
            <a:spLocks noGrp="1"/>
          </p:cNvSpPr>
          <p:nvPr>
            <p:ph type="sldNum" sz="quarter" idx="5"/>
          </p:nvPr>
        </p:nvSpPr>
        <p:spPr/>
        <p:txBody>
          <a:bodyPr/>
          <a:lstStyle/>
          <a:p>
            <a:fld id="{4AF79E1B-2C51-4B9B-8EA4-26DE9E345AFF}" type="slidenum">
              <a:rPr lang="en-US" smtClean="0"/>
              <a:t>103</a:t>
            </a:fld>
            <a:endParaRPr lang="en-US"/>
          </a:p>
        </p:txBody>
      </p:sp>
    </p:spTree>
    <p:extLst>
      <p:ext uri="{BB962C8B-B14F-4D97-AF65-F5344CB8AC3E}">
        <p14:creationId xmlns:p14="http://schemas.microsoft.com/office/powerpoint/2010/main" val="226170578"/>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 area of research I’m particularly interested in these days</a:t>
            </a:r>
          </a:p>
        </p:txBody>
      </p:sp>
      <p:sp>
        <p:nvSpPr>
          <p:cNvPr id="4" name="Slide Number Placeholder 3"/>
          <p:cNvSpPr>
            <a:spLocks noGrp="1"/>
          </p:cNvSpPr>
          <p:nvPr>
            <p:ph type="sldNum" sz="quarter" idx="5"/>
          </p:nvPr>
        </p:nvSpPr>
        <p:spPr/>
        <p:txBody>
          <a:bodyPr/>
          <a:lstStyle/>
          <a:p>
            <a:fld id="{4AF79E1B-2C51-4B9B-8EA4-26DE9E345AFF}" type="slidenum">
              <a:rPr lang="en-US" smtClean="0"/>
              <a:t>104</a:t>
            </a:fld>
            <a:endParaRPr lang="en-US"/>
          </a:p>
        </p:txBody>
      </p:sp>
    </p:spTree>
    <p:extLst>
      <p:ext uri="{BB962C8B-B14F-4D97-AF65-F5344CB8AC3E}">
        <p14:creationId xmlns:p14="http://schemas.microsoft.com/office/powerpoint/2010/main" val="261120981"/>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 area of research I’m particularly interested in these days</a:t>
            </a:r>
          </a:p>
        </p:txBody>
      </p:sp>
      <p:sp>
        <p:nvSpPr>
          <p:cNvPr id="4" name="Slide Number Placeholder 3"/>
          <p:cNvSpPr>
            <a:spLocks noGrp="1"/>
          </p:cNvSpPr>
          <p:nvPr>
            <p:ph type="sldNum" sz="quarter" idx="5"/>
          </p:nvPr>
        </p:nvSpPr>
        <p:spPr/>
        <p:txBody>
          <a:bodyPr/>
          <a:lstStyle/>
          <a:p>
            <a:fld id="{4AF79E1B-2C51-4B9B-8EA4-26DE9E345AFF}" type="slidenum">
              <a:rPr lang="en-US" smtClean="0"/>
              <a:t>105</a:t>
            </a:fld>
            <a:endParaRPr lang="en-US"/>
          </a:p>
        </p:txBody>
      </p:sp>
    </p:spTree>
    <p:extLst>
      <p:ext uri="{BB962C8B-B14F-4D97-AF65-F5344CB8AC3E}">
        <p14:creationId xmlns:p14="http://schemas.microsoft.com/office/powerpoint/2010/main" val="3806502148"/>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 area of research I’m particularly interested in these days</a:t>
            </a:r>
          </a:p>
        </p:txBody>
      </p:sp>
      <p:sp>
        <p:nvSpPr>
          <p:cNvPr id="4" name="Slide Number Placeholder 3"/>
          <p:cNvSpPr>
            <a:spLocks noGrp="1"/>
          </p:cNvSpPr>
          <p:nvPr>
            <p:ph type="sldNum" sz="quarter" idx="5"/>
          </p:nvPr>
        </p:nvSpPr>
        <p:spPr/>
        <p:txBody>
          <a:bodyPr/>
          <a:lstStyle/>
          <a:p>
            <a:fld id="{4AF79E1B-2C51-4B9B-8EA4-26DE9E345AFF}" type="slidenum">
              <a:rPr lang="en-US" smtClean="0"/>
              <a:t>106</a:t>
            </a:fld>
            <a:endParaRPr lang="en-US"/>
          </a:p>
        </p:txBody>
      </p:sp>
    </p:spTree>
    <p:extLst>
      <p:ext uri="{BB962C8B-B14F-4D97-AF65-F5344CB8AC3E}">
        <p14:creationId xmlns:p14="http://schemas.microsoft.com/office/powerpoint/2010/main" val="3791766998"/>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Need to have survey be honest, actually well thought out </a:t>
            </a:r>
            <a:r>
              <a:rPr lang="en-US" dirty="0" err="1"/>
              <a:t>reponses</a:t>
            </a:r>
            <a:r>
              <a:rPr lang="en-US" dirty="0"/>
              <a:t>, etc. Also external </a:t>
            </a:r>
            <a:r>
              <a:rPr lang="en-US" dirty="0" err="1"/>
              <a:t>valididty</a:t>
            </a:r>
            <a:r>
              <a:rPr lang="en-US" dirty="0"/>
              <a:t> (we’re in Australia and only looking at hospital non-generalists; those who are “on the border” between specialists and GPs who have worked without committing one way or another for about 3 </a:t>
            </a:r>
            <a:r>
              <a:rPr lang="en-US" dirty="0" err="1"/>
              <a:t>yearS</a:t>
            </a:r>
            <a:r>
              <a:rPr lang="en-US" dirty="0"/>
              <a:t>)</a:t>
            </a:r>
          </a:p>
        </p:txBody>
      </p:sp>
      <p:sp>
        <p:nvSpPr>
          <p:cNvPr id="4" name="Slide Number Placeholder 3"/>
          <p:cNvSpPr>
            <a:spLocks noGrp="1"/>
          </p:cNvSpPr>
          <p:nvPr>
            <p:ph type="sldNum" sz="quarter" idx="5"/>
          </p:nvPr>
        </p:nvSpPr>
        <p:spPr/>
        <p:txBody>
          <a:bodyPr/>
          <a:lstStyle/>
          <a:p>
            <a:fld id="{4AF79E1B-2C51-4B9B-8EA4-26DE9E345AFF}" type="slidenum">
              <a:rPr lang="en-US" smtClean="0"/>
              <a:t>107</a:t>
            </a:fld>
            <a:endParaRPr lang="en-US"/>
          </a:p>
        </p:txBody>
      </p:sp>
    </p:spTree>
    <p:extLst>
      <p:ext uri="{BB962C8B-B14F-4D97-AF65-F5344CB8AC3E}">
        <p14:creationId xmlns:p14="http://schemas.microsoft.com/office/powerpoint/2010/main" val="2542286540"/>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of my concerns – experimental design (i.e. choice between specialty A and B instead of between surgery and generalist?). I thought the authors did well addressing these concerns openly. </a:t>
            </a:r>
          </a:p>
        </p:txBody>
      </p:sp>
      <p:sp>
        <p:nvSpPr>
          <p:cNvPr id="4" name="Slide Number Placeholder 3"/>
          <p:cNvSpPr>
            <a:spLocks noGrp="1"/>
          </p:cNvSpPr>
          <p:nvPr>
            <p:ph type="sldNum" sz="quarter" idx="5"/>
          </p:nvPr>
        </p:nvSpPr>
        <p:spPr/>
        <p:txBody>
          <a:bodyPr/>
          <a:lstStyle/>
          <a:p>
            <a:fld id="{4AF79E1B-2C51-4B9B-8EA4-26DE9E345AFF}" type="slidenum">
              <a:rPr lang="en-US" smtClean="0"/>
              <a:t>108</a:t>
            </a:fld>
            <a:endParaRPr lang="en-US"/>
          </a:p>
        </p:txBody>
      </p:sp>
    </p:spTree>
    <p:extLst>
      <p:ext uri="{BB962C8B-B14F-4D97-AF65-F5344CB8AC3E}">
        <p14:creationId xmlns:p14="http://schemas.microsoft.com/office/powerpoint/2010/main" val="1623655842"/>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Each observation in the data is a choice between two of these hypothetical worlds. Given enough choices, can back out importance of each parameter (think of a decision tree) while accounting for individual-level </a:t>
            </a:r>
            <a:r>
              <a:rPr lang="en-US" dirty="0" err="1"/>
              <a:t>idiosycracy</a:t>
            </a:r>
            <a:r>
              <a:rPr lang="en-US" dirty="0"/>
              <a:t>. Of course: 2916 possible choices! For the pilot survey and then for the main survey, we generated a fractional factorial of 36 binary choice sets containing 72 alternatives (4 versions; 9 choices per doctor). </a:t>
            </a:r>
          </a:p>
        </p:txBody>
      </p:sp>
      <p:sp>
        <p:nvSpPr>
          <p:cNvPr id="4" name="Slide Number Placeholder 3"/>
          <p:cNvSpPr>
            <a:spLocks noGrp="1"/>
          </p:cNvSpPr>
          <p:nvPr>
            <p:ph type="sldNum" sz="quarter" idx="5"/>
          </p:nvPr>
        </p:nvSpPr>
        <p:spPr/>
        <p:txBody>
          <a:bodyPr/>
          <a:lstStyle/>
          <a:p>
            <a:fld id="{4AF79E1B-2C51-4B9B-8EA4-26DE9E345AFF}" type="slidenum">
              <a:rPr lang="en-US" smtClean="0"/>
              <a:t>109</a:t>
            </a:fld>
            <a:endParaRPr lang="en-US"/>
          </a:p>
        </p:txBody>
      </p:sp>
    </p:spTree>
    <p:extLst>
      <p:ext uri="{BB962C8B-B14F-4D97-AF65-F5344CB8AC3E}">
        <p14:creationId xmlns:p14="http://schemas.microsoft.com/office/powerpoint/2010/main" val="420008622"/>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do we interpret these results? Recall that (2) is like (1) + individual FE. Rather than calculate marginal effects, the coefficients are reported as is (how useful is this) and converted to MWTP -- MWTP for an attribute is the ratio of the coefficient estimate for that attribute and the coefficient estimate for the earnings attribute. </a:t>
            </a:r>
          </a:p>
        </p:txBody>
      </p:sp>
      <p:sp>
        <p:nvSpPr>
          <p:cNvPr id="4" name="Slide Number Placeholder 3"/>
          <p:cNvSpPr>
            <a:spLocks noGrp="1"/>
          </p:cNvSpPr>
          <p:nvPr>
            <p:ph type="sldNum" sz="quarter" idx="5"/>
          </p:nvPr>
        </p:nvSpPr>
        <p:spPr/>
        <p:txBody>
          <a:bodyPr/>
          <a:lstStyle/>
          <a:p>
            <a:fld id="{4AF79E1B-2C51-4B9B-8EA4-26DE9E345AFF}" type="slidenum">
              <a:rPr lang="en-US" smtClean="0"/>
              <a:t>110</a:t>
            </a:fld>
            <a:endParaRPr lang="en-US"/>
          </a:p>
        </p:txBody>
      </p:sp>
    </p:spTree>
    <p:extLst>
      <p:ext uri="{BB962C8B-B14F-4D97-AF65-F5344CB8AC3E}">
        <p14:creationId xmlns:p14="http://schemas.microsoft.com/office/powerpoint/2010/main" val="30135015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See </a:t>
            </a:r>
            <a:r>
              <a:rPr lang="en-US" dirty="0" err="1"/>
              <a:t>ppmlhdfe</a:t>
            </a:r>
            <a:r>
              <a:rPr lang="en-US" dirty="0"/>
              <a:t> help page in </a:t>
            </a:r>
            <a:r>
              <a:rPr lang="en-US" dirty="0" err="1"/>
              <a:t>Github</a:t>
            </a:r>
            <a:r>
              <a:rPr lang="en-US" dirty="0"/>
              <a:t>? </a:t>
            </a:r>
          </a:p>
        </p:txBody>
      </p:sp>
      <p:sp>
        <p:nvSpPr>
          <p:cNvPr id="4" name="Slide Number Placeholder 3"/>
          <p:cNvSpPr>
            <a:spLocks noGrp="1"/>
          </p:cNvSpPr>
          <p:nvPr>
            <p:ph type="sldNum" sz="quarter" idx="5"/>
          </p:nvPr>
        </p:nvSpPr>
        <p:spPr/>
        <p:txBody>
          <a:bodyPr/>
          <a:lstStyle/>
          <a:p>
            <a:fld id="{4AF79E1B-2C51-4B9B-8EA4-26DE9E345AFF}" type="slidenum">
              <a:rPr lang="en-US" smtClean="0"/>
              <a:t>12</a:t>
            </a:fld>
            <a:endParaRPr lang="en-US"/>
          </a:p>
        </p:txBody>
      </p:sp>
    </p:spTree>
    <p:extLst>
      <p:ext uri="{BB962C8B-B14F-4D97-AF65-F5344CB8AC3E}">
        <p14:creationId xmlns:p14="http://schemas.microsoft.com/office/powerpoint/2010/main" val="1181662564"/>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Simulation comes from MABEL data for differences between GP and specialists (top half). Then the simulation allows parameters to be matched to WTP (expressed in earnings) and counterfactual simulations. Calibrated base case uses actual Australia market shares. </a:t>
            </a:r>
          </a:p>
        </p:txBody>
      </p:sp>
      <p:sp>
        <p:nvSpPr>
          <p:cNvPr id="4" name="Slide Number Placeholder 3"/>
          <p:cNvSpPr>
            <a:spLocks noGrp="1"/>
          </p:cNvSpPr>
          <p:nvPr>
            <p:ph type="sldNum" sz="quarter" idx="5"/>
          </p:nvPr>
        </p:nvSpPr>
        <p:spPr/>
        <p:txBody>
          <a:bodyPr/>
          <a:lstStyle/>
          <a:p>
            <a:fld id="{4AF79E1B-2C51-4B9B-8EA4-26DE9E345AFF}" type="slidenum">
              <a:rPr lang="en-US" smtClean="0"/>
              <a:t>111</a:t>
            </a:fld>
            <a:endParaRPr lang="en-US"/>
          </a:p>
        </p:txBody>
      </p:sp>
    </p:spTree>
    <p:extLst>
      <p:ext uri="{BB962C8B-B14F-4D97-AF65-F5344CB8AC3E}">
        <p14:creationId xmlns:p14="http://schemas.microsoft.com/office/powerpoint/2010/main" val="1055420873"/>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of my concerns – experimental design (i.e. choice between specialty A and B instead of between surgery and generalist?). I thought the authors did well addressing these concerns openly. I really like the simulation here – that’s a big perk of these discrete choice models (plug for structural estimation, which we will do next time) </a:t>
            </a:r>
          </a:p>
        </p:txBody>
      </p:sp>
      <p:sp>
        <p:nvSpPr>
          <p:cNvPr id="4" name="Slide Number Placeholder 3"/>
          <p:cNvSpPr>
            <a:spLocks noGrp="1"/>
          </p:cNvSpPr>
          <p:nvPr>
            <p:ph type="sldNum" sz="quarter" idx="5"/>
          </p:nvPr>
        </p:nvSpPr>
        <p:spPr/>
        <p:txBody>
          <a:bodyPr/>
          <a:lstStyle/>
          <a:p>
            <a:fld id="{4AF79E1B-2C51-4B9B-8EA4-26DE9E345AFF}" type="slidenum">
              <a:rPr lang="en-US" smtClean="0"/>
              <a:t>112</a:t>
            </a:fld>
            <a:endParaRPr lang="en-US"/>
          </a:p>
        </p:txBody>
      </p:sp>
    </p:spTree>
    <p:extLst>
      <p:ext uri="{BB962C8B-B14F-4D97-AF65-F5344CB8AC3E}">
        <p14:creationId xmlns:p14="http://schemas.microsoft.com/office/powerpoint/2010/main" val="3068136172"/>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Focusing only on these three for today</a:t>
            </a:r>
          </a:p>
        </p:txBody>
      </p:sp>
      <p:sp>
        <p:nvSpPr>
          <p:cNvPr id="4" name="Slide Number Placeholder 3"/>
          <p:cNvSpPr>
            <a:spLocks noGrp="1"/>
          </p:cNvSpPr>
          <p:nvPr>
            <p:ph type="sldNum" sz="quarter" idx="5"/>
          </p:nvPr>
        </p:nvSpPr>
        <p:spPr/>
        <p:txBody>
          <a:bodyPr/>
          <a:lstStyle/>
          <a:p>
            <a:fld id="{4AF79E1B-2C51-4B9B-8EA4-26DE9E345AFF}" type="slidenum">
              <a:rPr lang="en-US" smtClean="0"/>
              <a:t>113</a:t>
            </a:fld>
            <a:endParaRPr lang="en-US"/>
          </a:p>
        </p:txBody>
      </p:sp>
    </p:spTree>
    <p:extLst>
      <p:ext uri="{BB962C8B-B14F-4D97-AF65-F5344CB8AC3E}">
        <p14:creationId xmlns:p14="http://schemas.microsoft.com/office/powerpoint/2010/main" val="20834994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Overdispersion is likely since we know e(x) is small – otherwise, why would be doing </a:t>
            </a:r>
            <a:r>
              <a:rPr lang="en-US" dirty="0" err="1"/>
              <a:t>poisson</a:t>
            </a:r>
            <a:r>
              <a:rPr lang="en-US" dirty="0"/>
              <a:t> in the first place?</a:t>
            </a:r>
          </a:p>
        </p:txBody>
      </p:sp>
      <p:sp>
        <p:nvSpPr>
          <p:cNvPr id="4" name="Slide Number Placeholder 3"/>
          <p:cNvSpPr>
            <a:spLocks noGrp="1"/>
          </p:cNvSpPr>
          <p:nvPr>
            <p:ph type="sldNum" sz="quarter" idx="5"/>
          </p:nvPr>
        </p:nvSpPr>
        <p:spPr/>
        <p:txBody>
          <a:bodyPr/>
          <a:lstStyle/>
          <a:p>
            <a:fld id="{4AF79E1B-2C51-4B9B-8EA4-26DE9E345AFF}" type="slidenum">
              <a:rPr lang="en-US" smtClean="0"/>
              <a:t>13</a:t>
            </a:fld>
            <a:endParaRPr lang="en-US"/>
          </a:p>
        </p:txBody>
      </p:sp>
    </p:spTree>
    <p:extLst>
      <p:ext uri="{BB962C8B-B14F-4D97-AF65-F5344CB8AC3E}">
        <p14:creationId xmlns:p14="http://schemas.microsoft.com/office/powerpoint/2010/main" val="22700220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Negative binomial adds an additional variance parameter. Doesn’t really matter unless you are doing a complicated model and need to reduce parameters. </a:t>
            </a:r>
          </a:p>
        </p:txBody>
      </p:sp>
      <p:sp>
        <p:nvSpPr>
          <p:cNvPr id="4" name="Slide Number Placeholder 3"/>
          <p:cNvSpPr>
            <a:spLocks noGrp="1"/>
          </p:cNvSpPr>
          <p:nvPr>
            <p:ph type="sldNum" sz="quarter" idx="5"/>
          </p:nvPr>
        </p:nvSpPr>
        <p:spPr/>
        <p:txBody>
          <a:bodyPr/>
          <a:lstStyle/>
          <a:p>
            <a:fld id="{4AF79E1B-2C51-4B9B-8EA4-26DE9E345AFF}" type="slidenum">
              <a:rPr lang="en-US" smtClean="0"/>
              <a:t>14</a:t>
            </a:fld>
            <a:endParaRPr lang="en-US"/>
          </a:p>
        </p:txBody>
      </p:sp>
    </p:spTree>
    <p:extLst>
      <p:ext uri="{BB962C8B-B14F-4D97-AF65-F5344CB8AC3E}">
        <p14:creationId xmlns:p14="http://schemas.microsoft.com/office/powerpoint/2010/main" val="4930471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It’s not as big a deal as </a:t>
            </a:r>
            <a:r>
              <a:rPr lang="en-US" dirty="0" err="1"/>
              <a:t>yo</a:t>
            </a:r>
            <a:r>
              <a:rPr lang="en-US" dirty="0"/>
              <a:t> </a:t>
            </a:r>
            <a:r>
              <a:rPr lang="en-US" dirty="0" err="1"/>
              <a:t>umight</a:t>
            </a:r>
            <a:r>
              <a:rPr lang="en-US" dirty="0"/>
              <a:t> have heard. Negative binomial adds an additional variance parameter. Doesn’t really matter unless you are doing a complicated model and need to reduce parameters. </a:t>
            </a:r>
          </a:p>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15</a:t>
            </a:fld>
            <a:endParaRPr lang="en-US"/>
          </a:p>
        </p:txBody>
      </p:sp>
    </p:spTree>
    <p:extLst>
      <p:ext uri="{BB962C8B-B14F-4D97-AF65-F5344CB8AC3E}">
        <p14:creationId xmlns:p14="http://schemas.microsoft.com/office/powerpoint/2010/main" val="39832786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is table 1 a helpful descriptive? How can it be better? Main mechanism is distance! Possible that it could be beneficial if you close low-quality hospitals (average quality increases). They are assuming that hospital closures are exogenous to patients (good assumption or not?)</a:t>
            </a:r>
          </a:p>
        </p:txBody>
      </p:sp>
      <p:sp>
        <p:nvSpPr>
          <p:cNvPr id="4" name="Slide Number Placeholder 3"/>
          <p:cNvSpPr>
            <a:spLocks noGrp="1"/>
          </p:cNvSpPr>
          <p:nvPr>
            <p:ph type="sldNum" sz="quarter" idx="5"/>
          </p:nvPr>
        </p:nvSpPr>
        <p:spPr/>
        <p:txBody>
          <a:bodyPr/>
          <a:lstStyle/>
          <a:p>
            <a:fld id="{4AF79E1B-2C51-4B9B-8EA4-26DE9E345AFF}" type="slidenum">
              <a:rPr lang="en-US" smtClean="0"/>
              <a:t>16</a:t>
            </a:fld>
            <a:endParaRPr lang="en-US"/>
          </a:p>
        </p:txBody>
      </p:sp>
    </p:spTree>
    <p:extLst>
      <p:ext uri="{BB962C8B-B14F-4D97-AF65-F5344CB8AC3E}">
        <p14:creationId xmlns:p14="http://schemas.microsoft.com/office/powerpoint/2010/main" val="19208503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is table 1 a helpful descriptive? How can it be better? Main mechanism is distance! Possible that it could be beneficial if you close low-quality hospitals (average quality increases). They are assuming that hospital closures are exogenous to patients (good assumption or not?)</a:t>
            </a:r>
          </a:p>
        </p:txBody>
      </p:sp>
      <p:sp>
        <p:nvSpPr>
          <p:cNvPr id="4" name="Slide Number Placeholder 3"/>
          <p:cNvSpPr>
            <a:spLocks noGrp="1"/>
          </p:cNvSpPr>
          <p:nvPr>
            <p:ph type="sldNum" sz="quarter" idx="5"/>
          </p:nvPr>
        </p:nvSpPr>
        <p:spPr/>
        <p:txBody>
          <a:bodyPr/>
          <a:lstStyle/>
          <a:p>
            <a:fld id="{4AF79E1B-2C51-4B9B-8EA4-26DE9E345AFF}" type="slidenum">
              <a:rPr lang="en-US" smtClean="0"/>
              <a:t>17</a:t>
            </a:fld>
            <a:endParaRPr lang="en-US"/>
          </a:p>
        </p:txBody>
      </p:sp>
    </p:spTree>
    <p:extLst>
      <p:ext uri="{BB962C8B-B14F-4D97-AF65-F5344CB8AC3E}">
        <p14:creationId xmlns:p14="http://schemas.microsoft.com/office/powerpoint/2010/main" val="25098074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is table 1 a helpful descriptive? How can it be better? Main mechanism is distance! Possible that it could be beneficial if you close low-quality hospitals (average quality increases). The data seems </a:t>
            </a:r>
            <a:r>
              <a:rPr lang="en-US" dirty="0" err="1"/>
              <a:t>usefu</a:t>
            </a:r>
            <a:r>
              <a:rPr lang="en-US" dirty="0"/>
              <a:t> </a:t>
            </a:r>
            <a:r>
              <a:rPr lang="en-US" dirty="0" err="1"/>
              <a:t>lin</a:t>
            </a:r>
            <a:r>
              <a:rPr lang="en-US" dirty="0"/>
              <a:t> the sense hat it allows to separate out two things: where people are getting care, </a:t>
            </a:r>
            <a:r>
              <a:rPr lang="en-US" dirty="0" err="1"/>
              <a:t>nd</a:t>
            </a:r>
            <a:r>
              <a:rPr lang="en-US" dirty="0"/>
              <a:t> where care might be most valuable (AMI) </a:t>
            </a:r>
          </a:p>
        </p:txBody>
      </p:sp>
      <p:sp>
        <p:nvSpPr>
          <p:cNvPr id="4" name="Slide Number Placeholder 3"/>
          <p:cNvSpPr>
            <a:spLocks noGrp="1"/>
          </p:cNvSpPr>
          <p:nvPr>
            <p:ph type="sldNum" sz="quarter" idx="5"/>
          </p:nvPr>
        </p:nvSpPr>
        <p:spPr/>
        <p:txBody>
          <a:bodyPr/>
          <a:lstStyle/>
          <a:p>
            <a:fld id="{4AF79E1B-2C51-4B9B-8EA4-26DE9E345AFF}" type="slidenum">
              <a:rPr lang="en-US" smtClean="0"/>
              <a:t>18</a:t>
            </a:fld>
            <a:endParaRPr lang="en-US"/>
          </a:p>
        </p:txBody>
      </p:sp>
    </p:spTree>
    <p:extLst>
      <p:ext uri="{BB962C8B-B14F-4D97-AF65-F5344CB8AC3E}">
        <p14:creationId xmlns:p14="http://schemas.microsoft.com/office/powerpoint/2010/main" val="10531160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They are assuming that hospital closures are exogenous to patients (good assumption or not – areas might be very different?) Control group is those in areas without closures.</a:t>
            </a:r>
          </a:p>
        </p:txBody>
      </p:sp>
      <p:sp>
        <p:nvSpPr>
          <p:cNvPr id="4" name="Slide Number Placeholder 3"/>
          <p:cNvSpPr>
            <a:spLocks noGrp="1"/>
          </p:cNvSpPr>
          <p:nvPr>
            <p:ph type="sldNum" sz="quarter" idx="5"/>
          </p:nvPr>
        </p:nvSpPr>
        <p:spPr/>
        <p:txBody>
          <a:bodyPr/>
          <a:lstStyle/>
          <a:p>
            <a:fld id="{4AF79E1B-2C51-4B9B-8EA4-26DE9E345AFF}" type="slidenum">
              <a:rPr lang="en-US" smtClean="0"/>
              <a:t>19</a:t>
            </a:fld>
            <a:endParaRPr lang="en-US"/>
          </a:p>
        </p:txBody>
      </p:sp>
    </p:spTree>
    <p:extLst>
      <p:ext uri="{BB962C8B-B14F-4D97-AF65-F5344CB8AC3E}">
        <p14:creationId xmlns:p14="http://schemas.microsoft.com/office/powerpoint/2010/main" val="30929365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do we interpret these results? </a:t>
            </a:r>
          </a:p>
        </p:txBody>
      </p:sp>
      <p:sp>
        <p:nvSpPr>
          <p:cNvPr id="4" name="Slide Number Placeholder 3"/>
          <p:cNvSpPr>
            <a:spLocks noGrp="1"/>
          </p:cNvSpPr>
          <p:nvPr>
            <p:ph type="sldNum" sz="quarter" idx="5"/>
          </p:nvPr>
        </p:nvSpPr>
        <p:spPr/>
        <p:txBody>
          <a:bodyPr/>
          <a:lstStyle/>
          <a:p>
            <a:fld id="{4AF79E1B-2C51-4B9B-8EA4-26DE9E345AFF}" type="slidenum">
              <a:rPr lang="en-US" smtClean="0"/>
              <a:t>20</a:t>
            </a:fld>
            <a:endParaRPr lang="en-US"/>
          </a:p>
        </p:txBody>
      </p:sp>
    </p:spTree>
    <p:extLst>
      <p:ext uri="{BB962C8B-B14F-4D97-AF65-F5344CB8AC3E}">
        <p14:creationId xmlns:p14="http://schemas.microsoft.com/office/powerpoint/2010/main" val="7116659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Last time we did binary, today we’re doing ordered and selection</a:t>
            </a:r>
          </a:p>
        </p:txBody>
      </p:sp>
      <p:sp>
        <p:nvSpPr>
          <p:cNvPr id="4" name="Slide Number Placeholder 3"/>
          <p:cNvSpPr>
            <a:spLocks noGrp="1"/>
          </p:cNvSpPr>
          <p:nvPr>
            <p:ph type="sldNum" sz="quarter" idx="5"/>
          </p:nvPr>
        </p:nvSpPr>
        <p:spPr/>
        <p:txBody>
          <a:bodyPr/>
          <a:lstStyle/>
          <a:p>
            <a:fld id="{4AF79E1B-2C51-4B9B-8EA4-26DE9E345AFF}" type="slidenum">
              <a:rPr lang="en-US" smtClean="0"/>
              <a:t>2</a:t>
            </a:fld>
            <a:endParaRPr lang="en-US"/>
          </a:p>
        </p:txBody>
      </p:sp>
    </p:spTree>
    <p:extLst>
      <p:ext uri="{BB962C8B-B14F-4D97-AF65-F5344CB8AC3E}">
        <p14:creationId xmlns:p14="http://schemas.microsoft.com/office/powerpoint/2010/main" val="7658266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do we interpret these results? (Review; how would these change if we used logit/</a:t>
            </a:r>
            <a:r>
              <a:rPr lang="en-US" dirty="0" err="1"/>
              <a:t>probit</a:t>
            </a:r>
            <a:r>
              <a:rPr lang="en-US" dirty="0"/>
              <a:t>)? </a:t>
            </a:r>
          </a:p>
        </p:txBody>
      </p:sp>
      <p:sp>
        <p:nvSpPr>
          <p:cNvPr id="4" name="Slide Number Placeholder 3"/>
          <p:cNvSpPr>
            <a:spLocks noGrp="1"/>
          </p:cNvSpPr>
          <p:nvPr>
            <p:ph type="sldNum" sz="quarter" idx="5"/>
          </p:nvPr>
        </p:nvSpPr>
        <p:spPr/>
        <p:txBody>
          <a:bodyPr/>
          <a:lstStyle/>
          <a:p>
            <a:fld id="{4AF79E1B-2C51-4B9B-8EA4-26DE9E345AFF}" type="slidenum">
              <a:rPr lang="en-US" smtClean="0"/>
              <a:t>21</a:t>
            </a:fld>
            <a:endParaRPr lang="en-US"/>
          </a:p>
        </p:txBody>
      </p:sp>
    </p:spTree>
    <p:extLst>
      <p:ext uri="{BB962C8B-B14F-4D97-AF65-F5344CB8AC3E}">
        <p14:creationId xmlns:p14="http://schemas.microsoft.com/office/powerpoint/2010/main" val="9036389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do we interpret these results? Notice the title is helpful here – plus look at that note! But we have very small death counts here, and are the results significant? Not really talking about significance here or in the paper. </a:t>
            </a:r>
          </a:p>
        </p:txBody>
      </p:sp>
      <p:sp>
        <p:nvSpPr>
          <p:cNvPr id="4" name="Slide Number Placeholder 3"/>
          <p:cNvSpPr>
            <a:spLocks noGrp="1"/>
          </p:cNvSpPr>
          <p:nvPr>
            <p:ph type="sldNum" sz="quarter" idx="5"/>
          </p:nvPr>
        </p:nvSpPr>
        <p:spPr/>
        <p:txBody>
          <a:bodyPr/>
          <a:lstStyle/>
          <a:p>
            <a:fld id="{4AF79E1B-2C51-4B9B-8EA4-26DE9E345AFF}" type="slidenum">
              <a:rPr lang="en-US" smtClean="0"/>
              <a:t>22</a:t>
            </a:fld>
            <a:endParaRPr lang="en-US"/>
          </a:p>
        </p:txBody>
      </p:sp>
    </p:spTree>
    <p:extLst>
      <p:ext uri="{BB962C8B-B14F-4D97-AF65-F5344CB8AC3E}">
        <p14:creationId xmlns:p14="http://schemas.microsoft.com/office/powerpoint/2010/main" val="321875364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do we interpret these results? Specification/robustness checks: what concerns are we addressing here? Mostly checking the mechanisms – are mortality results driven by lack of ER access. Panel D is the funkiest. What is panel E attempting to do (take into account differences in treated vs. control group)</a:t>
            </a:r>
          </a:p>
        </p:txBody>
      </p:sp>
      <p:sp>
        <p:nvSpPr>
          <p:cNvPr id="4" name="Slide Number Placeholder 3"/>
          <p:cNvSpPr>
            <a:spLocks noGrp="1"/>
          </p:cNvSpPr>
          <p:nvPr>
            <p:ph type="sldNum" sz="quarter" idx="5"/>
          </p:nvPr>
        </p:nvSpPr>
        <p:spPr/>
        <p:txBody>
          <a:bodyPr/>
          <a:lstStyle/>
          <a:p>
            <a:fld id="{4AF79E1B-2C51-4B9B-8EA4-26DE9E345AFF}" type="slidenum">
              <a:rPr lang="en-US" smtClean="0"/>
              <a:t>23</a:t>
            </a:fld>
            <a:endParaRPr lang="en-US"/>
          </a:p>
        </p:txBody>
      </p:sp>
    </p:spTree>
    <p:extLst>
      <p:ext uri="{BB962C8B-B14F-4D97-AF65-F5344CB8AC3E}">
        <p14:creationId xmlns:p14="http://schemas.microsoft.com/office/powerpoint/2010/main" val="33403219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of my concerns – what are these negative trends from the closure? Reporting error? I don’t like the data. Would have liked to see some figures. </a:t>
            </a:r>
          </a:p>
        </p:txBody>
      </p:sp>
      <p:sp>
        <p:nvSpPr>
          <p:cNvPr id="4" name="Slide Number Placeholder 3"/>
          <p:cNvSpPr>
            <a:spLocks noGrp="1"/>
          </p:cNvSpPr>
          <p:nvPr>
            <p:ph type="sldNum" sz="quarter" idx="5"/>
          </p:nvPr>
        </p:nvSpPr>
        <p:spPr/>
        <p:txBody>
          <a:bodyPr/>
          <a:lstStyle/>
          <a:p>
            <a:fld id="{4AF79E1B-2C51-4B9B-8EA4-26DE9E345AFF}" type="slidenum">
              <a:rPr lang="en-US" smtClean="0"/>
              <a:t>24</a:t>
            </a:fld>
            <a:endParaRPr lang="en-US"/>
          </a:p>
        </p:txBody>
      </p:sp>
    </p:spTree>
    <p:extLst>
      <p:ext uri="{BB962C8B-B14F-4D97-AF65-F5344CB8AC3E}">
        <p14:creationId xmlns:p14="http://schemas.microsoft.com/office/powerpoint/2010/main" val="356983313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Main goal today: you have a question and a first-stage result. How do you build a *causal* paper around it? </a:t>
            </a:r>
          </a:p>
          <a:p>
            <a:endParaRPr lang="en-US" dirty="0"/>
          </a:p>
          <a:p>
            <a:r>
              <a:rPr lang="en-US" dirty="0"/>
              <a:t>Note – this tends to be very econ-heavy/specific. I think it’s valuable though, as other fields don’t always give the same thought to these issues. So I’m highlighting it here. </a:t>
            </a:r>
          </a:p>
          <a:p>
            <a:r>
              <a:rPr lang="en-US" dirty="0"/>
              <a:t>Some useful sources: </a:t>
            </a:r>
          </a:p>
          <a:p>
            <a:pPr marL="171450" indent="-171450">
              <a:buFont typeface="Arial" panose="020B0604020202020204" pitchFamily="34" charset="0"/>
              <a:buChar char="•"/>
            </a:pPr>
            <a:r>
              <a:rPr lang="en-US" dirty="0"/>
              <a:t>https://davidcard.berkeley.edu/lectures/woytinsky.pdf</a:t>
            </a:r>
          </a:p>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25</a:t>
            </a:fld>
            <a:endParaRPr lang="en-US"/>
          </a:p>
        </p:txBody>
      </p:sp>
    </p:spTree>
    <p:extLst>
      <p:ext uri="{BB962C8B-B14F-4D97-AF65-F5344CB8AC3E}">
        <p14:creationId xmlns:p14="http://schemas.microsoft.com/office/powerpoint/2010/main" val="254036208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does this mean intuitively? Consider the opposite: When we say something is “unidentified”, we mean that there are multiple stories (multiple truths?) that the data could be telling, and we can’t tell them apart. When something is identified, the story is certain. </a:t>
            </a:r>
          </a:p>
        </p:txBody>
      </p:sp>
      <p:sp>
        <p:nvSpPr>
          <p:cNvPr id="4" name="Slide Number Placeholder 3"/>
          <p:cNvSpPr>
            <a:spLocks noGrp="1"/>
          </p:cNvSpPr>
          <p:nvPr>
            <p:ph type="sldNum" sz="quarter" idx="5"/>
          </p:nvPr>
        </p:nvSpPr>
        <p:spPr/>
        <p:txBody>
          <a:bodyPr/>
          <a:lstStyle/>
          <a:p>
            <a:fld id="{4AF79E1B-2C51-4B9B-8EA4-26DE9E345AFF}" type="slidenum">
              <a:rPr lang="en-US" smtClean="0"/>
              <a:t>26</a:t>
            </a:fld>
            <a:endParaRPr lang="en-US"/>
          </a:p>
        </p:txBody>
      </p:sp>
    </p:spTree>
    <p:extLst>
      <p:ext uri="{BB962C8B-B14F-4D97-AF65-F5344CB8AC3E}">
        <p14:creationId xmlns:p14="http://schemas.microsoft.com/office/powerpoint/2010/main" val="371076729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27</a:t>
            </a:fld>
            <a:endParaRPr lang="en-US"/>
          </a:p>
        </p:txBody>
      </p:sp>
    </p:spTree>
    <p:extLst>
      <p:ext uri="{BB962C8B-B14F-4D97-AF65-F5344CB8AC3E}">
        <p14:creationId xmlns:p14="http://schemas.microsoft.com/office/powerpoint/2010/main" val="122220286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Method of moments (alternatives are to specify a likelihood function)</a:t>
            </a:r>
          </a:p>
        </p:txBody>
      </p:sp>
      <p:sp>
        <p:nvSpPr>
          <p:cNvPr id="4" name="Slide Number Placeholder 3"/>
          <p:cNvSpPr>
            <a:spLocks noGrp="1"/>
          </p:cNvSpPr>
          <p:nvPr>
            <p:ph type="sldNum" sz="quarter" idx="5"/>
          </p:nvPr>
        </p:nvSpPr>
        <p:spPr/>
        <p:txBody>
          <a:bodyPr/>
          <a:lstStyle/>
          <a:p>
            <a:fld id="{4AF79E1B-2C51-4B9B-8EA4-26DE9E345AFF}" type="slidenum">
              <a:rPr lang="en-US" smtClean="0"/>
              <a:t>28</a:t>
            </a:fld>
            <a:endParaRPr lang="en-US"/>
          </a:p>
        </p:txBody>
      </p:sp>
    </p:spTree>
    <p:extLst>
      <p:ext uri="{BB962C8B-B14F-4D97-AF65-F5344CB8AC3E}">
        <p14:creationId xmlns:p14="http://schemas.microsoft.com/office/powerpoint/2010/main" val="274506648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See Peter Hull’s class on design-based inference for more useful notes. </a:t>
            </a:r>
          </a:p>
        </p:txBody>
      </p:sp>
      <p:sp>
        <p:nvSpPr>
          <p:cNvPr id="4" name="Slide Number Placeholder 3"/>
          <p:cNvSpPr>
            <a:spLocks noGrp="1"/>
          </p:cNvSpPr>
          <p:nvPr>
            <p:ph type="sldNum" sz="quarter" idx="5"/>
          </p:nvPr>
        </p:nvSpPr>
        <p:spPr/>
        <p:txBody>
          <a:bodyPr/>
          <a:lstStyle/>
          <a:p>
            <a:fld id="{4AF79E1B-2C51-4B9B-8EA4-26DE9E345AFF}" type="slidenum">
              <a:rPr lang="en-US" smtClean="0"/>
              <a:t>29</a:t>
            </a:fld>
            <a:endParaRPr lang="en-US"/>
          </a:p>
        </p:txBody>
      </p:sp>
    </p:spTree>
    <p:extLst>
      <p:ext uri="{BB962C8B-B14F-4D97-AF65-F5344CB8AC3E}">
        <p14:creationId xmlns:p14="http://schemas.microsoft.com/office/powerpoint/2010/main" val="88307577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Remember the sudoku puzzle example! </a:t>
            </a:r>
          </a:p>
        </p:txBody>
      </p:sp>
      <p:sp>
        <p:nvSpPr>
          <p:cNvPr id="4" name="Slide Number Placeholder 3"/>
          <p:cNvSpPr>
            <a:spLocks noGrp="1"/>
          </p:cNvSpPr>
          <p:nvPr>
            <p:ph type="sldNum" sz="quarter" idx="5"/>
          </p:nvPr>
        </p:nvSpPr>
        <p:spPr/>
        <p:txBody>
          <a:bodyPr/>
          <a:lstStyle/>
          <a:p>
            <a:fld id="{4AF79E1B-2C51-4B9B-8EA4-26DE9E345AFF}" type="slidenum">
              <a:rPr lang="en-US" smtClean="0"/>
              <a:t>30</a:t>
            </a:fld>
            <a:endParaRPr lang="en-US"/>
          </a:p>
        </p:txBody>
      </p:sp>
    </p:spTree>
    <p:extLst>
      <p:ext uri="{BB962C8B-B14F-4D97-AF65-F5344CB8AC3E}">
        <p14:creationId xmlns:p14="http://schemas.microsoft.com/office/powerpoint/2010/main" val="3811334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4</a:t>
            </a:fld>
            <a:endParaRPr lang="en-US"/>
          </a:p>
        </p:txBody>
      </p:sp>
    </p:spTree>
    <p:extLst>
      <p:ext uri="{BB962C8B-B14F-4D97-AF65-F5344CB8AC3E}">
        <p14:creationId xmlns:p14="http://schemas.microsoft.com/office/powerpoint/2010/main" val="5450485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example from “Let’s take the con out of econometrics” </a:t>
            </a:r>
            <a:r>
              <a:rPr lang="en-US" dirty="0" err="1"/>
              <a:t>Leamer</a:t>
            </a:r>
            <a:r>
              <a:rPr lang="en-US" dirty="0"/>
              <a:t> (1983). When we say something is “unidentified”, we mean that there are multiple stories (multiple truths?) that the data could be telling, and we can’t tell them apart. </a:t>
            </a:r>
          </a:p>
          <a:p>
            <a:r>
              <a:rPr lang="en-US" dirty="0"/>
              <a:t>More interesting materials here: https://github.com/paulgp/applied-methods-phd. </a:t>
            </a:r>
          </a:p>
        </p:txBody>
      </p:sp>
      <p:sp>
        <p:nvSpPr>
          <p:cNvPr id="4" name="Slide Number Placeholder 3"/>
          <p:cNvSpPr>
            <a:spLocks noGrp="1"/>
          </p:cNvSpPr>
          <p:nvPr>
            <p:ph type="sldNum" sz="quarter" idx="5"/>
          </p:nvPr>
        </p:nvSpPr>
        <p:spPr/>
        <p:txBody>
          <a:bodyPr/>
          <a:lstStyle/>
          <a:p>
            <a:fld id="{4AF79E1B-2C51-4B9B-8EA4-26DE9E345AFF}" type="slidenum">
              <a:rPr lang="en-US" smtClean="0"/>
              <a:t>31</a:t>
            </a:fld>
            <a:endParaRPr lang="en-US"/>
          </a:p>
        </p:txBody>
      </p:sp>
    </p:spTree>
    <p:extLst>
      <p:ext uri="{BB962C8B-B14F-4D97-AF65-F5344CB8AC3E}">
        <p14:creationId xmlns:p14="http://schemas.microsoft.com/office/powerpoint/2010/main" val="362899919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do we need to be able to say something is (point) identified? </a:t>
            </a:r>
          </a:p>
        </p:txBody>
      </p:sp>
      <p:sp>
        <p:nvSpPr>
          <p:cNvPr id="4" name="Slide Number Placeholder 3"/>
          <p:cNvSpPr>
            <a:spLocks noGrp="1"/>
          </p:cNvSpPr>
          <p:nvPr>
            <p:ph type="sldNum" sz="quarter" idx="5"/>
          </p:nvPr>
        </p:nvSpPr>
        <p:spPr/>
        <p:txBody>
          <a:bodyPr/>
          <a:lstStyle/>
          <a:p>
            <a:fld id="{4AF79E1B-2C51-4B9B-8EA4-26DE9E345AFF}" type="slidenum">
              <a:rPr lang="en-US" smtClean="0"/>
              <a:t>32</a:t>
            </a:fld>
            <a:endParaRPr lang="en-US"/>
          </a:p>
        </p:txBody>
      </p:sp>
    </p:spTree>
    <p:extLst>
      <p:ext uri="{BB962C8B-B14F-4D97-AF65-F5344CB8AC3E}">
        <p14:creationId xmlns:p14="http://schemas.microsoft.com/office/powerpoint/2010/main" val="102800887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theta here is usually very complete. We stipulate a big model (e.g., structural) and then go about trying to do counterfactual/welfare analysis. On the other hand, sometimes design-based stuff gets really into the weeds – we try to model a single response parameter (like the impact of raising minimum wages on employment). </a:t>
            </a:r>
          </a:p>
        </p:txBody>
      </p:sp>
      <p:sp>
        <p:nvSpPr>
          <p:cNvPr id="4" name="Slide Number Placeholder 3"/>
          <p:cNvSpPr>
            <a:spLocks noGrp="1"/>
          </p:cNvSpPr>
          <p:nvPr>
            <p:ph type="sldNum" sz="quarter" idx="5"/>
          </p:nvPr>
        </p:nvSpPr>
        <p:spPr/>
        <p:txBody>
          <a:bodyPr/>
          <a:lstStyle/>
          <a:p>
            <a:fld id="{4AF79E1B-2C51-4B9B-8EA4-26DE9E345AFF}" type="slidenum">
              <a:rPr lang="en-US" smtClean="0"/>
              <a:t>33</a:t>
            </a:fld>
            <a:endParaRPr lang="en-US"/>
          </a:p>
        </p:txBody>
      </p:sp>
    </p:spTree>
    <p:extLst>
      <p:ext uri="{BB962C8B-B14F-4D97-AF65-F5344CB8AC3E}">
        <p14:creationId xmlns:p14="http://schemas.microsoft.com/office/powerpoint/2010/main" val="56195399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34</a:t>
            </a:fld>
            <a:endParaRPr lang="en-US"/>
          </a:p>
        </p:txBody>
      </p:sp>
    </p:spTree>
    <p:extLst>
      <p:ext uri="{BB962C8B-B14F-4D97-AF65-F5344CB8AC3E}">
        <p14:creationId xmlns:p14="http://schemas.microsoft.com/office/powerpoint/2010/main" val="293653272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35</a:t>
            </a:fld>
            <a:endParaRPr lang="en-US"/>
          </a:p>
        </p:txBody>
      </p:sp>
    </p:spTree>
    <p:extLst>
      <p:ext uri="{BB962C8B-B14F-4D97-AF65-F5344CB8AC3E}">
        <p14:creationId xmlns:p14="http://schemas.microsoft.com/office/powerpoint/2010/main" val="180981246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What’s the main question here? What am I trying to argue? The point of this example is to show: </a:t>
            </a:r>
          </a:p>
          <a:p>
            <a:pPr marL="171450" indent="-171450">
              <a:buFontTx/>
              <a:buChar char="-"/>
            </a:pPr>
            <a:r>
              <a:rPr lang="en-US" dirty="0"/>
              <a:t>Why a model can set up a research design</a:t>
            </a:r>
          </a:p>
          <a:p>
            <a:pPr marL="171450" indent="-171450">
              <a:buFontTx/>
              <a:buChar char="-"/>
            </a:pPr>
            <a:r>
              <a:rPr lang="en-US" dirty="0"/>
              <a:t>Why a model can help defend identification</a:t>
            </a:r>
          </a:p>
          <a:p>
            <a:pPr marL="171450" indent="-171450">
              <a:buFontTx/>
              <a:buChar char="-"/>
            </a:pPr>
            <a:r>
              <a:rPr lang="en-US" dirty="0"/>
              <a:t>How you think about mechanisms</a:t>
            </a:r>
          </a:p>
          <a:p>
            <a:pPr marL="171450" indent="-171450">
              <a:buFontTx/>
              <a:buChar char="-"/>
            </a:pPr>
            <a:r>
              <a:rPr lang="en-US" dirty="0"/>
              <a:t>How you think about robustness</a:t>
            </a:r>
          </a:p>
          <a:p>
            <a:pPr marL="171450" indent="-171450">
              <a:buFontTx/>
              <a:buChar char="-"/>
            </a:pPr>
            <a:r>
              <a:rPr lang="en-US" dirty="0"/>
              <a:t>How you think about heterogeneity </a:t>
            </a:r>
          </a:p>
        </p:txBody>
      </p:sp>
      <p:sp>
        <p:nvSpPr>
          <p:cNvPr id="4" name="Slide Number Placeholder 3"/>
          <p:cNvSpPr>
            <a:spLocks noGrp="1"/>
          </p:cNvSpPr>
          <p:nvPr>
            <p:ph type="sldNum" sz="quarter" idx="5"/>
          </p:nvPr>
        </p:nvSpPr>
        <p:spPr/>
        <p:txBody>
          <a:bodyPr/>
          <a:lstStyle/>
          <a:p>
            <a:fld id="{4AF79E1B-2C51-4B9B-8EA4-26DE9E345AFF}" type="slidenum">
              <a:rPr lang="en-US" smtClean="0"/>
              <a:t>36</a:t>
            </a:fld>
            <a:endParaRPr lang="en-US"/>
          </a:p>
        </p:txBody>
      </p:sp>
    </p:spTree>
    <p:extLst>
      <p:ext uri="{BB962C8B-B14F-4D97-AF65-F5344CB8AC3E}">
        <p14:creationId xmlns:p14="http://schemas.microsoft.com/office/powerpoint/2010/main" val="154130404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Setting here (don’t get too in the weeds). Main question: is there scope for an innovation to affect availability of other, non-innovated procedures? How might that affect patient groups differently? </a:t>
            </a:r>
          </a:p>
        </p:txBody>
      </p:sp>
      <p:sp>
        <p:nvSpPr>
          <p:cNvPr id="4" name="Slide Number Placeholder 3"/>
          <p:cNvSpPr>
            <a:spLocks noGrp="1"/>
          </p:cNvSpPr>
          <p:nvPr>
            <p:ph type="sldNum" sz="quarter" idx="5"/>
          </p:nvPr>
        </p:nvSpPr>
        <p:spPr/>
        <p:txBody>
          <a:bodyPr/>
          <a:lstStyle/>
          <a:p>
            <a:fld id="{4AF79E1B-2C51-4B9B-8EA4-26DE9E345AFF}" type="slidenum">
              <a:rPr lang="en-US" smtClean="0"/>
              <a:t>37</a:t>
            </a:fld>
            <a:endParaRPr lang="en-US"/>
          </a:p>
        </p:txBody>
      </p:sp>
    </p:spTree>
    <p:extLst>
      <p:ext uri="{BB962C8B-B14F-4D97-AF65-F5344CB8AC3E}">
        <p14:creationId xmlns:p14="http://schemas.microsoft.com/office/powerpoint/2010/main" val="233856243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intuition of the working model can be summed up here. What things am I bringing into the model? What things am I taking as given or leaving out? </a:t>
            </a:r>
          </a:p>
          <a:p>
            <a:pPr marL="171450" indent="-171450">
              <a:buFont typeface="Arial" panose="020B0604020202020204" pitchFamily="34" charset="0"/>
              <a:buChar char="•"/>
            </a:pPr>
            <a:r>
              <a:rPr lang="en-US" dirty="0"/>
              <a:t>Ultimately, what kind of parameter am I trying to identify here? Is this model-based or design-based? </a:t>
            </a:r>
          </a:p>
          <a:p>
            <a:pPr marL="171450" indent="-171450">
              <a:buFont typeface="Arial" panose="020B0604020202020204" pitchFamily="34" charset="0"/>
              <a:buChar char="•"/>
            </a:pPr>
            <a:r>
              <a:rPr lang="en-US" dirty="0"/>
              <a:t>What is the right regression equation here then? (Effect of TAVR’s adoption on total surgical volumes) </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38</a:t>
            </a:fld>
            <a:endParaRPr lang="en-US"/>
          </a:p>
        </p:txBody>
      </p:sp>
    </p:spTree>
    <p:extLst>
      <p:ext uri="{BB962C8B-B14F-4D97-AF65-F5344CB8AC3E}">
        <p14:creationId xmlns:p14="http://schemas.microsoft.com/office/powerpoint/2010/main" val="92771390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Main estimator here – what is the treatment effect of interest? How would I know if this is identified? </a:t>
            </a:r>
          </a:p>
          <a:p>
            <a:r>
              <a:rPr lang="en-US" dirty="0"/>
              <a:t>Gold standard: what is the “ideal experiment” I’d be trying to replicate here? </a:t>
            </a:r>
          </a:p>
        </p:txBody>
      </p:sp>
      <p:sp>
        <p:nvSpPr>
          <p:cNvPr id="4" name="Slide Number Placeholder 3"/>
          <p:cNvSpPr>
            <a:spLocks noGrp="1"/>
          </p:cNvSpPr>
          <p:nvPr>
            <p:ph type="sldNum" sz="quarter" idx="5"/>
          </p:nvPr>
        </p:nvSpPr>
        <p:spPr/>
        <p:txBody>
          <a:bodyPr/>
          <a:lstStyle/>
          <a:p>
            <a:fld id="{4AF79E1B-2C51-4B9B-8EA4-26DE9E345AFF}" type="slidenum">
              <a:rPr lang="en-US" smtClean="0"/>
              <a:t>39</a:t>
            </a:fld>
            <a:endParaRPr lang="en-US"/>
          </a:p>
        </p:txBody>
      </p:sp>
    </p:spTree>
    <p:extLst>
      <p:ext uri="{BB962C8B-B14F-4D97-AF65-F5344CB8AC3E}">
        <p14:creationId xmlns:p14="http://schemas.microsoft.com/office/powerpoint/2010/main" val="138378061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think about “credible identification” – there is a lot of this in the paper! Two things to highlight: </a:t>
            </a:r>
          </a:p>
          <a:p>
            <a:pPr marL="228600" indent="-228600">
              <a:buAutoNum type="arabicPeriod"/>
            </a:pPr>
            <a:r>
              <a:rPr lang="en-US" dirty="0"/>
              <a:t>Testing mechanisms (even when they seem obvious) </a:t>
            </a:r>
          </a:p>
          <a:p>
            <a:pPr marL="228600" indent="-228600">
              <a:buAutoNum type="arabicPeriod"/>
            </a:pPr>
            <a:r>
              <a:rPr lang="en-US" dirty="0"/>
              <a:t>Ruling out alternative explanations </a:t>
            </a:r>
          </a:p>
        </p:txBody>
      </p:sp>
      <p:sp>
        <p:nvSpPr>
          <p:cNvPr id="4" name="Slide Number Placeholder 3"/>
          <p:cNvSpPr>
            <a:spLocks noGrp="1"/>
          </p:cNvSpPr>
          <p:nvPr>
            <p:ph type="sldNum" sz="quarter" idx="5"/>
          </p:nvPr>
        </p:nvSpPr>
        <p:spPr/>
        <p:txBody>
          <a:bodyPr/>
          <a:lstStyle/>
          <a:p>
            <a:fld id="{4AF79E1B-2C51-4B9B-8EA4-26DE9E345AFF}" type="slidenum">
              <a:rPr lang="en-US" smtClean="0"/>
              <a:t>40</a:t>
            </a:fld>
            <a:endParaRPr lang="en-US"/>
          </a:p>
        </p:txBody>
      </p:sp>
    </p:spTree>
    <p:extLst>
      <p:ext uri="{BB962C8B-B14F-4D97-AF65-F5344CB8AC3E}">
        <p14:creationId xmlns:p14="http://schemas.microsoft.com/office/powerpoint/2010/main" val="26656345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5</a:t>
            </a:fld>
            <a:endParaRPr lang="en-US"/>
          </a:p>
        </p:txBody>
      </p:sp>
    </p:spTree>
    <p:extLst>
      <p:ext uri="{BB962C8B-B14F-4D97-AF65-F5344CB8AC3E}">
        <p14:creationId xmlns:p14="http://schemas.microsoft.com/office/powerpoint/2010/main" val="97266428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think about “credible identification” – there is a lot of this in the paper! Two things to highlight: </a:t>
            </a:r>
          </a:p>
          <a:p>
            <a:pPr marL="228600" indent="-228600">
              <a:buAutoNum type="arabicPeriod"/>
            </a:pPr>
            <a:r>
              <a:rPr lang="en-US" dirty="0"/>
              <a:t>Testing mechanisms (even when they seem obvious) </a:t>
            </a:r>
          </a:p>
          <a:p>
            <a:pPr marL="228600" indent="-228600">
              <a:buAutoNum type="arabicPeriod"/>
            </a:pPr>
            <a:r>
              <a:rPr lang="en-US" dirty="0"/>
              <a:t>Ruling out alternative explanations </a:t>
            </a:r>
          </a:p>
        </p:txBody>
      </p:sp>
      <p:sp>
        <p:nvSpPr>
          <p:cNvPr id="4" name="Slide Number Placeholder 3"/>
          <p:cNvSpPr>
            <a:spLocks noGrp="1"/>
          </p:cNvSpPr>
          <p:nvPr>
            <p:ph type="sldNum" sz="quarter" idx="5"/>
          </p:nvPr>
        </p:nvSpPr>
        <p:spPr/>
        <p:txBody>
          <a:bodyPr/>
          <a:lstStyle/>
          <a:p>
            <a:fld id="{4AF79E1B-2C51-4B9B-8EA4-26DE9E345AFF}" type="slidenum">
              <a:rPr lang="en-US" smtClean="0"/>
              <a:t>41</a:t>
            </a:fld>
            <a:endParaRPr lang="en-US"/>
          </a:p>
        </p:txBody>
      </p:sp>
    </p:spTree>
    <p:extLst>
      <p:ext uri="{BB962C8B-B14F-4D97-AF65-F5344CB8AC3E}">
        <p14:creationId xmlns:p14="http://schemas.microsoft.com/office/powerpoint/2010/main" val="399913054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F05C46-A5E5-BBCD-D97B-57B3E04ACE3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EE29270-63CE-E37B-04E5-5D8DA2BC59C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90BE365-E1D8-9711-3525-35EB8364D04A}"/>
              </a:ext>
            </a:extLst>
          </p:cNvPr>
          <p:cNvSpPr>
            <a:spLocks noGrp="1"/>
          </p:cNvSpPr>
          <p:nvPr>
            <p:ph type="body" idx="1"/>
          </p:nvPr>
        </p:nvSpPr>
        <p:spPr/>
        <p:txBody>
          <a:bodyPr/>
          <a:lstStyle/>
          <a:p>
            <a:r>
              <a:rPr lang="en-US" dirty="0"/>
              <a:t>When is heterogeneity important? </a:t>
            </a:r>
          </a:p>
        </p:txBody>
      </p:sp>
      <p:sp>
        <p:nvSpPr>
          <p:cNvPr id="4" name="Slide Number Placeholder 3">
            <a:extLst>
              <a:ext uri="{FF2B5EF4-FFF2-40B4-BE49-F238E27FC236}">
                <a16:creationId xmlns:a16="http://schemas.microsoft.com/office/drawing/2014/main" id="{82484D34-D9A5-9AF1-B91B-1B877C35FB9C}"/>
              </a:ext>
            </a:extLst>
          </p:cNvPr>
          <p:cNvSpPr>
            <a:spLocks noGrp="1"/>
          </p:cNvSpPr>
          <p:nvPr>
            <p:ph type="sldNum" sz="quarter" idx="5"/>
          </p:nvPr>
        </p:nvSpPr>
        <p:spPr/>
        <p:txBody>
          <a:bodyPr/>
          <a:lstStyle/>
          <a:p>
            <a:fld id="{4AF79E1B-2C51-4B9B-8EA4-26DE9E345AFF}" type="slidenum">
              <a:rPr lang="en-US" smtClean="0"/>
              <a:t>42</a:t>
            </a:fld>
            <a:endParaRPr lang="en-US"/>
          </a:p>
        </p:txBody>
      </p:sp>
    </p:spTree>
    <p:extLst>
      <p:ext uri="{BB962C8B-B14F-4D97-AF65-F5344CB8AC3E}">
        <p14:creationId xmlns:p14="http://schemas.microsoft.com/office/powerpoint/2010/main" val="235038076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 other options do we have? (Partial identification) . See Guido </a:t>
            </a:r>
            <a:r>
              <a:rPr lang="en-US" dirty="0" err="1"/>
              <a:t>Imbens</a:t>
            </a:r>
            <a:r>
              <a:rPr lang="en-US" dirty="0"/>
              <a:t> slides on this material (2008). This example adapted from Paul Goldsmith-Pinkham’s slides here: https://github.com/paulgp/applied-methods-phd/blob/main/lectures/26_partial_identification.pdf. </a:t>
            </a:r>
          </a:p>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43</a:t>
            </a:fld>
            <a:endParaRPr lang="en-US"/>
          </a:p>
        </p:txBody>
      </p:sp>
    </p:spTree>
    <p:extLst>
      <p:ext uri="{BB962C8B-B14F-4D97-AF65-F5344CB8AC3E}">
        <p14:creationId xmlns:p14="http://schemas.microsoft.com/office/powerpoint/2010/main" val="84158550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other options do we have? (Partial identification) </a:t>
            </a:r>
          </a:p>
        </p:txBody>
      </p:sp>
      <p:sp>
        <p:nvSpPr>
          <p:cNvPr id="4" name="Slide Number Placeholder 3"/>
          <p:cNvSpPr>
            <a:spLocks noGrp="1"/>
          </p:cNvSpPr>
          <p:nvPr>
            <p:ph type="sldNum" sz="quarter" idx="5"/>
          </p:nvPr>
        </p:nvSpPr>
        <p:spPr/>
        <p:txBody>
          <a:bodyPr/>
          <a:lstStyle/>
          <a:p>
            <a:fld id="{4AF79E1B-2C51-4B9B-8EA4-26DE9E345AFF}" type="slidenum">
              <a:rPr lang="en-US" smtClean="0"/>
              <a:t>44</a:t>
            </a:fld>
            <a:endParaRPr lang="en-US"/>
          </a:p>
        </p:txBody>
      </p:sp>
    </p:spTree>
    <p:extLst>
      <p:ext uri="{BB962C8B-B14F-4D97-AF65-F5344CB8AC3E}">
        <p14:creationId xmlns:p14="http://schemas.microsoft.com/office/powerpoint/2010/main" val="145319816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Work through this with some sample numbers. </a:t>
            </a:r>
          </a:p>
        </p:txBody>
      </p:sp>
      <p:sp>
        <p:nvSpPr>
          <p:cNvPr id="4" name="Slide Number Placeholder 3"/>
          <p:cNvSpPr>
            <a:spLocks noGrp="1"/>
          </p:cNvSpPr>
          <p:nvPr>
            <p:ph type="sldNum" sz="quarter" idx="5"/>
          </p:nvPr>
        </p:nvSpPr>
        <p:spPr/>
        <p:txBody>
          <a:bodyPr/>
          <a:lstStyle/>
          <a:p>
            <a:fld id="{4AF79E1B-2C51-4B9B-8EA4-26DE9E345AFF}" type="slidenum">
              <a:rPr lang="en-US" smtClean="0"/>
              <a:t>45</a:t>
            </a:fld>
            <a:endParaRPr lang="en-US"/>
          </a:p>
        </p:txBody>
      </p:sp>
    </p:spTree>
    <p:extLst>
      <p:ext uri="{BB962C8B-B14F-4D97-AF65-F5344CB8AC3E}">
        <p14:creationId xmlns:p14="http://schemas.microsoft.com/office/powerpoint/2010/main" val="415678073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example adapted from Paul Goldsmith-Pinkham’s slides here: https://github.com/paulgp/applied-methods-phd/blob/main/lectures/26_partial_identification.pdf. </a:t>
            </a:r>
          </a:p>
        </p:txBody>
      </p:sp>
      <p:sp>
        <p:nvSpPr>
          <p:cNvPr id="4" name="Slide Number Placeholder 3"/>
          <p:cNvSpPr>
            <a:spLocks noGrp="1"/>
          </p:cNvSpPr>
          <p:nvPr>
            <p:ph type="sldNum" sz="quarter" idx="5"/>
          </p:nvPr>
        </p:nvSpPr>
        <p:spPr/>
        <p:txBody>
          <a:bodyPr/>
          <a:lstStyle/>
          <a:p>
            <a:fld id="{4AF79E1B-2C51-4B9B-8EA4-26DE9E345AFF}" type="slidenum">
              <a:rPr lang="en-US" smtClean="0"/>
              <a:t>46</a:t>
            </a:fld>
            <a:endParaRPr lang="en-US"/>
          </a:p>
        </p:txBody>
      </p:sp>
    </p:spTree>
    <p:extLst>
      <p:ext uri="{BB962C8B-B14F-4D97-AF65-F5344CB8AC3E}">
        <p14:creationId xmlns:p14="http://schemas.microsoft.com/office/powerpoint/2010/main" val="258783363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47</a:t>
            </a:fld>
            <a:endParaRPr lang="en-US"/>
          </a:p>
        </p:txBody>
      </p:sp>
    </p:spTree>
    <p:extLst>
      <p:ext uri="{BB962C8B-B14F-4D97-AF65-F5344CB8AC3E}">
        <p14:creationId xmlns:p14="http://schemas.microsoft.com/office/powerpoint/2010/main" val="127622944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48</a:t>
            </a:fld>
            <a:endParaRPr lang="en-US"/>
          </a:p>
        </p:txBody>
      </p:sp>
    </p:spTree>
    <p:extLst>
      <p:ext uri="{BB962C8B-B14F-4D97-AF65-F5344CB8AC3E}">
        <p14:creationId xmlns:p14="http://schemas.microsoft.com/office/powerpoint/2010/main" val="307691304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Health economics, 2014. Policy concern is moral hazard (more people will mean more care), and the data problem is that we can’t identify what that new care will look like (the ones with dental insurance now don’t look like the overall population) </a:t>
            </a:r>
          </a:p>
        </p:txBody>
      </p:sp>
      <p:sp>
        <p:nvSpPr>
          <p:cNvPr id="4" name="Slide Number Placeholder 3"/>
          <p:cNvSpPr>
            <a:spLocks noGrp="1"/>
          </p:cNvSpPr>
          <p:nvPr>
            <p:ph type="sldNum" sz="quarter" idx="5"/>
          </p:nvPr>
        </p:nvSpPr>
        <p:spPr/>
        <p:txBody>
          <a:bodyPr/>
          <a:lstStyle/>
          <a:p>
            <a:fld id="{4AF79E1B-2C51-4B9B-8EA4-26DE9E345AFF}" type="slidenum">
              <a:rPr lang="en-US" smtClean="0"/>
              <a:t>49</a:t>
            </a:fld>
            <a:endParaRPr lang="en-US"/>
          </a:p>
        </p:txBody>
      </p:sp>
    </p:spTree>
    <p:extLst>
      <p:ext uri="{BB962C8B-B14F-4D97-AF65-F5344CB8AC3E}">
        <p14:creationId xmlns:p14="http://schemas.microsoft.com/office/powerpoint/2010/main" val="90218022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IV </a:t>
            </a:r>
            <a:r>
              <a:rPr lang="en-US" dirty="0">
                <a:sym typeface="Wingdings" panose="05000000000000000000" pitchFamily="2" charset="2"/>
              </a:rPr>
              <a:t> identifying LATE for a subgroup</a:t>
            </a:r>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50</a:t>
            </a:fld>
            <a:endParaRPr lang="en-US"/>
          </a:p>
        </p:txBody>
      </p:sp>
    </p:spTree>
    <p:extLst>
      <p:ext uri="{BB962C8B-B14F-4D97-AF65-F5344CB8AC3E}">
        <p14:creationId xmlns:p14="http://schemas.microsoft.com/office/powerpoint/2010/main" val="40195411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Main feature: low counts, far from normal. Hurdle Poisson takes into account the fact that we may not see people with 0 job changes in our data. We’ll get to that. </a:t>
            </a:r>
          </a:p>
        </p:txBody>
      </p:sp>
      <p:sp>
        <p:nvSpPr>
          <p:cNvPr id="4" name="Slide Number Placeholder 3"/>
          <p:cNvSpPr>
            <a:spLocks noGrp="1"/>
          </p:cNvSpPr>
          <p:nvPr>
            <p:ph type="sldNum" sz="quarter" idx="5"/>
          </p:nvPr>
        </p:nvSpPr>
        <p:spPr/>
        <p:txBody>
          <a:bodyPr/>
          <a:lstStyle/>
          <a:p>
            <a:fld id="{4AF79E1B-2C51-4B9B-8EA4-26DE9E345AFF}" type="slidenum">
              <a:rPr lang="en-US" smtClean="0"/>
              <a:t>6</a:t>
            </a:fld>
            <a:endParaRPr lang="en-US"/>
          </a:p>
        </p:txBody>
      </p:sp>
    </p:spTree>
    <p:extLst>
      <p:ext uri="{BB962C8B-B14F-4D97-AF65-F5344CB8AC3E}">
        <p14:creationId xmlns:p14="http://schemas.microsoft.com/office/powerpoint/2010/main" val="386911092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are we really interested in this thing? What other outcomes might we be interested in? Would those work in a partial identification setting? </a:t>
            </a:r>
          </a:p>
        </p:txBody>
      </p:sp>
      <p:sp>
        <p:nvSpPr>
          <p:cNvPr id="4" name="Slide Number Placeholder 3"/>
          <p:cNvSpPr>
            <a:spLocks noGrp="1"/>
          </p:cNvSpPr>
          <p:nvPr>
            <p:ph type="sldNum" sz="quarter" idx="5"/>
          </p:nvPr>
        </p:nvSpPr>
        <p:spPr/>
        <p:txBody>
          <a:bodyPr/>
          <a:lstStyle/>
          <a:p>
            <a:fld id="{4AF79E1B-2C51-4B9B-8EA4-26DE9E345AFF}" type="slidenum">
              <a:rPr lang="en-US" smtClean="0"/>
              <a:t>51</a:t>
            </a:fld>
            <a:endParaRPr lang="en-US"/>
          </a:p>
        </p:txBody>
      </p:sp>
    </p:spTree>
    <p:extLst>
      <p:ext uri="{BB962C8B-B14F-4D97-AF65-F5344CB8AC3E}">
        <p14:creationId xmlns:p14="http://schemas.microsoft.com/office/powerpoint/2010/main" val="81785409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are we really interested in this thing? What other outcomes might we be interested in? Would those work in a partial identification setting? </a:t>
            </a:r>
          </a:p>
        </p:txBody>
      </p:sp>
      <p:sp>
        <p:nvSpPr>
          <p:cNvPr id="4" name="Slide Number Placeholder 3"/>
          <p:cNvSpPr>
            <a:spLocks noGrp="1"/>
          </p:cNvSpPr>
          <p:nvPr>
            <p:ph type="sldNum" sz="quarter" idx="5"/>
          </p:nvPr>
        </p:nvSpPr>
        <p:spPr/>
        <p:txBody>
          <a:bodyPr/>
          <a:lstStyle/>
          <a:p>
            <a:fld id="{4AF79E1B-2C51-4B9B-8EA4-26DE9E345AFF}" type="slidenum">
              <a:rPr lang="en-US" smtClean="0"/>
              <a:t>52</a:t>
            </a:fld>
            <a:endParaRPr lang="en-US"/>
          </a:p>
        </p:txBody>
      </p:sp>
    </p:spTree>
    <p:extLst>
      <p:ext uri="{BB962C8B-B14F-4D97-AF65-F5344CB8AC3E}">
        <p14:creationId xmlns:p14="http://schemas.microsoft.com/office/powerpoint/2010/main" val="96689672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do you think about these assumptions? MTR means monotone treatment response and MTS means monotone treatment selection</a:t>
            </a:r>
          </a:p>
        </p:txBody>
      </p:sp>
      <p:sp>
        <p:nvSpPr>
          <p:cNvPr id="4" name="Slide Number Placeholder 3"/>
          <p:cNvSpPr>
            <a:spLocks noGrp="1"/>
          </p:cNvSpPr>
          <p:nvPr>
            <p:ph type="sldNum" sz="quarter" idx="5"/>
          </p:nvPr>
        </p:nvSpPr>
        <p:spPr/>
        <p:txBody>
          <a:bodyPr/>
          <a:lstStyle/>
          <a:p>
            <a:fld id="{4AF79E1B-2C51-4B9B-8EA4-26DE9E345AFF}" type="slidenum">
              <a:rPr lang="en-US" smtClean="0"/>
              <a:t>53</a:t>
            </a:fld>
            <a:endParaRPr lang="en-US"/>
          </a:p>
        </p:txBody>
      </p:sp>
    </p:spTree>
    <p:extLst>
      <p:ext uri="{BB962C8B-B14F-4D97-AF65-F5344CB8AC3E}">
        <p14:creationId xmlns:p14="http://schemas.microsoft.com/office/powerpoint/2010/main" val="237329791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the outcome is the fraction using any services and the x-axis is the lower bound on correct reporting of dental insurance data. Note large change in LB (we go from 0 to the status quo of 75%, that’s helpful) and the declining upper bounds based on assumptions. More assumptions get you narrower bounds. What do we think about this? (large gaps, still a weird outcome)</a:t>
            </a:r>
          </a:p>
        </p:txBody>
      </p:sp>
      <p:sp>
        <p:nvSpPr>
          <p:cNvPr id="4" name="Slide Number Placeholder 3"/>
          <p:cNvSpPr>
            <a:spLocks noGrp="1"/>
          </p:cNvSpPr>
          <p:nvPr>
            <p:ph type="sldNum" sz="quarter" idx="5"/>
          </p:nvPr>
        </p:nvSpPr>
        <p:spPr/>
        <p:txBody>
          <a:bodyPr/>
          <a:lstStyle/>
          <a:p>
            <a:fld id="{4AF79E1B-2C51-4B9B-8EA4-26DE9E345AFF}" type="slidenum">
              <a:rPr lang="en-US" smtClean="0"/>
              <a:t>54</a:t>
            </a:fld>
            <a:endParaRPr lang="en-US"/>
          </a:p>
        </p:txBody>
      </p:sp>
    </p:spTree>
    <p:extLst>
      <p:ext uri="{BB962C8B-B14F-4D97-AF65-F5344CB8AC3E}">
        <p14:creationId xmlns:p14="http://schemas.microsoft.com/office/powerpoint/2010/main" val="166773592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55</a:t>
            </a:fld>
            <a:endParaRPr lang="en-US"/>
          </a:p>
        </p:txBody>
      </p:sp>
    </p:spTree>
    <p:extLst>
      <p:ext uri="{BB962C8B-B14F-4D97-AF65-F5344CB8AC3E}">
        <p14:creationId xmlns:p14="http://schemas.microsoft.com/office/powerpoint/2010/main" val="373477098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56</a:t>
            </a:fld>
            <a:endParaRPr lang="en-US"/>
          </a:p>
        </p:txBody>
      </p:sp>
    </p:spTree>
    <p:extLst>
      <p:ext uri="{BB962C8B-B14F-4D97-AF65-F5344CB8AC3E}">
        <p14:creationId xmlns:p14="http://schemas.microsoft.com/office/powerpoint/2010/main" val="242651404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other groups might we care about? </a:t>
            </a:r>
          </a:p>
        </p:txBody>
      </p:sp>
      <p:sp>
        <p:nvSpPr>
          <p:cNvPr id="4" name="Slide Number Placeholder 3"/>
          <p:cNvSpPr>
            <a:spLocks noGrp="1"/>
          </p:cNvSpPr>
          <p:nvPr>
            <p:ph type="sldNum" sz="quarter" idx="5"/>
          </p:nvPr>
        </p:nvSpPr>
        <p:spPr/>
        <p:txBody>
          <a:bodyPr/>
          <a:lstStyle/>
          <a:p>
            <a:fld id="{4AF79E1B-2C51-4B9B-8EA4-26DE9E345AFF}" type="slidenum">
              <a:rPr lang="en-US" smtClean="0"/>
              <a:t>57</a:t>
            </a:fld>
            <a:endParaRPr lang="en-US"/>
          </a:p>
        </p:txBody>
      </p:sp>
    </p:spTree>
    <p:extLst>
      <p:ext uri="{BB962C8B-B14F-4D97-AF65-F5344CB8AC3E}">
        <p14:creationId xmlns:p14="http://schemas.microsoft.com/office/powerpoint/2010/main" val="108358516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PRTE: the average causal effect on Y of changing from a baseline policy to an alternative policy that provides different incentives to participate in treatment. Goes from LATE above to PRTE below, based on how much you want to expand the LATE (expand by alpha to the right or alpha to the left if alpha &lt; 0)</a:t>
            </a:r>
          </a:p>
        </p:txBody>
      </p:sp>
      <p:sp>
        <p:nvSpPr>
          <p:cNvPr id="4" name="Slide Number Placeholder 3"/>
          <p:cNvSpPr>
            <a:spLocks noGrp="1"/>
          </p:cNvSpPr>
          <p:nvPr>
            <p:ph type="sldNum" sz="quarter" idx="5"/>
          </p:nvPr>
        </p:nvSpPr>
        <p:spPr/>
        <p:txBody>
          <a:bodyPr/>
          <a:lstStyle/>
          <a:p>
            <a:fld id="{4AF79E1B-2C51-4B9B-8EA4-26DE9E345AFF}" type="slidenum">
              <a:rPr lang="en-US" smtClean="0"/>
              <a:t>58</a:t>
            </a:fld>
            <a:endParaRPr lang="en-US"/>
          </a:p>
        </p:txBody>
      </p:sp>
    </p:spTree>
    <p:extLst>
      <p:ext uri="{BB962C8B-B14F-4D97-AF65-F5344CB8AC3E}">
        <p14:creationId xmlns:p14="http://schemas.microsoft.com/office/powerpoint/2010/main" val="317923568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PRTE: the average causal effect on Y of changing from a baseline policy to an alternative policy that provides different incentives to participate in treatment. Goes from LATE above to PRTE as a function of alpha. If alpha is &gt; 0, then you have an interval here. The bounds here are based on understanding the alpha% of the sample *most likely* to take up treatment from the instrument. </a:t>
            </a:r>
          </a:p>
        </p:txBody>
      </p:sp>
      <p:sp>
        <p:nvSpPr>
          <p:cNvPr id="4" name="Slide Number Placeholder 3"/>
          <p:cNvSpPr>
            <a:spLocks noGrp="1"/>
          </p:cNvSpPr>
          <p:nvPr>
            <p:ph type="sldNum" sz="quarter" idx="5"/>
          </p:nvPr>
        </p:nvSpPr>
        <p:spPr/>
        <p:txBody>
          <a:bodyPr/>
          <a:lstStyle/>
          <a:p>
            <a:fld id="{4AF79E1B-2C51-4B9B-8EA4-26DE9E345AFF}" type="slidenum">
              <a:rPr lang="en-US" smtClean="0"/>
              <a:t>59</a:t>
            </a:fld>
            <a:endParaRPr lang="en-US"/>
          </a:p>
        </p:txBody>
      </p:sp>
    </p:spTree>
    <p:extLst>
      <p:ext uri="{BB962C8B-B14F-4D97-AF65-F5344CB8AC3E}">
        <p14:creationId xmlns:p14="http://schemas.microsoft.com/office/powerpoint/2010/main" val="201509102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More assumptions = better bounds. </a:t>
            </a:r>
          </a:p>
        </p:txBody>
      </p:sp>
      <p:sp>
        <p:nvSpPr>
          <p:cNvPr id="4" name="Slide Number Placeholder 3"/>
          <p:cNvSpPr>
            <a:spLocks noGrp="1"/>
          </p:cNvSpPr>
          <p:nvPr>
            <p:ph type="sldNum" sz="quarter" idx="5"/>
          </p:nvPr>
        </p:nvSpPr>
        <p:spPr/>
        <p:txBody>
          <a:bodyPr/>
          <a:lstStyle/>
          <a:p>
            <a:fld id="{4AF79E1B-2C51-4B9B-8EA4-26DE9E345AFF}" type="slidenum">
              <a:rPr lang="en-US" smtClean="0"/>
              <a:t>60</a:t>
            </a:fld>
            <a:endParaRPr lang="en-US"/>
          </a:p>
        </p:txBody>
      </p:sp>
    </p:spTree>
    <p:extLst>
      <p:ext uri="{BB962C8B-B14F-4D97-AF65-F5344CB8AC3E}">
        <p14:creationId xmlns:p14="http://schemas.microsoft.com/office/powerpoint/2010/main" val="36015208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Draw Poisson distribution over data in class</a:t>
            </a:r>
          </a:p>
        </p:txBody>
      </p:sp>
      <p:sp>
        <p:nvSpPr>
          <p:cNvPr id="4" name="Slide Number Placeholder 3"/>
          <p:cNvSpPr>
            <a:spLocks noGrp="1"/>
          </p:cNvSpPr>
          <p:nvPr>
            <p:ph type="sldNum" sz="quarter" idx="5"/>
          </p:nvPr>
        </p:nvSpPr>
        <p:spPr/>
        <p:txBody>
          <a:bodyPr/>
          <a:lstStyle/>
          <a:p>
            <a:fld id="{4AF79E1B-2C51-4B9B-8EA4-26DE9E345AFF}" type="slidenum">
              <a:rPr lang="en-US" smtClean="0"/>
              <a:t>7</a:t>
            </a:fld>
            <a:endParaRPr lang="en-US"/>
          </a:p>
        </p:txBody>
      </p:sp>
    </p:spTree>
    <p:extLst>
      <p:ext uri="{BB962C8B-B14F-4D97-AF65-F5344CB8AC3E}">
        <p14:creationId xmlns:p14="http://schemas.microsoft.com/office/powerpoint/2010/main" val="123989582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PGP’s website. Has limited takeup ultimately due to wide identified sets in a lot of cases, but still has a lot of potential. </a:t>
            </a:r>
          </a:p>
        </p:txBody>
      </p:sp>
      <p:sp>
        <p:nvSpPr>
          <p:cNvPr id="4" name="Slide Number Placeholder 3"/>
          <p:cNvSpPr>
            <a:spLocks noGrp="1"/>
          </p:cNvSpPr>
          <p:nvPr>
            <p:ph type="sldNum" sz="quarter" idx="5"/>
          </p:nvPr>
        </p:nvSpPr>
        <p:spPr/>
        <p:txBody>
          <a:bodyPr/>
          <a:lstStyle/>
          <a:p>
            <a:fld id="{4AF79E1B-2C51-4B9B-8EA4-26DE9E345AFF}" type="slidenum">
              <a:rPr lang="en-US" smtClean="0"/>
              <a:t>61</a:t>
            </a:fld>
            <a:endParaRPr lang="en-US"/>
          </a:p>
        </p:txBody>
      </p:sp>
    </p:spTree>
    <p:extLst>
      <p:ext uri="{BB962C8B-B14F-4D97-AF65-F5344CB8AC3E}">
        <p14:creationId xmlns:p14="http://schemas.microsoft.com/office/powerpoint/2010/main" val="228234680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don’t really have time to cover this in depth unless someone </a:t>
            </a:r>
            <a:r>
              <a:rPr lang="en-US" u="sng" dirty="0"/>
              <a:t>really</a:t>
            </a:r>
            <a:r>
              <a:rPr lang="en-US" u="none" dirty="0"/>
              <a:t> wants it. </a:t>
            </a:r>
            <a:endParaRPr lang="en-US" u="sng" dirty="0"/>
          </a:p>
        </p:txBody>
      </p:sp>
      <p:sp>
        <p:nvSpPr>
          <p:cNvPr id="4" name="Slide Number Placeholder 3"/>
          <p:cNvSpPr>
            <a:spLocks noGrp="1"/>
          </p:cNvSpPr>
          <p:nvPr>
            <p:ph type="sldNum" sz="quarter" idx="5"/>
          </p:nvPr>
        </p:nvSpPr>
        <p:spPr/>
        <p:txBody>
          <a:bodyPr/>
          <a:lstStyle/>
          <a:p>
            <a:fld id="{4AF79E1B-2C51-4B9B-8EA4-26DE9E345AFF}" type="slidenum">
              <a:rPr lang="en-US" smtClean="0"/>
              <a:t>62</a:t>
            </a:fld>
            <a:endParaRPr lang="en-US"/>
          </a:p>
        </p:txBody>
      </p:sp>
    </p:spTree>
    <p:extLst>
      <p:ext uri="{BB962C8B-B14F-4D97-AF65-F5344CB8AC3E}">
        <p14:creationId xmlns:p14="http://schemas.microsoft.com/office/powerpoint/2010/main" val="424154426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Rough idea here. There are </a:t>
            </a:r>
            <a:r>
              <a:rPr lang="en-US" dirty="0" err="1"/>
              <a:t>stata</a:t>
            </a:r>
            <a:r>
              <a:rPr lang="en-US" dirty="0"/>
              <a:t>/r packages for this (</a:t>
            </a:r>
            <a:r>
              <a:rPr lang="en-US" dirty="0" err="1"/>
              <a:t>psacalc</a:t>
            </a:r>
            <a:r>
              <a:rPr lang="en-US" dirty="0"/>
              <a:t>)</a:t>
            </a:r>
            <a:endParaRPr lang="en-US" u="sng" dirty="0"/>
          </a:p>
        </p:txBody>
      </p:sp>
      <p:sp>
        <p:nvSpPr>
          <p:cNvPr id="4" name="Slide Number Placeholder 3"/>
          <p:cNvSpPr>
            <a:spLocks noGrp="1"/>
          </p:cNvSpPr>
          <p:nvPr>
            <p:ph type="sldNum" sz="quarter" idx="5"/>
          </p:nvPr>
        </p:nvSpPr>
        <p:spPr/>
        <p:txBody>
          <a:bodyPr/>
          <a:lstStyle/>
          <a:p>
            <a:fld id="{4AF79E1B-2C51-4B9B-8EA4-26DE9E345AFF}" type="slidenum">
              <a:rPr lang="en-US" smtClean="0"/>
              <a:t>63</a:t>
            </a:fld>
            <a:endParaRPr lang="en-US"/>
          </a:p>
        </p:txBody>
      </p:sp>
    </p:spTree>
    <p:extLst>
      <p:ext uri="{BB962C8B-B14F-4D97-AF65-F5344CB8AC3E}">
        <p14:creationId xmlns:p14="http://schemas.microsoft.com/office/powerpoint/2010/main" val="98645621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1E90A4-BA9F-3D0A-CADD-CD5C8C26A8F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65F26AE-7A07-8E59-CE8D-770B223D3E9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D928644-6E0C-A792-FAE2-99538B24B33C}"/>
              </a:ext>
            </a:extLst>
          </p:cNvPr>
          <p:cNvSpPr>
            <a:spLocks noGrp="1"/>
          </p:cNvSpPr>
          <p:nvPr>
            <p:ph type="body" idx="1"/>
          </p:nvPr>
        </p:nvSpPr>
        <p:spPr/>
        <p:txBody>
          <a:bodyPr/>
          <a:lstStyle/>
          <a:p>
            <a:pPr marL="0" indent="0">
              <a:buFont typeface="Arial" panose="020B0604020202020204" pitchFamily="34" charset="0"/>
              <a:buNone/>
            </a:pPr>
            <a:r>
              <a:rPr lang="en-CA" dirty="0"/>
              <a:t>Some of the approaches we’ll cover in the next few minutes are semi-structural. Essentially, the more assumptions you make on your data, the closer you’ll get to point identification. </a:t>
            </a:r>
          </a:p>
          <a:p>
            <a:pPr marL="171450" indent="-171450">
              <a:buFont typeface="Arial" panose="020B0604020202020204" pitchFamily="34" charset="0"/>
              <a:buChar char="•"/>
            </a:pPr>
            <a:r>
              <a:rPr lang="en-CA" dirty="0" err="1"/>
              <a:t>Einav</a:t>
            </a:r>
            <a:r>
              <a:rPr lang="en-CA" dirty="0"/>
              <a:t> et al: https://www.aeaweb.org/articles?id=10.1257/aer.103.1.178</a:t>
            </a:r>
          </a:p>
          <a:p>
            <a:pPr marL="171450" indent="-171450">
              <a:buFont typeface="Arial" panose="020B0604020202020204" pitchFamily="34" charset="0"/>
              <a:buChar char="•"/>
            </a:pPr>
            <a:r>
              <a:rPr lang="en-CA" dirty="0"/>
              <a:t>Brown and Jeon: https://economics.smu.edu.sg/sites/economics.smu.edu.sg/files/economics/pdf/Seminar/2019/20191206.pdf</a:t>
            </a:r>
          </a:p>
          <a:p>
            <a:pPr marL="171450" indent="-171450">
              <a:buFont typeface="Arial" panose="020B0604020202020204" pitchFamily="34" charset="0"/>
              <a:buChar char="•"/>
            </a:pPr>
            <a:r>
              <a:rPr lang="en-CA" dirty="0"/>
              <a:t>Ericson et al: https://academic.oup.com/ej/article-abstract/131/634/713/5848190</a:t>
            </a:r>
          </a:p>
          <a:p>
            <a:pPr marL="171450" indent="-171450">
              <a:buFont typeface="Arial" panose="020B0604020202020204" pitchFamily="34" charset="0"/>
              <a:buChar char="•"/>
            </a:pPr>
            <a:r>
              <a:rPr lang="en-CA" dirty="0"/>
              <a:t>Tebaldi et al: https://onlinelibrary.wiley.com/doi/pdf/10.3982/ECTA17215?casa_token=oFnJIjb1_yIAAAAA:_wdz-1Elf_wHiWAGEvk0vxnf7V-Y42Db49FI4wWqBJKDtXRTx2kyd7VbdH4fPZ4dBiNUzbbSulMRkw</a:t>
            </a:r>
          </a:p>
          <a:p>
            <a:pPr marL="171450" indent="-171450">
              <a:buFont typeface="Arial" panose="020B0604020202020204" pitchFamily="34" charset="0"/>
              <a:buChar char="•"/>
            </a:pPr>
            <a:r>
              <a:rPr lang="en-CA" dirty="0" err="1"/>
              <a:t>Marone</a:t>
            </a:r>
            <a:r>
              <a:rPr lang="en-CA" dirty="0"/>
              <a:t> and </a:t>
            </a:r>
            <a:r>
              <a:rPr lang="en-CA" dirty="0" err="1"/>
              <a:t>Sabety</a:t>
            </a:r>
            <a:r>
              <a:rPr lang="en-CA" dirty="0"/>
              <a:t>: https://www.aeaweb.org/articles?id=10.1257/aer.20201073</a:t>
            </a:r>
          </a:p>
          <a:p>
            <a:pPr marL="171450" indent="-171450">
              <a:buFont typeface="Arial" panose="020B0604020202020204" pitchFamily="34" charset="0"/>
              <a:buChar char="•"/>
            </a:pPr>
            <a:r>
              <a:rPr lang="en-CA" dirty="0"/>
              <a:t>Acuna et al: https://link.springer.com/article/10.1007/s10729-021-09577-x</a:t>
            </a:r>
          </a:p>
        </p:txBody>
      </p:sp>
      <p:sp>
        <p:nvSpPr>
          <p:cNvPr id="4" name="Slide Number Placeholder 3">
            <a:extLst>
              <a:ext uri="{FF2B5EF4-FFF2-40B4-BE49-F238E27FC236}">
                <a16:creationId xmlns:a16="http://schemas.microsoft.com/office/drawing/2014/main" id="{FD654727-FEE0-87DD-C4C3-FB7FF2B360A8}"/>
              </a:ext>
            </a:extLst>
          </p:cNvPr>
          <p:cNvSpPr>
            <a:spLocks noGrp="1"/>
          </p:cNvSpPr>
          <p:nvPr>
            <p:ph type="sldNum" sz="quarter" idx="5"/>
          </p:nvPr>
        </p:nvSpPr>
        <p:spPr/>
        <p:txBody>
          <a:bodyPr/>
          <a:lstStyle/>
          <a:p>
            <a:fld id="{4AF79E1B-2C51-4B9B-8EA4-26DE9E345AFF}" type="slidenum">
              <a:rPr lang="en-US" smtClean="0"/>
              <a:t>64</a:t>
            </a:fld>
            <a:endParaRPr lang="en-US"/>
          </a:p>
        </p:txBody>
      </p:sp>
    </p:spTree>
    <p:extLst>
      <p:ext uri="{BB962C8B-B14F-4D97-AF65-F5344CB8AC3E}">
        <p14:creationId xmlns:p14="http://schemas.microsoft.com/office/powerpoint/2010/main" val="129910213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Cover this only if we have time</a:t>
            </a:r>
          </a:p>
        </p:txBody>
      </p:sp>
      <p:sp>
        <p:nvSpPr>
          <p:cNvPr id="4" name="Slide Number Placeholder 3"/>
          <p:cNvSpPr>
            <a:spLocks noGrp="1"/>
          </p:cNvSpPr>
          <p:nvPr>
            <p:ph type="sldNum" sz="quarter" idx="5"/>
          </p:nvPr>
        </p:nvSpPr>
        <p:spPr/>
        <p:txBody>
          <a:bodyPr/>
          <a:lstStyle/>
          <a:p>
            <a:fld id="{4AF79E1B-2C51-4B9B-8EA4-26DE9E345AFF}" type="slidenum">
              <a:rPr lang="en-US" smtClean="0"/>
              <a:t>65</a:t>
            </a:fld>
            <a:endParaRPr lang="en-US"/>
          </a:p>
        </p:txBody>
      </p:sp>
    </p:spTree>
    <p:extLst>
      <p:ext uri="{BB962C8B-B14F-4D97-AF65-F5344CB8AC3E}">
        <p14:creationId xmlns:p14="http://schemas.microsoft.com/office/powerpoint/2010/main" val="150243270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EEE1AA-2B0E-698B-5C8D-657C29B5187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FE1D817-E0E0-907E-6DED-F4C9A8820D1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EA65D19-CA52-D386-4CC7-BB966A15748B}"/>
              </a:ext>
            </a:extLst>
          </p:cNvPr>
          <p:cNvSpPr>
            <a:spLocks noGrp="1"/>
          </p:cNvSpPr>
          <p:nvPr>
            <p:ph type="body" idx="1"/>
          </p:nvPr>
        </p:nvSpPr>
        <p:spPr/>
        <p:txBody>
          <a:bodyPr/>
          <a:lstStyle/>
          <a:p>
            <a:r>
              <a:rPr lang="en-US" dirty="0"/>
              <a:t>Cover this only if we have time</a:t>
            </a:r>
          </a:p>
        </p:txBody>
      </p:sp>
      <p:sp>
        <p:nvSpPr>
          <p:cNvPr id="4" name="Slide Number Placeholder 3">
            <a:extLst>
              <a:ext uri="{FF2B5EF4-FFF2-40B4-BE49-F238E27FC236}">
                <a16:creationId xmlns:a16="http://schemas.microsoft.com/office/drawing/2014/main" id="{844D3377-769D-2B3B-508C-FA7EDCDF90D2}"/>
              </a:ext>
            </a:extLst>
          </p:cNvPr>
          <p:cNvSpPr>
            <a:spLocks noGrp="1"/>
          </p:cNvSpPr>
          <p:nvPr>
            <p:ph type="sldNum" sz="quarter" idx="5"/>
          </p:nvPr>
        </p:nvSpPr>
        <p:spPr/>
        <p:txBody>
          <a:bodyPr/>
          <a:lstStyle/>
          <a:p>
            <a:fld id="{4AF79E1B-2C51-4B9B-8EA4-26DE9E345AFF}" type="slidenum">
              <a:rPr lang="en-US" smtClean="0"/>
              <a:t>66</a:t>
            </a:fld>
            <a:endParaRPr lang="en-US"/>
          </a:p>
        </p:txBody>
      </p:sp>
    </p:spTree>
    <p:extLst>
      <p:ext uri="{BB962C8B-B14F-4D97-AF65-F5344CB8AC3E}">
        <p14:creationId xmlns:p14="http://schemas.microsoft.com/office/powerpoint/2010/main" val="129916673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Examples of different processes: have to decide first time whether to go, based on location, lack of relationship, uncertainty about cost, etc. After I go once, number of visits is more related to actual medical needs (and easier due to physician relationship, automatic appointments, etc.). This is an example of censored/corner solution data (</a:t>
            </a:r>
            <a:r>
              <a:rPr lang="en-US" dirty="0" err="1"/>
              <a:t>Pr</a:t>
            </a:r>
            <a:r>
              <a:rPr lang="en-US" dirty="0"/>
              <a:t>(Y=0) &gt; 0)</a:t>
            </a:r>
          </a:p>
        </p:txBody>
      </p:sp>
      <p:sp>
        <p:nvSpPr>
          <p:cNvPr id="4" name="Slide Number Placeholder 3"/>
          <p:cNvSpPr>
            <a:spLocks noGrp="1"/>
          </p:cNvSpPr>
          <p:nvPr>
            <p:ph type="sldNum" sz="quarter" idx="5"/>
          </p:nvPr>
        </p:nvSpPr>
        <p:spPr/>
        <p:txBody>
          <a:bodyPr/>
          <a:lstStyle/>
          <a:p>
            <a:fld id="{4AF79E1B-2C51-4B9B-8EA4-26DE9E345AFF}" type="slidenum">
              <a:rPr lang="en-US" smtClean="0"/>
              <a:t>67</a:t>
            </a:fld>
            <a:endParaRPr lang="en-US"/>
          </a:p>
        </p:txBody>
      </p:sp>
    </p:spTree>
    <p:extLst>
      <p:ext uri="{BB962C8B-B14F-4D97-AF65-F5344CB8AC3E}">
        <p14:creationId xmlns:p14="http://schemas.microsoft.com/office/powerpoint/2010/main" val="289479976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Examples of different processes: have to decide first time whether to go, based on location, lack of relationship, uncertainty about cost, etc. After I go once, number of visits is more related to actual medical needs (and easier due to physician relationship, automatic appointments, etc.) </a:t>
            </a:r>
          </a:p>
        </p:txBody>
      </p:sp>
      <p:sp>
        <p:nvSpPr>
          <p:cNvPr id="4" name="Slide Number Placeholder 3"/>
          <p:cNvSpPr>
            <a:spLocks noGrp="1"/>
          </p:cNvSpPr>
          <p:nvPr>
            <p:ph type="sldNum" sz="quarter" idx="5"/>
          </p:nvPr>
        </p:nvSpPr>
        <p:spPr/>
        <p:txBody>
          <a:bodyPr/>
          <a:lstStyle/>
          <a:p>
            <a:fld id="{4AF79E1B-2C51-4B9B-8EA4-26DE9E345AFF}" type="slidenum">
              <a:rPr lang="en-US" smtClean="0"/>
              <a:t>68</a:t>
            </a:fld>
            <a:endParaRPr lang="en-US"/>
          </a:p>
        </p:txBody>
      </p:sp>
    </p:spTree>
    <p:extLst>
      <p:ext uri="{BB962C8B-B14F-4D97-AF65-F5344CB8AC3E}">
        <p14:creationId xmlns:p14="http://schemas.microsoft.com/office/powerpoint/2010/main" val="78480286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this means that anything could be true for the value of y when we don’t observe it</a:t>
            </a:r>
          </a:p>
        </p:txBody>
      </p:sp>
      <p:sp>
        <p:nvSpPr>
          <p:cNvPr id="4" name="Slide Number Placeholder 3"/>
          <p:cNvSpPr>
            <a:spLocks noGrp="1"/>
          </p:cNvSpPr>
          <p:nvPr>
            <p:ph type="sldNum" sz="quarter" idx="5"/>
          </p:nvPr>
        </p:nvSpPr>
        <p:spPr/>
        <p:txBody>
          <a:bodyPr/>
          <a:lstStyle/>
          <a:p>
            <a:fld id="{4AF79E1B-2C51-4B9B-8EA4-26DE9E345AFF}" type="slidenum">
              <a:rPr lang="en-US" smtClean="0"/>
              <a:t>69</a:t>
            </a:fld>
            <a:endParaRPr lang="en-US"/>
          </a:p>
        </p:txBody>
      </p:sp>
    </p:spTree>
    <p:extLst>
      <p:ext uri="{BB962C8B-B14F-4D97-AF65-F5344CB8AC3E}">
        <p14:creationId xmlns:p14="http://schemas.microsoft.com/office/powerpoint/2010/main" val="131526122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70</a:t>
            </a:fld>
            <a:endParaRPr lang="en-US"/>
          </a:p>
        </p:txBody>
      </p:sp>
    </p:spTree>
    <p:extLst>
      <p:ext uri="{BB962C8B-B14F-4D97-AF65-F5344CB8AC3E}">
        <p14:creationId xmlns:p14="http://schemas.microsoft.com/office/powerpoint/2010/main" val="8070945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Likelihood function looks weird, but remember we just need a linear index function (our regression, bottom right of equation) and a pdf as our link function.</a:t>
            </a:r>
          </a:p>
        </p:txBody>
      </p:sp>
      <p:sp>
        <p:nvSpPr>
          <p:cNvPr id="4" name="Slide Number Placeholder 3"/>
          <p:cNvSpPr>
            <a:spLocks noGrp="1"/>
          </p:cNvSpPr>
          <p:nvPr>
            <p:ph type="sldNum" sz="quarter" idx="5"/>
          </p:nvPr>
        </p:nvSpPr>
        <p:spPr/>
        <p:txBody>
          <a:bodyPr/>
          <a:lstStyle/>
          <a:p>
            <a:fld id="{4AF79E1B-2C51-4B9B-8EA4-26DE9E345AFF}" type="slidenum">
              <a:rPr lang="en-US" smtClean="0"/>
              <a:t>8</a:t>
            </a:fld>
            <a:endParaRPr lang="en-US"/>
          </a:p>
        </p:txBody>
      </p:sp>
    </p:spTree>
    <p:extLst>
      <p:ext uri="{BB962C8B-B14F-4D97-AF65-F5344CB8AC3E}">
        <p14:creationId xmlns:p14="http://schemas.microsoft.com/office/powerpoint/2010/main" val="148068014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71</a:t>
            </a:fld>
            <a:endParaRPr lang="en-US"/>
          </a:p>
        </p:txBody>
      </p:sp>
    </p:spTree>
    <p:extLst>
      <p:ext uri="{BB962C8B-B14F-4D97-AF65-F5344CB8AC3E}">
        <p14:creationId xmlns:p14="http://schemas.microsoft.com/office/powerpoint/2010/main" val="414388919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Notice that W and X have different variables and coefficients—not restricted to be the same. Equation for Poisson is same as pdf, except for bolded part which is 1-f(0) (rescales distribution). Pi is linked to hurdle based on data—hurdle package pins down exact number of 0s at those observed in data (so </a:t>
            </a:r>
            <a:r>
              <a:rPr lang="en-US" dirty="0" err="1"/>
              <a:t>pi_overbar</a:t>
            </a:r>
            <a:r>
              <a:rPr lang="en-US" dirty="0"/>
              <a:t> is a “moment” that matches the data</a:t>
            </a:r>
          </a:p>
        </p:txBody>
      </p:sp>
      <p:sp>
        <p:nvSpPr>
          <p:cNvPr id="4" name="Slide Number Placeholder 3"/>
          <p:cNvSpPr>
            <a:spLocks noGrp="1"/>
          </p:cNvSpPr>
          <p:nvPr>
            <p:ph type="sldNum" sz="quarter" idx="5"/>
          </p:nvPr>
        </p:nvSpPr>
        <p:spPr/>
        <p:txBody>
          <a:bodyPr/>
          <a:lstStyle/>
          <a:p>
            <a:fld id="{4AF79E1B-2C51-4B9B-8EA4-26DE9E345AFF}" type="slidenum">
              <a:rPr lang="en-US" smtClean="0"/>
              <a:t>72</a:t>
            </a:fld>
            <a:endParaRPr lang="en-US"/>
          </a:p>
        </p:txBody>
      </p:sp>
    </p:spTree>
    <p:extLst>
      <p:ext uri="{BB962C8B-B14F-4D97-AF65-F5344CB8AC3E}">
        <p14:creationId xmlns:p14="http://schemas.microsoft.com/office/powerpoint/2010/main" val="154234879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E.g., differences in planned versus realized choice, insurance plan choice </a:t>
            </a:r>
            <a:r>
              <a:rPr lang="en-US" dirty="0" err="1"/>
              <a:t>verus</a:t>
            </a:r>
            <a:r>
              <a:rPr lang="en-US" dirty="0"/>
              <a:t> follow-up years, etc. </a:t>
            </a:r>
            <a:r>
              <a:rPr lang="en-US" dirty="0" err="1"/>
              <a:t>Heckit</a:t>
            </a:r>
            <a:r>
              <a:rPr lang="en-US" dirty="0"/>
              <a:t> is named after James Heckman. I’ll give a brief overview of </a:t>
            </a:r>
            <a:r>
              <a:rPr lang="en-US" dirty="0" err="1"/>
              <a:t>Heckit</a:t>
            </a:r>
            <a:r>
              <a:rPr lang="en-US" dirty="0"/>
              <a:t> but not its implementation—basically if you’re working with crummy data, you’re already losing a big chunk of the battle so best not to focus on this too much. </a:t>
            </a:r>
          </a:p>
        </p:txBody>
      </p:sp>
      <p:sp>
        <p:nvSpPr>
          <p:cNvPr id="4" name="Slide Number Placeholder 3"/>
          <p:cNvSpPr>
            <a:spLocks noGrp="1"/>
          </p:cNvSpPr>
          <p:nvPr>
            <p:ph type="sldNum" sz="quarter" idx="5"/>
          </p:nvPr>
        </p:nvSpPr>
        <p:spPr/>
        <p:txBody>
          <a:bodyPr/>
          <a:lstStyle/>
          <a:p>
            <a:fld id="{4AF79E1B-2C51-4B9B-8EA4-26DE9E345AFF}" type="slidenum">
              <a:rPr lang="en-US" smtClean="0"/>
              <a:t>73</a:t>
            </a:fld>
            <a:endParaRPr lang="en-US"/>
          </a:p>
        </p:txBody>
      </p:sp>
    </p:spTree>
    <p:extLst>
      <p:ext uri="{BB962C8B-B14F-4D97-AF65-F5344CB8AC3E}">
        <p14:creationId xmlns:p14="http://schemas.microsoft.com/office/powerpoint/2010/main" val="428246426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main difference between </a:t>
            </a:r>
            <a:r>
              <a:rPr lang="en-US" dirty="0" err="1"/>
              <a:t>heckit</a:t>
            </a:r>
            <a:r>
              <a:rPr lang="en-US" dirty="0"/>
              <a:t> and hurdle is that hurdle deals with 0s in the </a:t>
            </a:r>
            <a:r>
              <a:rPr lang="en-US" i="1" dirty="0"/>
              <a:t>actual </a:t>
            </a:r>
            <a:r>
              <a:rPr lang="en-US" i="0" dirty="0"/>
              <a:t>outcome, while </a:t>
            </a:r>
            <a:r>
              <a:rPr lang="en-US" i="0" dirty="0" err="1"/>
              <a:t>heckit</a:t>
            </a:r>
            <a:r>
              <a:rPr lang="en-US" i="0" dirty="0"/>
              <a:t> deals with </a:t>
            </a:r>
            <a:r>
              <a:rPr lang="en-US" i="1" dirty="0"/>
              <a:t>potential outcomes </a:t>
            </a:r>
            <a:r>
              <a:rPr lang="en-US" i="0" dirty="0"/>
              <a:t>(e.g., the potential outcome is latent, so we stick a 0). So in the PCP example, the potential number of visits for some people isn’t observed because they don’t have access – that’s a selection problem (not someone who chose not to go to a doctor they had access to, that’s an actual outcome). The problem is that you have to specify a model predicting who didn’t have access—stronger identification issues. </a:t>
            </a:r>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74</a:t>
            </a:fld>
            <a:endParaRPr lang="en-US"/>
          </a:p>
        </p:txBody>
      </p:sp>
    </p:spTree>
    <p:extLst>
      <p:ext uri="{BB962C8B-B14F-4D97-AF65-F5344CB8AC3E}">
        <p14:creationId xmlns:p14="http://schemas.microsoft.com/office/powerpoint/2010/main" val="85988620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75</a:t>
            </a:fld>
            <a:endParaRPr lang="en-US"/>
          </a:p>
        </p:txBody>
      </p:sp>
    </p:spTree>
    <p:extLst>
      <p:ext uri="{BB962C8B-B14F-4D97-AF65-F5344CB8AC3E}">
        <p14:creationId xmlns:p14="http://schemas.microsoft.com/office/powerpoint/2010/main" val="257918617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76</a:t>
            </a:fld>
            <a:endParaRPr lang="en-US"/>
          </a:p>
        </p:txBody>
      </p:sp>
    </p:spTree>
    <p:extLst>
      <p:ext uri="{BB962C8B-B14F-4D97-AF65-F5344CB8AC3E}">
        <p14:creationId xmlns:p14="http://schemas.microsoft.com/office/powerpoint/2010/main" val="211994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77</a:t>
            </a:fld>
            <a:endParaRPr lang="en-US"/>
          </a:p>
        </p:txBody>
      </p:sp>
    </p:spTree>
    <p:extLst>
      <p:ext uri="{BB962C8B-B14F-4D97-AF65-F5344CB8AC3E}">
        <p14:creationId xmlns:p14="http://schemas.microsoft.com/office/powerpoint/2010/main" val="9255512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Resting on differences across regions – specifically variation in timing</a:t>
            </a:r>
          </a:p>
        </p:txBody>
      </p:sp>
      <p:sp>
        <p:nvSpPr>
          <p:cNvPr id="4" name="Slide Number Placeholder 3"/>
          <p:cNvSpPr>
            <a:spLocks noGrp="1"/>
          </p:cNvSpPr>
          <p:nvPr>
            <p:ph type="sldNum" sz="quarter" idx="5"/>
          </p:nvPr>
        </p:nvSpPr>
        <p:spPr/>
        <p:txBody>
          <a:bodyPr/>
          <a:lstStyle/>
          <a:p>
            <a:fld id="{4AF79E1B-2C51-4B9B-8EA4-26DE9E345AFF}" type="slidenum">
              <a:rPr lang="en-US" smtClean="0"/>
              <a:t>78</a:t>
            </a:fld>
            <a:endParaRPr lang="en-US"/>
          </a:p>
        </p:txBody>
      </p:sp>
    </p:spTree>
    <p:extLst>
      <p:ext uri="{BB962C8B-B14F-4D97-AF65-F5344CB8AC3E}">
        <p14:creationId xmlns:p14="http://schemas.microsoft.com/office/powerpoint/2010/main" val="99564479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Thoughts on this figure?</a:t>
            </a:r>
          </a:p>
        </p:txBody>
      </p:sp>
      <p:sp>
        <p:nvSpPr>
          <p:cNvPr id="4" name="Slide Number Placeholder 3"/>
          <p:cNvSpPr>
            <a:spLocks noGrp="1"/>
          </p:cNvSpPr>
          <p:nvPr>
            <p:ph type="sldNum" sz="quarter" idx="5"/>
          </p:nvPr>
        </p:nvSpPr>
        <p:spPr/>
        <p:txBody>
          <a:bodyPr/>
          <a:lstStyle/>
          <a:p>
            <a:fld id="{4AF79E1B-2C51-4B9B-8EA4-26DE9E345AFF}" type="slidenum">
              <a:rPr lang="en-US" smtClean="0"/>
              <a:t>79</a:t>
            </a:fld>
            <a:endParaRPr lang="en-US"/>
          </a:p>
        </p:txBody>
      </p:sp>
    </p:spTree>
    <p:extLst>
      <p:ext uri="{BB962C8B-B14F-4D97-AF65-F5344CB8AC3E}">
        <p14:creationId xmlns:p14="http://schemas.microsoft.com/office/powerpoint/2010/main" val="249701273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Don’t do this! What’s wrong with it? Does show shorter length of stay for the black lines? Does it show what we want? What they want is for you to look at time trend within the red/black groups (red LOS is going down, black is going up-</a:t>
            </a:r>
            <a:r>
              <a:rPr lang="en-US" dirty="0" err="1"/>
              <a:t>ish</a:t>
            </a:r>
            <a:r>
              <a:rPr lang="en-US" dirty="0"/>
              <a:t>)</a:t>
            </a:r>
          </a:p>
        </p:txBody>
      </p:sp>
      <p:sp>
        <p:nvSpPr>
          <p:cNvPr id="4" name="Slide Number Placeholder 3"/>
          <p:cNvSpPr>
            <a:spLocks noGrp="1"/>
          </p:cNvSpPr>
          <p:nvPr>
            <p:ph type="sldNum" sz="quarter" idx="5"/>
          </p:nvPr>
        </p:nvSpPr>
        <p:spPr/>
        <p:txBody>
          <a:bodyPr/>
          <a:lstStyle/>
          <a:p>
            <a:fld id="{4AF79E1B-2C51-4B9B-8EA4-26DE9E345AFF}" type="slidenum">
              <a:rPr lang="en-US" smtClean="0"/>
              <a:t>80</a:t>
            </a:fld>
            <a:endParaRPr lang="en-US"/>
          </a:p>
        </p:txBody>
      </p:sp>
    </p:spTree>
    <p:extLst>
      <p:ext uri="{BB962C8B-B14F-4D97-AF65-F5344CB8AC3E}">
        <p14:creationId xmlns:p14="http://schemas.microsoft.com/office/powerpoint/2010/main" val="37347369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Can drop the last term in maximization – doesn’t matter because it doesn’t depend on beta. </a:t>
            </a:r>
          </a:p>
        </p:txBody>
      </p:sp>
      <p:sp>
        <p:nvSpPr>
          <p:cNvPr id="4" name="Slide Number Placeholder 3"/>
          <p:cNvSpPr>
            <a:spLocks noGrp="1"/>
          </p:cNvSpPr>
          <p:nvPr>
            <p:ph type="sldNum" sz="quarter" idx="5"/>
          </p:nvPr>
        </p:nvSpPr>
        <p:spPr/>
        <p:txBody>
          <a:bodyPr/>
          <a:lstStyle/>
          <a:p>
            <a:fld id="{4AF79E1B-2C51-4B9B-8EA4-26DE9E345AFF}" type="slidenum">
              <a:rPr lang="en-US" smtClean="0"/>
              <a:t>9</a:t>
            </a:fld>
            <a:endParaRPr lang="en-US"/>
          </a:p>
        </p:txBody>
      </p:sp>
    </p:spTree>
    <p:extLst>
      <p:ext uri="{BB962C8B-B14F-4D97-AF65-F5344CB8AC3E}">
        <p14:creationId xmlns:p14="http://schemas.microsoft.com/office/powerpoint/2010/main" val="357725099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Thoughts on this figure?</a:t>
            </a:r>
          </a:p>
        </p:txBody>
      </p:sp>
      <p:sp>
        <p:nvSpPr>
          <p:cNvPr id="4" name="Slide Number Placeholder 3"/>
          <p:cNvSpPr>
            <a:spLocks noGrp="1"/>
          </p:cNvSpPr>
          <p:nvPr>
            <p:ph type="sldNum" sz="quarter" idx="5"/>
          </p:nvPr>
        </p:nvSpPr>
        <p:spPr/>
        <p:txBody>
          <a:bodyPr/>
          <a:lstStyle/>
          <a:p>
            <a:fld id="{4AF79E1B-2C51-4B9B-8EA4-26DE9E345AFF}" type="slidenum">
              <a:rPr lang="en-US" smtClean="0"/>
              <a:t>81</a:t>
            </a:fld>
            <a:endParaRPr lang="en-US"/>
          </a:p>
        </p:txBody>
      </p:sp>
    </p:spTree>
    <p:extLst>
      <p:ext uri="{BB962C8B-B14F-4D97-AF65-F5344CB8AC3E}">
        <p14:creationId xmlns:p14="http://schemas.microsoft.com/office/powerpoint/2010/main" val="3477480489"/>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do we hypothesize about the coefficient alpha3 (captures the reform’s impact)</a:t>
            </a:r>
          </a:p>
        </p:txBody>
      </p:sp>
      <p:sp>
        <p:nvSpPr>
          <p:cNvPr id="4" name="Slide Number Placeholder 3"/>
          <p:cNvSpPr>
            <a:spLocks noGrp="1"/>
          </p:cNvSpPr>
          <p:nvPr>
            <p:ph type="sldNum" sz="quarter" idx="5"/>
          </p:nvPr>
        </p:nvSpPr>
        <p:spPr/>
        <p:txBody>
          <a:bodyPr/>
          <a:lstStyle/>
          <a:p>
            <a:fld id="{4AF79E1B-2C51-4B9B-8EA4-26DE9E345AFF}" type="slidenum">
              <a:rPr lang="en-US" smtClean="0"/>
              <a:t>82</a:t>
            </a:fld>
            <a:endParaRPr lang="en-US"/>
          </a:p>
        </p:txBody>
      </p:sp>
    </p:spTree>
    <p:extLst>
      <p:ext uri="{BB962C8B-B14F-4D97-AF65-F5344CB8AC3E}">
        <p14:creationId xmlns:p14="http://schemas.microsoft.com/office/powerpoint/2010/main" val="315146777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Which hypothesis is more credible? Do you  wish this had been done a different way? </a:t>
            </a:r>
          </a:p>
        </p:txBody>
      </p:sp>
      <p:sp>
        <p:nvSpPr>
          <p:cNvPr id="4" name="Slide Number Placeholder 3"/>
          <p:cNvSpPr>
            <a:spLocks noGrp="1"/>
          </p:cNvSpPr>
          <p:nvPr>
            <p:ph type="sldNum" sz="quarter" idx="5"/>
          </p:nvPr>
        </p:nvSpPr>
        <p:spPr/>
        <p:txBody>
          <a:bodyPr/>
          <a:lstStyle/>
          <a:p>
            <a:fld id="{4AF79E1B-2C51-4B9B-8EA4-26DE9E345AFF}" type="slidenum">
              <a:rPr lang="en-US" smtClean="0"/>
              <a:t>83</a:t>
            </a:fld>
            <a:endParaRPr lang="en-US"/>
          </a:p>
        </p:txBody>
      </p:sp>
    </p:spTree>
    <p:extLst>
      <p:ext uri="{BB962C8B-B14F-4D97-AF65-F5344CB8AC3E}">
        <p14:creationId xmlns:p14="http://schemas.microsoft.com/office/powerpoint/2010/main" val="3594595008"/>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Which variable do they think is endogenous? What do you think about IV validity? Women outside labor market is indicative of providing informal care? </a:t>
            </a:r>
          </a:p>
        </p:txBody>
      </p:sp>
      <p:sp>
        <p:nvSpPr>
          <p:cNvPr id="4" name="Slide Number Placeholder 3"/>
          <p:cNvSpPr>
            <a:spLocks noGrp="1"/>
          </p:cNvSpPr>
          <p:nvPr>
            <p:ph type="sldNum" sz="quarter" idx="5"/>
          </p:nvPr>
        </p:nvSpPr>
        <p:spPr/>
        <p:txBody>
          <a:bodyPr/>
          <a:lstStyle/>
          <a:p>
            <a:fld id="{4AF79E1B-2C51-4B9B-8EA4-26DE9E345AFF}" type="slidenum">
              <a:rPr lang="en-US" smtClean="0"/>
              <a:t>84</a:t>
            </a:fld>
            <a:endParaRPr lang="en-US"/>
          </a:p>
        </p:txBody>
      </p:sp>
    </p:spTree>
    <p:extLst>
      <p:ext uri="{BB962C8B-B14F-4D97-AF65-F5344CB8AC3E}">
        <p14:creationId xmlns:p14="http://schemas.microsoft.com/office/powerpoint/2010/main" val="3188161370"/>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are the takeaways here? </a:t>
            </a:r>
          </a:p>
        </p:txBody>
      </p:sp>
      <p:sp>
        <p:nvSpPr>
          <p:cNvPr id="4" name="Slide Number Placeholder 3"/>
          <p:cNvSpPr>
            <a:spLocks noGrp="1"/>
          </p:cNvSpPr>
          <p:nvPr>
            <p:ph type="sldNum" sz="quarter" idx="5"/>
          </p:nvPr>
        </p:nvSpPr>
        <p:spPr/>
        <p:txBody>
          <a:bodyPr/>
          <a:lstStyle/>
          <a:p>
            <a:fld id="{4AF79E1B-2C51-4B9B-8EA4-26DE9E345AFF}" type="slidenum">
              <a:rPr lang="en-US" smtClean="0"/>
              <a:t>85</a:t>
            </a:fld>
            <a:endParaRPr lang="en-US"/>
          </a:p>
        </p:txBody>
      </p:sp>
    </p:spTree>
    <p:extLst>
      <p:ext uri="{BB962C8B-B14F-4D97-AF65-F5344CB8AC3E}">
        <p14:creationId xmlns:p14="http://schemas.microsoft.com/office/powerpoint/2010/main" val="2090511605"/>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 this ignores a lot of the DDDDDDD structure (we have different types of policies, different budgetary cuts, etc. But what’s the general takeaway here? What coefficient should we be looking at here? How should we interpret (the first column is marginal effects, the second and third are IRRs)</a:t>
            </a:r>
          </a:p>
        </p:txBody>
      </p:sp>
      <p:sp>
        <p:nvSpPr>
          <p:cNvPr id="4" name="Slide Number Placeholder 3"/>
          <p:cNvSpPr>
            <a:spLocks noGrp="1"/>
          </p:cNvSpPr>
          <p:nvPr>
            <p:ph type="sldNum" sz="quarter" idx="5"/>
          </p:nvPr>
        </p:nvSpPr>
        <p:spPr/>
        <p:txBody>
          <a:bodyPr/>
          <a:lstStyle/>
          <a:p>
            <a:fld id="{4AF79E1B-2C51-4B9B-8EA4-26DE9E345AFF}" type="slidenum">
              <a:rPr lang="en-US" smtClean="0"/>
              <a:t>86</a:t>
            </a:fld>
            <a:endParaRPr lang="en-US"/>
          </a:p>
        </p:txBody>
      </p:sp>
    </p:spTree>
    <p:extLst>
      <p:ext uri="{BB962C8B-B14F-4D97-AF65-F5344CB8AC3E}">
        <p14:creationId xmlns:p14="http://schemas.microsoft.com/office/powerpoint/2010/main" val="3342008352"/>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 you see any problems with this? Obviously doesn’t take into account the cost to the taxpayer, and assumes homogeneous treatment effects. Still, pretty handy. </a:t>
            </a:r>
          </a:p>
        </p:txBody>
      </p:sp>
      <p:sp>
        <p:nvSpPr>
          <p:cNvPr id="4" name="Slide Number Placeholder 3"/>
          <p:cNvSpPr>
            <a:spLocks noGrp="1"/>
          </p:cNvSpPr>
          <p:nvPr>
            <p:ph type="sldNum" sz="quarter" idx="5"/>
          </p:nvPr>
        </p:nvSpPr>
        <p:spPr/>
        <p:txBody>
          <a:bodyPr/>
          <a:lstStyle/>
          <a:p>
            <a:fld id="{4AF79E1B-2C51-4B9B-8EA4-26DE9E345AFF}" type="slidenum">
              <a:rPr lang="en-US" smtClean="0"/>
              <a:t>87</a:t>
            </a:fld>
            <a:endParaRPr lang="en-US"/>
          </a:p>
        </p:txBody>
      </p:sp>
    </p:spTree>
    <p:extLst>
      <p:ext uri="{BB962C8B-B14F-4D97-AF65-F5344CB8AC3E}">
        <p14:creationId xmlns:p14="http://schemas.microsoft.com/office/powerpoint/2010/main" val="2018572995"/>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Maybe consider changing units here? Add in euro sign, idk. It’s a lot to look at. Also some lines telling my eyes where totals/cells </a:t>
            </a:r>
            <a:r>
              <a:rPr lang="en-US"/>
              <a:t>are would be helpful. </a:t>
            </a:r>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88</a:t>
            </a:fld>
            <a:endParaRPr lang="en-US"/>
          </a:p>
        </p:txBody>
      </p:sp>
    </p:spTree>
    <p:extLst>
      <p:ext uri="{BB962C8B-B14F-4D97-AF65-F5344CB8AC3E}">
        <p14:creationId xmlns:p14="http://schemas.microsoft.com/office/powerpoint/2010/main" val="1718142451"/>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Poor writing quality, bad figures (?) I don’t like imputation of data (wave 4 was missing public home care data)</a:t>
            </a:r>
          </a:p>
        </p:txBody>
      </p:sp>
      <p:sp>
        <p:nvSpPr>
          <p:cNvPr id="4" name="Slide Number Placeholder 3"/>
          <p:cNvSpPr>
            <a:spLocks noGrp="1"/>
          </p:cNvSpPr>
          <p:nvPr>
            <p:ph type="sldNum" sz="quarter" idx="5"/>
          </p:nvPr>
        </p:nvSpPr>
        <p:spPr/>
        <p:txBody>
          <a:bodyPr/>
          <a:lstStyle/>
          <a:p>
            <a:fld id="{4AF79E1B-2C51-4B9B-8EA4-26DE9E345AFF}" type="slidenum">
              <a:rPr lang="en-US" smtClean="0"/>
              <a:t>89</a:t>
            </a:fld>
            <a:endParaRPr lang="en-US"/>
          </a:p>
        </p:txBody>
      </p:sp>
    </p:spTree>
    <p:extLst>
      <p:ext uri="{BB962C8B-B14F-4D97-AF65-F5344CB8AC3E}">
        <p14:creationId xmlns:p14="http://schemas.microsoft.com/office/powerpoint/2010/main" val="1420118233"/>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Also called discrete choice models</a:t>
            </a:r>
          </a:p>
        </p:txBody>
      </p:sp>
      <p:sp>
        <p:nvSpPr>
          <p:cNvPr id="4" name="Slide Number Placeholder 3"/>
          <p:cNvSpPr>
            <a:spLocks noGrp="1"/>
          </p:cNvSpPr>
          <p:nvPr>
            <p:ph type="sldNum" sz="quarter" idx="5"/>
          </p:nvPr>
        </p:nvSpPr>
        <p:spPr/>
        <p:txBody>
          <a:bodyPr/>
          <a:lstStyle/>
          <a:p>
            <a:fld id="{4AF79E1B-2C51-4B9B-8EA4-26DE9E345AFF}" type="slidenum">
              <a:rPr lang="en-US" smtClean="0"/>
              <a:t>90</a:t>
            </a:fld>
            <a:endParaRPr lang="en-US"/>
          </a:p>
        </p:txBody>
      </p:sp>
    </p:spTree>
    <p:extLst>
      <p:ext uri="{BB962C8B-B14F-4D97-AF65-F5344CB8AC3E}">
        <p14:creationId xmlns:p14="http://schemas.microsoft.com/office/powerpoint/2010/main" val="4634545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10</a:t>
            </a:fld>
            <a:endParaRPr lang="en-US"/>
          </a:p>
        </p:txBody>
      </p:sp>
    </p:spTree>
    <p:extLst>
      <p:ext uri="{BB962C8B-B14F-4D97-AF65-F5344CB8AC3E}">
        <p14:creationId xmlns:p14="http://schemas.microsoft.com/office/powerpoint/2010/main" val="2998054703"/>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Choice of specialty: choosing to be a surgeon vs. in IM or PCP. We can think about logit as a binary choice – did the patient choose treatment or not? Now we’re extending that, in data speak, to N choices instead of 2. </a:t>
            </a:r>
          </a:p>
        </p:txBody>
      </p:sp>
      <p:sp>
        <p:nvSpPr>
          <p:cNvPr id="4" name="Slide Number Placeholder 3"/>
          <p:cNvSpPr>
            <a:spLocks noGrp="1"/>
          </p:cNvSpPr>
          <p:nvPr>
            <p:ph type="sldNum" sz="quarter" idx="5"/>
          </p:nvPr>
        </p:nvSpPr>
        <p:spPr/>
        <p:txBody>
          <a:bodyPr/>
          <a:lstStyle/>
          <a:p>
            <a:fld id="{4AF79E1B-2C51-4B9B-8EA4-26DE9E345AFF}" type="slidenum">
              <a:rPr lang="en-US" smtClean="0"/>
              <a:t>91</a:t>
            </a:fld>
            <a:endParaRPr lang="en-US"/>
          </a:p>
        </p:txBody>
      </p:sp>
    </p:spTree>
    <p:extLst>
      <p:ext uri="{BB962C8B-B14F-4D97-AF65-F5344CB8AC3E}">
        <p14:creationId xmlns:p14="http://schemas.microsoft.com/office/powerpoint/2010/main" val="2599774640"/>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example, pretend that these are the only 3 possible choices. </a:t>
            </a:r>
          </a:p>
        </p:txBody>
      </p:sp>
      <p:sp>
        <p:nvSpPr>
          <p:cNvPr id="4" name="Slide Number Placeholder 3"/>
          <p:cNvSpPr>
            <a:spLocks noGrp="1"/>
          </p:cNvSpPr>
          <p:nvPr>
            <p:ph type="sldNum" sz="quarter" idx="5"/>
          </p:nvPr>
        </p:nvSpPr>
        <p:spPr/>
        <p:txBody>
          <a:bodyPr/>
          <a:lstStyle/>
          <a:p>
            <a:fld id="{4AF79E1B-2C51-4B9B-8EA4-26DE9E345AFF}" type="slidenum">
              <a:rPr lang="en-US" smtClean="0"/>
              <a:t>92</a:t>
            </a:fld>
            <a:endParaRPr lang="en-US"/>
          </a:p>
        </p:txBody>
      </p:sp>
    </p:spTree>
    <p:extLst>
      <p:ext uri="{BB962C8B-B14F-4D97-AF65-F5344CB8AC3E}">
        <p14:creationId xmlns:p14="http://schemas.microsoft.com/office/powerpoint/2010/main" val="2580910511"/>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would order surgical choices? If these were RHS variables could just have a lot of dummies but we want one single regression evaluating choice across all alternatives on LHS. </a:t>
            </a:r>
          </a:p>
        </p:txBody>
      </p:sp>
      <p:sp>
        <p:nvSpPr>
          <p:cNvPr id="4" name="Slide Number Placeholder 3"/>
          <p:cNvSpPr>
            <a:spLocks noGrp="1"/>
          </p:cNvSpPr>
          <p:nvPr>
            <p:ph type="sldNum" sz="quarter" idx="5"/>
          </p:nvPr>
        </p:nvSpPr>
        <p:spPr/>
        <p:txBody>
          <a:bodyPr/>
          <a:lstStyle/>
          <a:p>
            <a:fld id="{4AF79E1B-2C51-4B9B-8EA4-26DE9E345AFF}" type="slidenum">
              <a:rPr lang="en-US" smtClean="0"/>
              <a:t>93</a:t>
            </a:fld>
            <a:endParaRPr lang="en-US"/>
          </a:p>
        </p:txBody>
      </p:sp>
    </p:spTree>
    <p:extLst>
      <p:ext uri="{BB962C8B-B14F-4D97-AF65-F5344CB8AC3E}">
        <p14:creationId xmlns:p14="http://schemas.microsoft.com/office/powerpoint/2010/main" val="1850049098"/>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assume a “latent utility-maximizing framework”. Now we have a new link function (utility)! The difference here is that it’s not a known distribution, but rather we are interested in the characteristics of that link function. Talk about ordinal/relative goals on next slide. </a:t>
            </a:r>
          </a:p>
        </p:txBody>
      </p:sp>
      <p:sp>
        <p:nvSpPr>
          <p:cNvPr id="4" name="Slide Number Placeholder 3"/>
          <p:cNvSpPr>
            <a:spLocks noGrp="1"/>
          </p:cNvSpPr>
          <p:nvPr>
            <p:ph type="sldNum" sz="quarter" idx="5"/>
          </p:nvPr>
        </p:nvSpPr>
        <p:spPr/>
        <p:txBody>
          <a:bodyPr/>
          <a:lstStyle/>
          <a:p>
            <a:fld id="{4AF79E1B-2C51-4B9B-8EA4-26DE9E345AFF}" type="slidenum">
              <a:rPr lang="en-US" smtClean="0"/>
              <a:t>94</a:t>
            </a:fld>
            <a:endParaRPr lang="en-US"/>
          </a:p>
        </p:txBody>
      </p:sp>
    </p:spTree>
    <p:extLst>
      <p:ext uri="{BB962C8B-B14F-4D97-AF65-F5344CB8AC3E}">
        <p14:creationId xmlns:p14="http://schemas.microsoft.com/office/powerpoint/2010/main" val="840871712"/>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need a benchmark because utility is an ordinal concept – it only has meaning as a comparison across states. (40 utils doesn’t get me anywhere). </a:t>
            </a:r>
          </a:p>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95</a:t>
            </a:fld>
            <a:endParaRPr lang="en-US"/>
          </a:p>
        </p:txBody>
      </p:sp>
    </p:spTree>
    <p:extLst>
      <p:ext uri="{BB962C8B-B14F-4D97-AF65-F5344CB8AC3E}">
        <p14:creationId xmlns:p14="http://schemas.microsoft.com/office/powerpoint/2010/main" val="1201948557"/>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does it mean if </a:t>
            </a:r>
            <a:r>
              <a:rPr lang="en-US" dirty="0" err="1"/>
              <a:t>y_ji</a:t>
            </a:r>
            <a:r>
              <a:rPr lang="en-US" dirty="0"/>
              <a:t> &gt; 0 </a:t>
            </a:r>
            <a:r>
              <a:rPr lang="en-US" dirty="0" err="1"/>
              <a:t>verus</a:t>
            </a:r>
            <a:r>
              <a:rPr lang="en-US" dirty="0"/>
              <a:t> </a:t>
            </a:r>
            <a:r>
              <a:rPr lang="en-US" dirty="0" err="1"/>
              <a:t>y_ji</a:t>
            </a:r>
            <a:r>
              <a:rPr lang="en-US" dirty="0"/>
              <a:t> &lt; 0? Think about the outside option as set to 0. What is the outcome now? Utility </a:t>
            </a:r>
            <a:r>
              <a:rPr lang="en-US" dirty="0">
                <a:sym typeface="Wingdings" panose="05000000000000000000" pitchFamily="2" charset="2"/>
              </a:rPr>
              <a:t> but can easily be converted into choice as a piecewise link function </a:t>
            </a:r>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96</a:t>
            </a:fld>
            <a:endParaRPr lang="en-US"/>
          </a:p>
        </p:txBody>
      </p:sp>
    </p:spTree>
    <p:extLst>
      <p:ext uri="{BB962C8B-B14F-4D97-AF65-F5344CB8AC3E}">
        <p14:creationId xmlns:p14="http://schemas.microsoft.com/office/powerpoint/2010/main" val="674495650"/>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alpha_j</a:t>
            </a:r>
            <a:r>
              <a:rPr lang="en-US" dirty="0"/>
              <a:t> represents level differences in utility across options. Note that the notation </a:t>
            </a:r>
            <a:r>
              <a:rPr lang="en-US" dirty="0" err="1"/>
              <a:t>x_ji</a:t>
            </a:r>
            <a:r>
              <a:rPr lang="en-US" dirty="0"/>
              <a:t> helps convey that demographics can vary across choices or individuals (kind of an abuse of notation). Generally, your covariates will not vary in both dimensions at once. </a:t>
            </a:r>
          </a:p>
        </p:txBody>
      </p:sp>
      <p:sp>
        <p:nvSpPr>
          <p:cNvPr id="4" name="Slide Number Placeholder 3"/>
          <p:cNvSpPr>
            <a:spLocks noGrp="1"/>
          </p:cNvSpPr>
          <p:nvPr>
            <p:ph type="sldNum" sz="quarter" idx="5"/>
          </p:nvPr>
        </p:nvSpPr>
        <p:spPr/>
        <p:txBody>
          <a:bodyPr/>
          <a:lstStyle/>
          <a:p>
            <a:fld id="{4AF79E1B-2C51-4B9B-8EA4-26DE9E345AFF}" type="slidenum">
              <a:rPr lang="en-US" smtClean="0"/>
              <a:t>97</a:t>
            </a:fld>
            <a:endParaRPr lang="en-US"/>
          </a:p>
        </p:txBody>
      </p:sp>
    </p:spTree>
    <p:extLst>
      <p:ext uri="{BB962C8B-B14F-4D97-AF65-F5344CB8AC3E}">
        <p14:creationId xmlns:p14="http://schemas.microsoft.com/office/powerpoint/2010/main" val="1953989449"/>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there are 3 choices and 2 determinants of utility (plus level shifts). Regression lines identify the boundaries here. Can you see why we don’t need three regressions, but only 2?</a:t>
            </a:r>
          </a:p>
        </p:txBody>
      </p:sp>
      <p:sp>
        <p:nvSpPr>
          <p:cNvPr id="4" name="Slide Number Placeholder 3"/>
          <p:cNvSpPr>
            <a:spLocks noGrp="1"/>
          </p:cNvSpPr>
          <p:nvPr>
            <p:ph type="sldNum" sz="quarter" idx="5"/>
          </p:nvPr>
        </p:nvSpPr>
        <p:spPr/>
        <p:txBody>
          <a:bodyPr/>
          <a:lstStyle/>
          <a:p>
            <a:fld id="{4AF79E1B-2C51-4B9B-8EA4-26DE9E345AFF}" type="slidenum">
              <a:rPr lang="en-US" smtClean="0"/>
              <a:t>98</a:t>
            </a:fld>
            <a:endParaRPr lang="en-US"/>
          </a:p>
        </p:txBody>
      </p:sp>
    </p:spTree>
    <p:extLst>
      <p:ext uri="{BB962C8B-B14F-4D97-AF65-F5344CB8AC3E}">
        <p14:creationId xmlns:p14="http://schemas.microsoft.com/office/powerpoint/2010/main" val="2825741040"/>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Exponentiating leads to \</a:t>
            </a:r>
            <a:r>
              <a:rPr lang="en-US" dirty="0" err="1"/>
              <a:t>pi_ij</a:t>
            </a:r>
            <a:r>
              <a:rPr lang="en-US" dirty="0"/>
              <a:t>=\</a:t>
            </a:r>
            <a:r>
              <a:rPr lang="en-US" dirty="0" err="1"/>
              <a:t>pi_iJ</a:t>
            </a:r>
            <a:r>
              <a:rPr lang="en-US" dirty="0"/>
              <a:t>*exp(</a:t>
            </a:r>
            <a:r>
              <a:rPr lang="en-US" dirty="0" err="1"/>
              <a:t>eta_ij</a:t>
            </a:r>
            <a:r>
              <a:rPr lang="en-US" dirty="0"/>
              <a:t>). Do this on the board in a system of 3 equations. After exponentiating, sum up all probabilities to show formula for pi_i3, and then plug that in for the others</a:t>
            </a:r>
          </a:p>
        </p:txBody>
      </p:sp>
      <p:sp>
        <p:nvSpPr>
          <p:cNvPr id="4" name="Slide Number Placeholder 3"/>
          <p:cNvSpPr>
            <a:spLocks noGrp="1"/>
          </p:cNvSpPr>
          <p:nvPr>
            <p:ph type="sldNum" sz="quarter" idx="5"/>
          </p:nvPr>
        </p:nvSpPr>
        <p:spPr/>
        <p:txBody>
          <a:bodyPr/>
          <a:lstStyle/>
          <a:p>
            <a:fld id="{4AF79E1B-2C51-4B9B-8EA4-26DE9E345AFF}" type="slidenum">
              <a:rPr lang="en-US" smtClean="0"/>
              <a:t>99</a:t>
            </a:fld>
            <a:endParaRPr lang="en-US"/>
          </a:p>
        </p:txBody>
      </p:sp>
    </p:spTree>
    <p:extLst>
      <p:ext uri="{BB962C8B-B14F-4D97-AF65-F5344CB8AC3E}">
        <p14:creationId xmlns:p14="http://schemas.microsoft.com/office/powerpoint/2010/main" val="1945733080"/>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Interpretations are all relative to outside option</a:t>
            </a:r>
          </a:p>
        </p:txBody>
      </p:sp>
      <p:sp>
        <p:nvSpPr>
          <p:cNvPr id="4" name="Slide Number Placeholder 3"/>
          <p:cNvSpPr>
            <a:spLocks noGrp="1"/>
          </p:cNvSpPr>
          <p:nvPr>
            <p:ph type="sldNum" sz="quarter" idx="5"/>
          </p:nvPr>
        </p:nvSpPr>
        <p:spPr/>
        <p:txBody>
          <a:bodyPr/>
          <a:lstStyle/>
          <a:p>
            <a:fld id="{4AF79E1B-2C51-4B9B-8EA4-26DE9E345AFF}" type="slidenum">
              <a:rPr lang="en-US" smtClean="0"/>
              <a:t>100</a:t>
            </a:fld>
            <a:endParaRPr lang="en-US"/>
          </a:p>
        </p:txBody>
      </p:sp>
    </p:spTree>
    <p:extLst>
      <p:ext uri="{BB962C8B-B14F-4D97-AF65-F5344CB8AC3E}">
        <p14:creationId xmlns:p14="http://schemas.microsoft.com/office/powerpoint/2010/main" val="32409087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7200"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2200" baseline="0">
                <a:solidFill>
                  <a:schemeClr val="tx1">
                    <a:lumMod val="75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0972D05C-DCFB-4BB6-B49C-AC126BF3ED2C}" type="datetimeFigureOut">
              <a:rPr lang="en-US" smtClean="0"/>
              <a:pPr/>
              <a:t>11/20/2025</a:t>
            </a:fld>
            <a:endParaRPr lang="en-US"/>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tx1">
                    <a:lumMod val="65000"/>
                  </a:schemeClr>
                </a:solidFill>
              </a:defRPr>
            </a:lvl1pPr>
          </a:lstStyle>
          <a:p>
            <a:fld id="{D55C3209-28DC-43DB-92C2-2AB8D1DA00B1}" type="slidenum">
              <a:rPr lang="en-US" smtClean="0"/>
              <a:pPr/>
              <a:t>‹#›</a:t>
            </a:fld>
            <a:endParaRPr lang="en-US"/>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CA"/>
          </a:p>
        </p:txBody>
      </p:sp>
    </p:spTree>
    <p:extLst>
      <p:ext uri="{BB962C8B-B14F-4D97-AF65-F5344CB8AC3E}">
        <p14:creationId xmlns:p14="http://schemas.microsoft.com/office/powerpoint/2010/main" val="156941254"/>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972D05C-DCFB-4BB6-B49C-AC126BF3ED2C}" type="datetimeFigureOut">
              <a:rPr lang="en-US" smtClean="0"/>
              <a:pPr/>
              <a:t>11/20/2025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38107662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8700" y="381000"/>
            <a:ext cx="2476500" cy="58975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62000" y="381000"/>
            <a:ext cx="7734300" cy="58975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972D05C-DCFB-4BB6-B49C-AC126BF3ED2C}" type="datetimeFigureOut">
              <a:rPr lang="en-US" smtClean="0"/>
              <a:pPr/>
              <a:t>11/20/2025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3908046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972D05C-DCFB-4BB6-B49C-AC126BF3ED2C}" type="datetimeFigureOut">
              <a:rPr lang="en-US" smtClean="0"/>
              <a:pPr/>
              <a:t>11/20/2025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2422212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61872" y="758952"/>
            <a:ext cx="9418320" cy="4041648"/>
          </a:xfrm>
        </p:spPr>
        <p:txBody>
          <a:bodyPr anchor="b">
            <a:normAutofit/>
          </a:bodyPr>
          <a:lstStyle>
            <a:lvl1pPr>
              <a:lnSpc>
                <a:spcPct val="85000"/>
              </a:lnSpc>
              <a:defRPr sz="7200" b="0"/>
            </a:lvl1pPr>
          </a:lstStyle>
          <a:p>
            <a:r>
              <a:rPr lang="en-US"/>
              <a:t>Click to edit Master title style</a:t>
            </a:r>
            <a:endParaRPr lang="en-US" dirty="0"/>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22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972D05C-DCFB-4BB6-B49C-AC126BF3ED2C}" type="datetimeFigureOut">
              <a:rPr lang="en-US" smtClean="0"/>
              <a:pPr/>
              <a:t>11/20/2025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5C3209-28DC-43DB-92C2-2AB8D1DA00B1}" type="slidenum">
              <a:rPr lang="en-US" smtClean="0"/>
              <a:pPr/>
              <a:t>‹#›</a:t>
            </a:fld>
            <a:endParaRPr lang="en-US"/>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064797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61872"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26480"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972D05C-DCFB-4BB6-B49C-AC126BF3ED2C}" type="datetimeFigureOut">
              <a:rPr lang="en-US" smtClean="0"/>
              <a:pPr/>
              <a:t>11/20/2025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0468441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261872" y="1713655"/>
            <a:ext cx="4480560" cy="731520"/>
          </a:xfrm>
        </p:spPr>
        <p:txBody>
          <a:bodyPr anchor="b">
            <a:normAutofit/>
          </a:bodyPr>
          <a:lstStyle>
            <a:lvl1pPr marL="0" indent="0">
              <a:spcBef>
                <a:spcPts val="0"/>
              </a:spcBef>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61872"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26480" y="1713655"/>
            <a:ext cx="4480560" cy="731520"/>
          </a:xfrm>
        </p:spPr>
        <p:txBody>
          <a:bodyPr anchor="b">
            <a:normAutofit/>
          </a:bodyPr>
          <a:lstStyle>
            <a:lvl1pPr marL="0" indent="0">
              <a:lnSpc>
                <a:spcPct val="95000"/>
              </a:lnSpc>
              <a:spcBef>
                <a:spcPts val="0"/>
              </a:spcBef>
              <a:buNone/>
              <a:defRPr lang="en-US" sz="2000" b="0" kern="1200" dirty="0">
                <a:solidFill>
                  <a:schemeClr val="tx2"/>
                </a:solidFill>
                <a:latin typeface="Times New Roman" panose="02020603050405020304" pitchFamily="18"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2000"/>
              </a:spcBef>
              <a:buFontTx/>
              <a:buNone/>
            </a:pPr>
            <a:r>
              <a:rPr lang="en-US" dirty="0"/>
              <a:t>Click to edit Master text styles</a:t>
            </a:r>
          </a:p>
        </p:txBody>
      </p:sp>
      <p:sp>
        <p:nvSpPr>
          <p:cNvPr id="6" name="Content Placeholder 5"/>
          <p:cNvSpPr>
            <a:spLocks noGrp="1"/>
          </p:cNvSpPr>
          <p:nvPr>
            <p:ph sz="quarter" idx="4"/>
          </p:nvPr>
        </p:nvSpPr>
        <p:spPr>
          <a:xfrm>
            <a:off x="6126480"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972D05C-DCFB-4BB6-B49C-AC126BF3ED2C}" type="datetimeFigureOut">
              <a:rPr lang="en-US" smtClean="0"/>
              <a:pPr/>
              <a:t>11/20/2025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15981615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972D05C-DCFB-4BB6-B49C-AC126BF3ED2C}" type="datetimeFigureOut">
              <a:rPr lang="en-US" smtClean="0"/>
              <a:pPr/>
              <a:t>11/20/2025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8101677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972D05C-DCFB-4BB6-B49C-AC126BF3ED2C}" type="datetimeFigureOut">
              <a:rPr lang="en-US" smtClean="0"/>
              <a:pPr/>
              <a:t>11/20/2025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645120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200400" cy="1600197"/>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4504267" y="685800"/>
            <a:ext cx="6079066" cy="548640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1248" y="2099734"/>
            <a:ext cx="32004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972D05C-DCFB-4BB6-B49C-AC126BF3ED2C}" type="datetimeFigureOut">
              <a:rPr lang="en-US" smtClean="0"/>
              <a:pPr/>
              <a:t>11/20/2025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1628827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5105400"/>
            <a:ext cx="1129284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14400" y="5257800"/>
            <a:ext cx="9982200" cy="914400"/>
          </a:xfrm>
        </p:spPr>
        <p:txBody>
          <a:bodyPr anchor="b">
            <a:normAutofit/>
          </a:bodyPr>
          <a:lstStyle>
            <a:lvl1pPr>
              <a:defRPr sz="2800" b="0">
                <a:solidFill>
                  <a:schemeClr val="bg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11292840" cy="5128923"/>
          </a:xfrm>
          <a:solidFill>
            <a:schemeClr val="accent1"/>
          </a:solidFill>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4400" y="6108589"/>
            <a:ext cx="998220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972D05C-DCFB-4BB6-B49C-AC126BF3ED2C}" type="datetimeFigureOut">
              <a:rPr lang="en-US" smtClean="0"/>
              <a:pPr/>
              <a:t>11/20/2025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9644337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CA"/>
          </a:p>
        </p:txBody>
      </p:sp>
      <p:sp>
        <p:nvSpPr>
          <p:cNvPr id="2" name="Title Placeholder 1"/>
          <p:cNvSpPr>
            <a:spLocks noGrp="1"/>
          </p:cNvSpPr>
          <p:nvPr>
            <p:ph type="title"/>
          </p:nvPr>
        </p:nvSpPr>
        <p:spPr>
          <a:xfrm>
            <a:off x="1261872" y="365760"/>
            <a:ext cx="9692640" cy="1325562"/>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p:cNvSpPr>
            <a:spLocks noGrp="1"/>
          </p:cNvSpPr>
          <p:nvPr>
            <p:ph type="body" idx="1"/>
          </p:nvPr>
        </p:nvSpPr>
        <p:spPr>
          <a:xfrm>
            <a:off x="1261872" y="1828800"/>
            <a:ext cx="8595360" cy="4351337"/>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rot="16200000">
            <a:off x="10797542" y="998537"/>
            <a:ext cx="1904999" cy="365125"/>
          </a:xfrm>
          <a:prstGeom prst="rect">
            <a:avLst/>
          </a:prstGeom>
        </p:spPr>
        <p:txBody>
          <a:bodyPr vert="horz" lIns="91440" tIns="45720" rIns="91440" bIns="45720" rtlCol="0" anchor="ctr"/>
          <a:lstStyle>
            <a:lvl1pPr algn="r">
              <a:defRPr sz="1050" b="0">
                <a:solidFill>
                  <a:schemeClr val="tx2">
                    <a:lumMod val="20000"/>
                    <a:lumOff val="80000"/>
                  </a:schemeClr>
                </a:solidFill>
                <a:latin typeface="Times New Roman" panose="02020603050405020304" pitchFamily="18" charset="0"/>
              </a:defRPr>
            </a:lvl1pPr>
          </a:lstStyle>
          <a:p>
            <a:fld id="{0972D05C-DCFB-4BB6-B49C-AC126BF3ED2C}" type="datetimeFigureOut">
              <a:rPr lang="en-US" smtClean="0"/>
              <a:pPr/>
              <a:t>11/20/2025</a:t>
            </a:fld>
            <a:endParaRPr lang="en-US" dirty="0"/>
          </a:p>
        </p:txBody>
      </p:sp>
      <p:sp>
        <p:nvSpPr>
          <p:cNvPr id="5" name="Footer Placeholder 4"/>
          <p:cNvSpPr>
            <a:spLocks noGrp="1"/>
          </p:cNvSpPr>
          <p:nvPr>
            <p:ph type="ftr" sz="quarter" idx="3"/>
          </p:nvPr>
        </p:nvSpPr>
        <p:spPr>
          <a:xfrm rot="16200000">
            <a:off x="9959341" y="4046537"/>
            <a:ext cx="3581400" cy="365125"/>
          </a:xfrm>
          <a:prstGeom prst="rect">
            <a:avLst/>
          </a:prstGeom>
        </p:spPr>
        <p:txBody>
          <a:bodyPr vert="horz" lIns="91440" tIns="45720" rIns="91440" bIns="45720" rtlCol="0" anchor="ctr"/>
          <a:lstStyle>
            <a:lvl1pPr algn="l">
              <a:defRPr sz="1050">
                <a:solidFill>
                  <a:schemeClr val="tx2">
                    <a:lumMod val="20000"/>
                    <a:lumOff val="80000"/>
                  </a:schemeClr>
                </a:solidFill>
                <a:latin typeface="Times New Roman" panose="02020603050405020304" pitchFamily="18" charset="0"/>
              </a:defRPr>
            </a:lvl1pPr>
          </a:lstStyle>
          <a:p>
            <a:endParaRPr lang="en-US" dirty="0"/>
          </a:p>
        </p:txBody>
      </p:sp>
      <p:sp>
        <p:nvSpPr>
          <p:cNvPr id="6" name="Slide Number Placeholder 5"/>
          <p:cNvSpPr>
            <a:spLocks noGrp="1"/>
          </p:cNvSpPr>
          <p:nvPr>
            <p:ph type="sldNum" sz="quarter" idx="4"/>
          </p:nvPr>
        </p:nvSpPr>
        <p:spPr>
          <a:xfrm>
            <a:off x="11292840" y="6172200"/>
            <a:ext cx="914400" cy="593725"/>
          </a:xfrm>
          <a:prstGeom prst="rect">
            <a:avLst/>
          </a:prstGeom>
        </p:spPr>
        <p:txBody>
          <a:bodyPr vert="horz" lIns="45720" tIns="45720" rIns="45720" bIns="45720" rtlCol="0" anchor="ctr">
            <a:normAutofit/>
          </a:bodyPr>
          <a:lstStyle>
            <a:lvl1pPr algn="ctr">
              <a:defRPr sz="3600">
                <a:solidFill>
                  <a:schemeClr val="tx2">
                    <a:lumMod val="60000"/>
                    <a:lumOff val="40000"/>
                  </a:schemeClr>
                </a:solidFill>
                <a:latin typeface="Times New Roman" panose="02020603050405020304" pitchFamily="18" charset="0"/>
              </a:defRPr>
            </a:lvl1pPr>
          </a:lstStyle>
          <a:p>
            <a:fld id="{D55C3209-28DC-43DB-92C2-2AB8D1DA00B1}" type="slidenum">
              <a:rPr lang="en-US" smtClean="0"/>
              <a:pPr/>
              <a:t>‹#›</a:t>
            </a:fld>
            <a:endParaRPr lang="en-US" dirty="0"/>
          </a:p>
        </p:txBody>
      </p:sp>
    </p:spTree>
    <p:extLst>
      <p:ext uri="{BB962C8B-B14F-4D97-AF65-F5344CB8AC3E}">
        <p14:creationId xmlns:p14="http://schemas.microsoft.com/office/powerpoint/2010/main" val="3753244356"/>
      </p:ext>
    </p:extLst>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Lst>
  <p:txStyles>
    <p:titleStyle>
      <a:lvl1pPr algn="l" defTabSz="914400" rtl="0" eaLnBrk="1" latinLnBrk="0" hangingPunct="1">
        <a:lnSpc>
          <a:spcPct val="90000"/>
        </a:lnSpc>
        <a:spcBef>
          <a:spcPct val="0"/>
        </a:spcBef>
        <a:buNone/>
        <a:defRPr sz="4400" kern="1200" spc="-50" baseline="0">
          <a:solidFill>
            <a:schemeClr val="tx1"/>
          </a:solidFill>
          <a:latin typeface="Times New Roman" panose="02020603050405020304" pitchFamily="18" charset="0"/>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Times New Roman" panose="02020603050405020304" pitchFamily="18" charset="0"/>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Times New Roman" panose="02020603050405020304" pitchFamily="18" charset="0"/>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notesSlide" Target="../notesSlides/notesSlide99.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01.xml.rels><?xml version="1.0" encoding="UTF-8" standalone="yes"?>
<Relationships xmlns="http://schemas.openxmlformats.org/package/2006/relationships"><Relationship Id="rId3" Type="http://schemas.openxmlformats.org/officeDocument/2006/relationships/image" Target="../media/image510.png"/><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01.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03.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1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9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00.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bookdown.org/sarahwerth2024/CategoricalBook/multinomial-logit-regression-r.html#running-a-mlr-in-r"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3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81.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55.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5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8.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9.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41.bin"/><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6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410.png"/><Relationship Id="rId2" Type="http://schemas.openxmlformats.org/officeDocument/2006/relationships/notesSlide" Target="../notesSlides/notesSlide71.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40.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8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60.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430.png"/><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440.png"/><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450.png"/><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460.png"/><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470.png"/><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66800" y="2209800"/>
            <a:ext cx="10439400" cy="1894362"/>
          </a:xfrm>
        </p:spPr>
        <p:txBody>
          <a:bodyPr>
            <a:normAutofit/>
          </a:bodyPr>
          <a:lstStyle/>
          <a:p>
            <a:r>
              <a:rPr lang="en-US" dirty="0"/>
              <a:t>Quant Methods in HSR I </a:t>
            </a:r>
          </a:p>
        </p:txBody>
      </p:sp>
      <p:sp>
        <p:nvSpPr>
          <p:cNvPr id="3" name="Subtitle 2"/>
          <p:cNvSpPr>
            <a:spLocks noGrp="1"/>
          </p:cNvSpPr>
          <p:nvPr>
            <p:ph type="subTitle" idx="1"/>
          </p:nvPr>
        </p:nvSpPr>
        <p:spPr>
          <a:xfrm>
            <a:off x="914400" y="4191000"/>
            <a:ext cx="10439400" cy="1981200"/>
          </a:xfrm>
        </p:spPr>
        <p:txBody>
          <a:bodyPr>
            <a:noAutofit/>
          </a:bodyPr>
          <a:lstStyle/>
          <a:p>
            <a:r>
              <a:rPr lang="en-US" sz="2400" dirty="0"/>
              <a:t>Lecture 10: Regressions with Limited Dependent Variables II + Identification</a:t>
            </a:r>
          </a:p>
          <a:p>
            <a:r>
              <a:rPr lang="en-US" sz="2400" dirty="0"/>
              <a:t>November 24, 2025</a:t>
            </a:r>
          </a:p>
          <a:p>
            <a:endParaRPr lang="en-US" sz="2400" dirty="0"/>
          </a:p>
          <a:p>
            <a:r>
              <a:rPr lang="en-US" sz="2400" dirty="0"/>
              <a:t>HAD5744 </a:t>
            </a:r>
            <a:r>
              <a:rPr lang="en-US" sz="2400" dirty="0">
                <a:sym typeface="Symbol" panose="05050102010706020507" pitchFamily="18" charset="2"/>
              </a:rPr>
              <a:t> </a:t>
            </a:r>
            <a:r>
              <a:rPr lang="en-US" sz="2400" dirty="0"/>
              <a:t>Alex Hoagland, Ph.D.</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1"/>
            <a:ext cx="10439400" cy="624840"/>
          </a:xfrm>
        </p:spPr>
        <p:txBody>
          <a:bodyPr>
            <a:noAutofit/>
          </a:bodyPr>
          <a:lstStyle/>
          <a:p>
            <a:r>
              <a:rPr lang="en-US" sz="3600" dirty="0">
                <a:cs typeface="Times New Roman" panose="02020603050405020304" pitchFamily="18" charset="0"/>
              </a:rPr>
              <a:t>Poisson Regressions in Practice: Interpretation</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14400" y="1066801"/>
                <a:ext cx="9984829" cy="5141388"/>
              </a:xfrm>
            </p:spPr>
            <p:txBody>
              <a:bodyPr>
                <a:normAutofit/>
              </a:bodyPr>
              <a:lstStyle/>
              <a:p>
                <a:r>
                  <a:rPr lang="en-US" sz="2400" dirty="0">
                    <a:cs typeface="Times New Roman" panose="02020603050405020304" pitchFamily="18" charset="0"/>
                  </a:rPr>
                  <a:t>The log likelihood can be portrayed as: </a:t>
                </a:r>
              </a:p>
              <a:p>
                <a:pPr marL="0" indent="0">
                  <a:buNone/>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ℓ</m:t>
                          </m:r>
                        </m:e>
                        <m:sub>
                          <m:r>
                            <a:rPr lang="en-US" sz="2400" b="0" i="1" smtClean="0">
                              <a:latin typeface="Cambria Math" panose="02040503050406030204" pitchFamily="18" charset="0"/>
                              <a:cs typeface="Times New Roman" panose="02020603050405020304" pitchFamily="18" charset="0"/>
                            </a:rPr>
                            <m:t>𝑖</m:t>
                          </m:r>
                        </m:sub>
                      </m:sSub>
                      <m:d>
                        <m:dPr>
                          <m:ctrlPr>
                            <a:rPr lang="en-US" sz="2400" b="0" i="1" smtClean="0">
                              <a:latin typeface="Cambria Math" panose="02040503050406030204" pitchFamily="18" charset="0"/>
                              <a:cs typeface="Times New Roman" panose="02020603050405020304" pitchFamily="18" charset="0"/>
                            </a:rPr>
                          </m:ctrlPr>
                        </m:dPr>
                        <m:e>
                          <m:r>
                            <a:rPr lang="en-US" sz="2400" b="0" i="1" smtClean="0">
                              <a:latin typeface="Cambria Math" panose="02040503050406030204" pitchFamily="18" charset="0"/>
                              <a:cs typeface="Times New Roman" panose="02020603050405020304" pitchFamily="18" charset="0"/>
                            </a:rPr>
                            <m:t>𝛽</m:t>
                          </m:r>
                        </m:e>
                      </m:d>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𝑦𝑚</m:t>
                      </m:r>
                      <m:d>
                        <m:dPr>
                          <m:ctrlPr>
                            <a:rPr lang="en-US" sz="2400" b="0" i="1" smtClean="0">
                              <a:latin typeface="Cambria Math" panose="02040503050406030204" pitchFamily="18" charset="0"/>
                              <a:cs typeface="Times New Roman" panose="02020603050405020304" pitchFamily="18" charset="0"/>
                            </a:rPr>
                          </m:ctrlPr>
                        </m:dPr>
                        <m:e>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𝛽</m:t>
                          </m:r>
                        </m:e>
                      </m:d>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𝑚</m:t>
                      </m:r>
                      <m:d>
                        <m:dPr>
                          <m:ctrlPr>
                            <a:rPr lang="en-US" sz="2400" b="0" i="1" smtClean="0">
                              <a:latin typeface="Cambria Math" panose="02040503050406030204" pitchFamily="18" charset="0"/>
                              <a:cs typeface="Times New Roman" panose="02020603050405020304" pitchFamily="18" charset="0"/>
                            </a:rPr>
                          </m:ctrlPr>
                        </m:dPr>
                        <m:e>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𝛽</m:t>
                          </m:r>
                        </m:e>
                      </m:d>
                      <m:r>
                        <a:rPr lang="en-US" sz="2400" b="0" i="1" smtClean="0">
                          <a:latin typeface="Cambria Math" panose="02040503050406030204" pitchFamily="18" charset="0"/>
                          <a:cs typeface="Times New Roman" panose="02020603050405020304" pitchFamily="18" charset="0"/>
                        </a:rPr>
                        <m:t>,</m:t>
                      </m:r>
                    </m:oMath>
                  </m:oMathPara>
                </a14:m>
                <a:endParaRPr lang="en-US" sz="2400" b="0" dirty="0">
                  <a:cs typeface="Times New Roman" panose="02020603050405020304" pitchFamily="18" charset="0"/>
                </a:endParaRPr>
              </a:p>
              <a:p>
                <a:pPr marL="0" indent="0">
                  <a:buNone/>
                </a:pPr>
                <a:r>
                  <a:rPr lang="en-US" sz="2400" dirty="0">
                    <a:cs typeface="Times New Roman" panose="02020603050405020304" pitchFamily="18" charset="0"/>
                  </a:rPr>
                  <a:t>Where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𝑚</m:t>
                    </m:r>
                    <m:d>
                      <m:dPr>
                        <m:ctrlPr>
                          <a:rPr lang="en-US" sz="2400" b="0" i="1" smtClean="0">
                            <a:latin typeface="Cambria Math" panose="02040503050406030204" pitchFamily="18" charset="0"/>
                            <a:cs typeface="Times New Roman" panose="02020603050405020304" pitchFamily="18" charset="0"/>
                          </a:rPr>
                        </m:ctrlPr>
                      </m:dPr>
                      <m:e>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𝛽</m:t>
                        </m:r>
                      </m:e>
                    </m:d>
                    <m:r>
                      <a:rPr lang="en-US" sz="2400" b="0" i="1" smtClean="0">
                        <a:latin typeface="Cambria Math" panose="02040503050406030204" pitchFamily="18" charset="0"/>
                        <a:cs typeface="Times New Roman" panose="02020603050405020304" pitchFamily="18" charset="0"/>
                      </a:rPr>
                      <m:t>=</m:t>
                    </m:r>
                    <m:func>
                      <m:funcPr>
                        <m:ctrlPr>
                          <a:rPr lang="en-US" sz="2400" b="0" i="1" smtClean="0">
                            <a:latin typeface="Cambria Math" panose="02040503050406030204" pitchFamily="18" charset="0"/>
                            <a:cs typeface="Times New Roman" panose="02020603050405020304" pitchFamily="18" charset="0"/>
                          </a:rPr>
                        </m:ctrlPr>
                      </m:funcPr>
                      <m:fName>
                        <m:r>
                          <m:rPr>
                            <m:sty m:val="p"/>
                          </m:rPr>
                          <a:rPr lang="en-US" sz="2400" b="0" i="0" smtClean="0">
                            <a:latin typeface="Cambria Math" panose="02040503050406030204" pitchFamily="18" charset="0"/>
                            <a:cs typeface="Times New Roman" panose="02020603050405020304" pitchFamily="18" charset="0"/>
                          </a:rPr>
                          <m:t>exp</m:t>
                        </m:r>
                      </m:fName>
                      <m:e>
                        <m:d>
                          <m:dPr>
                            <m:ctrlPr>
                              <a:rPr lang="en-US" sz="2400" b="0" i="1" smtClean="0">
                                <a:latin typeface="Cambria Math" panose="02040503050406030204" pitchFamily="18" charset="0"/>
                                <a:cs typeface="Times New Roman" panose="02020603050405020304" pitchFamily="18" charset="0"/>
                              </a:rPr>
                            </m:ctrlPr>
                          </m:dPr>
                          <m:e>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𝛽</m:t>
                            </m:r>
                          </m:e>
                        </m:d>
                      </m:e>
                    </m:func>
                  </m:oMath>
                </a14:m>
                <a:r>
                  <a:rPr lang="en-US" sz="2400" dirty="0">
                    <a:cs typeface="Times New Roman" panose="02020603050405020304" pitchFamily="18" charset="0"/>
                  </a:rPr>
                  <a:t>. Hence, much easier to get marginal effects</a:t>
                </a:r>
              </a:p>
              <a:p>
                <a:pPr marL="0" indent="0">
                  <a:buNone/>
                </a:pPr>
                <a14:m>
                  <m:oMathPara xmlns:m="http://schemas.openxmlformats.org/officeDocument/2006/math">
                    <m:oMathParaPr>
                      <m:jc m:val="centerGroup"/>
                    </m:oMathParaPr>
                    <m:oMath xmlns:m="http://schemas.openxmlformats.org/officeDocument/2006/math">
                      <m:f>
                        <m:fPr>
                          <m:ctrlPr>
                            <a:rPr lang="en-US" sz="2400" b="0" i="1" smtClean="0">
                              <a:latin typeface="Cambria Math" panose="02040503050406030204" pitchFamily="18" charset="0"/>
                              <a:cs typeface="Times New Roman" panose="02020603050405020304" pitchFamily="18" charset="0"/>
                            </a:rPr>
                          </m:ctrlPr>
                        </m:fPr>
                        <m:num>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𝔼</m:t>
                          </m:r>
                          <m:d>
                            <m:dPr>
                              <m:begChr m:val="["/>
                              <m:endChr m:val="]"/>
                              <m:ctrlPr>
                                <a:rPr lang="en-US" sz="2400" b="0" i="1" smtClean="0">
                                  <a:latin typeface="Cambria Math" panose="02040503050406030204" pitchFamily="18" charset="0"/>
                                  <a:cs typeface="Times New Roman" panose="02020603050405020304" pitchFamily="18" charset="0"/>
                                </a:rPr>
                              </m:ctrlPr>
                            </m:dPr>
                            <m:e>
                              <m:r>
                                <a:rPr lang="en-US" sz="2400" b="0" i="1" smtClean="0">
                                  <a:latin typeface="Cambria Math" panose="02040503050406030204" pitchFamily="18" charset="0"/>
                                  <a:cs typeface="Times New Roman" panose="02020603050405020304" pitchFamily="18" charset="0"/>
                                </a:rPr>
                                <m:t>𝑦</m:t>
                              </m:r>
                            </m:e>
                            <m:e>
                              <m:r>
                                <a:rPr lang="en-US" sz="2400" b="0" i="1" smtClean="0">
                                  <a:latin typeface="Cambria Math" panose="02040503050406030204" pitchFamily="18" charset="0"/>
                                  <a:cs typeface="Times New Roman" panose="02020603050405020304" pitchFamily="18" charset="0"/>
                                </a:rPr>
                                <m:t>𝑥</m:t>
                              </m:r>
                            </m:e>
                          </m:d>
                        </m:num>
                        <m:den>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𝑗</m:t>
                              </m:r>
                            </m:sub>
                          </m:sSub>
                        </m:den>
                      </m:f>
                      <m:r>
                        <a:rPr lang="en-US" sz="2400" b="0" i="1" smtClean="0">
                          <a:latin typeface="Cambria Math" panose="02040503050406030204" pitchFamily="18" charset="0"/>
                          <a:cs typeface="Times New Roman" panose="02020603050405020304" pitchFamily="18" charset="0"/>
                        </a:rPr>
                        <m:t>=</m:t>
                      </m:r>
                      <m:func>
                        <m:funcPr>
                          <m:ctrlPr>
                            <a:rPr lang="en-US" sz="2400" b="0" i="1" smtClean="0">
                              <a:latin typeface="Cambria Math" panose="02040503050406030204" pitchFamily="18" charset="0"/>
                              <a:cs typeface="Times New Roman" panose="02020603050405020304" pitchFamily="18" charset="0"/>
                            </a:rPr>
                          </m:ctrlPr>
                        </m:funcPr>
                        <m:fName>
                          <m:r>
                            <m:rPr>
                              <m:sty m:val="p"/>
                            </m:rPr>
                            <a:rPr lang="en-US" sz="2400" b="0" i="0" smtClean="0">
                              <a:latin typeface="Cambria Math" panose="02040503050406030204" pitchFamily="18" charset="0"/>
                              <a:cs typeface="Times New Roman" panose="02020603050405020304" pitchFamily="18" charset="0"/>
                            </a:rPr>
                            <m:t>exp</m:t>
                          </m:r>
                        </m:fName>
                        <m:e>
                          <m:d>
                            <m:dPr>
                              <m:ctrlPr>
                                <a:rPr lang="en-US" sz="2400" b="0" i="1" smtClean="0">
                                  <a:latin typeface="Cambria Math" panose="02040503050406030204" pitchFamily="18" charset="0"/>
                                  <a:cs typeface="Times New Roman" panose="02020603050405020304" pitchFamily="18" charset="0"/>
                                </a:rPr>
                              </m:ctrlPr>
                            </m:dPr>
                            <m:e>
                              <m:r>
                                <a:rPr lang="en-US" sz="2400" b="1" i="1" smtClean="0">
                                  <a:latin typeface="Cambria Math" panose="02040503050406030204" pitchFamily="18" charset="0"/>
                                  <a:cs typeface="Times New Roman" panose="02020603050405020304" pitchFamily="18" charset="0"/>
                                </a:rPr>
                                <m:t>𝒙</m:t>
                              </m:r>
                              <m:r>
                                <a:rPr lang="en-US" sz="2400" b="0" i="1" smtClean="0">
                                  <a:latin typeface="Cambria Math" panose="02040503050406030204" pitchFamily="18" charset="0"/>
                                  <a:cs typeface="Times New Roman" panose="02020603050405020304" pitchFamily="18" charset="0"/>
                                </a:rPr>
                                <m:t>𝛽</m:t>
                              </m:r>
                            </m:e>
                          </m:d>
                        </m:e>
                      </m:func>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𝑗</m:t>
                          </m:r>
                        </m:sub>
                      </m:sSub>
                    </m:oMath>
                  </m:oMathPara>
                </a14:m>
                <a:endParaRPr lang="en-US" sz="2400" b="0" dirty="0">
                  <a:cs typeface="Times New Roman" panose="02020603050405020304" pitchFamily="18" charset="0"/>
                </a:endParaRPr>
              </a:p>
              <a:p>
                <a:pPr marL="0" indent="0">
                  <a:buNone/>
                </a:pPr>
                <a:r>
                  <a:rPr lang="en-US" sz="2400" dirty="0">
                    <a:cs typeface="Times New Roman" panose="02020603050405020304" pitchFamily="18" charset="0"/>
                  </a:rPr>
                  <a:t>So partial effects </a:t>
                </a:r>
                <a:r>
                  <a:rPr lang="en-US" sz="2400" b="1" dirty="0">
                    <a:cs typeface="Times New Roman" panose="02020603050405020304" pitchFamily="18" charset="0"/>
                  </a:rPr>
                  <a:t>still depend on x</a:t>
                </a:r>
                <a:r>
                  <a:rPr lang="en-US" sz="2400" dirty="0">
                    <a:cs typeface="Times New Roman" panose="02020603050405020304" pitchFamily="18" charset="0"/>
                  </a:rPr>
                  <a:t>.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14400" y="1066801"/>
                <a:ext cx="9984829" cy="5141388"/>
              </a:xfrm>
              <a:blipFill>
                <a:blip r:embed="rId3"/>
                <a:stretch>
                  <a:fillRect l="-916" t="-1305"/>
                </a:stretch>
              </a:blipFill>
            </p:spPr>
            <p:txBody>
              <a:bodyPr/>
              <a:lstStyle/>
              <a:p>
                <a:r>
                  <a:rPr lang="en-CA">
                    <a:noFill/>
                  </a:rPr>
                  <a:t> </a:t>
                </a:r>
              </a:p>
            </p:txBody>
          </p:sp>
        </mc:Fallback>
      </mc:AlternateContent>
    </p:spTree>
    <p:extLst>
      <p:ext uri="{BB962C8B-B14F-4D97-AF65-F5344CB8AC3E}">
        <p14:creationId xmlns:p14="http://schemas.microsoft.com/office/powerpoint/2010/main" val="423941845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1"/>
            <a:ext cx="10439400" cy="624840"/>
          </a:xfrm>
        </p:spPr>
        <p:txBody>
          <a:bodyPr>
            <a:noAutofit/>
          </a:bodyPr>
          <a:lstStyle/>
          <a:p>
            <a:r>
              <a:rPr lang="en-US" sz="3600" dirty="0">
                <a:latin typeface="Times New Roman" panose="02020603050405020304" pitchFamily="18" charset="0"/>
                <a:cs typeface="Times New Roman" panose="02020603050405020304" pitchFamily="18" charset="0"/>
              </a:rPr>
              <a:t>Multinomial Logit: Estimation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14400" y="1066801"/>
                <a:ext cx="9984829" cy="5141388"/>
              </a:xfrm>
            </p:spPr>
            <p:txBody>
              <a:bodyPr>
                <a:noAutofit/>
              </a:bodyPr>
              <a:lstStyle/>
              <a:p>
                <a:r>
                  <a:rPr lang="en-US" sz="2400" dirty="0">
                    <a:cs typeface="Times New Roman" panose="02020603050405020304" pitchFamily="18" charset="0"/>
                  </a:rPr>
                  <a:t>From choice probabilities we can recover likelihood function </a:t>
                </a:r>
                <a:endParaRPr lang="en-US" sz="2200" dirty="0">
                  <a:cs typeface="Times New Roman" panose="02020603050405020304" pitchFamily="18" charset="0"/>
                </a:endParaRPr>
              </a:p>
              <a:p>
                <a:pPr marL="274320" lvl="1" indent="0">
                  <a:buNone/>
                </a:pPr>
                <a14:m>
                  <m:oMathPara xmlns:m="http://schemas.openxmlformats.org/officeDocument/2006/math">
                    <m:oMathParaPr>
                      <m:jc m:val="centerGroup"/>
                    </m:oMathParaPr>
                    <m:oMath xmlns:m="http://schemas.openxmlformats.org/officeDocument/2006/math">
                      <m:func>
                        <m:funcPr>
                          <m:ctrlPr>
                            <a:rPr lang="en-US" sz="2200" b="0" i="1" smtClean="0">
                              <a:latin typeface="Cambria Math" panose="02040503050406030204" pitchFamily="18" charset="0"/>
                              <a:cs typeface="Times New Roman" panose="02020603050405020304" pitchFamily="18" charset="0"/>
                            </a:rPr>
                          </m:ctrlPr>
                        </m:funcPr>
                        <m:fName>
                          <m:r>
                            <m:rPr>
                              <m:sty m:val="p"/>
                            </m:rPr>
                            <a:rPr lang="en-US" sz="2200" b="0" i="0" smtClean="0">
                              <a:latin typeface="Cambria Math" panose="02040503050406030204" pitchFamily="18" charset="0"/>
                              <a:cs typeface="Times New Roman" panose="02020603050405020304" pitchFamily="18" charset="0"/>
                            </a:rPr>
                            <m:t>Pr</m:t>
                          </m:r>
                        </m:fName>
                        <m:e>
                          <m:d>
                            <m:dPr>
                              <m:ctrlPr>
                                <a:rPr lang="en-US" sz="2200" b="0" i="1" smtClean="0">
                                  <a:latin typeface="Cambria Math" panose="02040503050406030204" pitchFamily="18" charset="0"/>
                                  <a:cs typeface="Times New Roman" panose="02020603050405020304" pitchFamily="18" charset="0"/>
                                </a:rPr>
                              </m:ctrlPr>
                            </m:dPr>
                            <m:e>
                              <m:sSub>
                                <m:sSubPr>
                                  <m:ctrlPr>
                                    <a:rPr lang="en-US" sz="2200" b="0" i="1" smtClean="0">
                                      <a:latin typeface="Cambria Math" panose="02040503050406030204" pitchFamily="18" charset="0"/>
                                      <a:cs typeface="Times New Roman" panose="02020603050405020304" pitchFamily="18" charset="0"/>
                                    </a:rPr>
                                  </m:ctrlPr>
                                </m:sSubPr>
                                <m:e>
                                  <m:r>
                                    <a:rPr lang="en-US" sz="2200" b="0" i="1" smtClean="0">
                                      <a:latin typeface="Cambria Math" panose="02040503050406030204" pitchFamily="18" charset="0"/>
                                      <a:cs typeface="Times New Roman" panose="02020603050405020304" pitchFamily="18" charset="0"/>
                                    </a:rPr>
                                    <m:t>𝑌</m:t>
                                  </m:r>
                                </m:e>
                                <m:sub>
                                  <m:r>
                                    <a:rPr lang="en-US" sz="2200" b="0" i="1" smtClean="0">
                                      <a:latin typeface="Cambria Math" panose="02040503050406030204" pitchFamily="18" charset="0"/>
                                      <a:cs typeface="Times New Roman" panose="02020603050405020304" pitchFamily="18" charset="0"/>
                                    </a:rPr>
                                    <m:t>𝑖</m:t>
                                  </m:r>
                                  <m:r>
                                    <a:rPr lang="en-US" sz="2200" b="0" i="1" smtClean="0">
                                      <a:latin typeface="Cambria Math" panose="02040503050406030204" pitchFamily="18" charset="0"/>
                                      <a:cs typeface="Times New Roman" panose="02020603050405020304" pitchFamily="18" charset="0"/>
                                    </a:rPr>
                                    <m:t>1</m:t>
                                  </m:r>
                                </m:sub>
                              </m:sSub>
                              <m:r>
                                <a:rPr lang="en-US" sz="2200" b="0" i="1" smtClean="0">
                                  <a:latin typeface="Cambria Math" panose="02040503050406030204" pitchFamily="18" charset="0"/>
                                  <a:cs typeface="Times New Roman" panose="02020603050405020304" pitchFamily="18" charset="0"/>
                                </a:rPr>
                                <m:t>=</m:t>
                              </m:r>
                              <m:sSub>
                                <m:sSubPr>
                                  <m:ctrlPr>
                                    <a:rPr lang="en-US" sz="2200" b="0" i="1" smtClean="0">
                                      <a:latin typeface="Cambria Math" panose="02040503050406030204" pitchFamily="18" charset="0"/>
                                      <a:cs typeface="Times New Roman" panose="02020603050405020304" pitchFamily="18" charset="0"/>
                                    </a:rPr>
                                  </m:ctrlPr>
                                </m:sSubPr>
                                <m:e>
                                  <m:r>
                                    <a:rPr lang="en-US" sz="2200" b="0" i="1" smtClean="0">
                                      <a:latin typeface="Cambria Math" panose="02040503050406030204" pitchFamily="18" charset="0"/>
                                      <a:cs typeface="Times New Roman" panose="02020603050405020304" pitchFamily="18" charset="0"/>
                                    </a:rPr>
                                    <m:t>𝑦</m:t>
                                  </m:r>
                                </m:e>
                                <m:sub>
                                  <m:r>
                                    <a:rPr lang="en-US" sz="2200" b="0" i="1" smtClean="0">
                                      <a:latin typeface="Cambria Math" panose="02040503050406030204" pitchFamily="18" charset="0"/>
                                      <a:cs typeface="Times New Roman" panose="02020603050405020304" pitchFamily="18" charset="0"/>
                                    </a:rPr>
                                    <m:t>𝑖</m:t>
                                  </m:r>
                                  <m:r>
                                    <a:rPr lang="en-US" sz="2200" b="0" i="1" smtClean="0">
                                      <a:latin typeface="Cambria Math" panose="02040503050406030204" pitchFamily="18" charset="0"/>
                                      <a:cs typeface="Times New Roman" panose="02020603050405020304" pitchFamily="18" charset="0"/>
                                    </a:rPr>
                                    <m:t>1</m:t>
                                  </m:r>
                                </m:sub>
                              </m:sSub>
                              <m:r>
                                <a:rPr lang="en-US" sz="2200" b="0" i="1" smtClean="0">
                                  <a:latin typeface="Cambria Math" panose="02040503050406030204" pitchFamily="18" charset="0"/>
                                  <a:cs typeface="Times New Roman" panose="02020603050405020304" pitchFamily="18" charset="0"/>
                                </a:rPr>
                                <m:t>,</m:t>
                              </m:r>
                              <m:sSub>
                                <m:sSubPr>
                                  <m:ctrlPr>
                                    <a:rPr lang="en-US" sz="2200" b="0" i="1" smtClean="0">
                                      <a:latin typeface="Cambria Math" panose="02040503050406030204" pitchFamily="18" charset="0"/>
                                      <a:cs typeface="Times New Roman" panose="02020603050405020304" pitchFamily="18" charset="0"/>
                                    </a:rPr>
                                  </m:ctrlPr>
                                </m:sSubPr>
                                <m:e>
                                  <m:r>
                                    <a:rPr lang="en-US" sz="2200" b="0" i="1" smtClean="0">
                                      <a:latin typeface="Cambria Math" panose="02040503050406030204" pitchFamily="18" charset="0"/>
                                      <a:cs typeface="Times New Roman" panose="02020603050405020304" pitchFamily="18" charset="0"/>
                                    </a:rPr>
                                    <m:t>𝑌</m:t>
                                  </m:r>
                                </m:e>
                                <m:sub>
                                  <m:r>
                                    <a:rPr lang="en-US" sz="2200" b="0" i="1" smtClean="0">
                                      <a:latin typeface="Cambria Math" panose="02040503050406030204" pitchFamily="18" charset="0"/>
                                      <a:cs typeface="Times New Roman" panose="02020603050405020304" pitchFamily="18" charset="0"/>
                                    </a:rPr>
                                    <m:t>𝑖</m:t>
                                  </m:r>
                                  <m:r>
                                    <a:rPr lang="en-US" sz="2200" b="0" i="1" smtClean="0">
                                      <a:latin typeface="Cambria Math" panose="02040503050406030204" pitchFamily="18" charset="0"/>
                                      <a:cs typeface="Times New Roman" panose="02020603050405020304" pitchFamily="18" charset="0"/>
                                    </a:rPr>
                                    <m:t>2</m:t>
                                  </m:r>
                                </m:sub>
                              </m:sSub>
                              <m:r>
                                <a:rPr lang="en-US" sz="2200" b="0" i="1" smtClean="0">
                                  <a:latin typeface="Cambria Math" panose="02040503050406030204" pitchFamily="18" charset="0"/>
                                  <a:cs typeface="Times New Roman" panose="02020603050405020304" pitchFamily="18" charset="0"/>
                                </a:rPr>
                                <m:t>=</m:t>
                              </m:r>
                              <m:sSub>
                                <m:sSubPr>
                                  <m:ctrlPr>
                                    <a:rPr lang="en-US" sz="2200" b="0" i="1" smtClean="0">
                                      <a:latin typeface="Cambria Math" panose="02040503050406030204" pitchFamily="18" charset="0"/>
                                      <a:cs typeface="Times New Roman" panose="02020603050405020304" pitchFamily="18" charset="0"/>
                                    </a:rPr>
                                  </m:ctrlPr>
                                </m:sSubPr>
                                <m:e>
                                  <m:r>
                                    <a:rPr lang="en-US" sz="2200" b="0" i="1" smtClean="0">
                                      <a:latin typeface="Cambria Math" panose="02040503050406030204" pitchFamily="18" charset="0"/>
                                      <a:cs typeface="Times New Roman" panose="02020603050405020304" pitchFamily="18" charset="0"/>
                                    </a:rPr>
                                    <m:t>𝑦</m:t>
                                  </m:r>
                                </m:e>
                                <m:sub>
                                  <m:r>
                                    <a:rPr lang="en-US" sz="2200" b="0" i="1" smtClean="0">
                                      <a:latin typeface="Cambria Math" panose="02040503050406030204" pitchFamily="18" charset="0"/>
                                      <a:cs typeface="Times New Roman" panose="02020603050405020304" pitchFamily="18" charset="0"/>
                                    </a:rPr>
                                    <m:t>𝑖</m:t>
                                  </m:r>
                                  <m:r>
                                    <a:rPr lang="en-US" sz="2200" b="0" i="1" smtClean="0">
                                      <a:latin typeface="Cambria Math" panose="02040503050406030204" pitchFamily="18" charset="0"/>
                                      <a:cs typeface="Times New Roman" panose="02020603050405020304" pitchFamily="18" charset="0"/>
                                    </a:rPr>
                                    <m:t>2</m:t>
                                  </m:r>
                                </m:sub>
                              </m:sSub>
                              <m:r>
                                <a:rPr lang="en-US" sz="2200" b="0" i="1" smtClean="0">
                                  <a:latin typeface="Cambria Math" panose="02040503050406030204" pitchFamily="18" charset="0"/>
                                  <a:cs typeface="Times New Roman" panose="02020603050405020304" pitchFamily="18" charset="0"/>
                                </a:rPr>
                                <m:t>,…, </m:t>
                              </m:r>
                              <m:sSub>
                                <m:sSubPr>
                                  <m:ctrlPr>
                                    <a:rPr lang="en-US" sz="2200" b="0" i="1" smtClean="0">
                                      <a:latin typeface="Cambria Math" panose="02040503050406030204" pitchFamily="18" charset="0"/>
                                      <a:cs typeface="Times New Roman" panose="02020603050405020304" pitchFamily="18" charset="0"/>
                                    </a:rPr>
                                  </m:ctrlPr>
                                </m:sSubPr>
                                <m:e>
                                  <m:r>
                                    <a:rPr lang="en-US" sz="2200" b="0" i="1" smtClean="0">
                                      <a:latin typeface="Cambria Math" panose="02040503050406030204" pitchFamily="18" charset="0"/>
                                      <a:cs typeface="Times New Roman" panose="02020603050405020304" pitchFamily="18" charset="0"/>
                                    </a:rPr>
                                    <m:t>𝑌</m:t>
                                  </m:r>
                                </m:e>
                                <m:sub>
                                  <m:r>
                                    <a:rPr lang="en-US" sz="2200" b="0" i="1" smtClean="0">
                                      <a:latin typeface="Cambria Math" panose="02040503050406030204" pitchFamily="18" charset="0"/>
                                      <a:cs typeface="Times New Roman" panose="02020603050405020304" pitchFamily="18" charset="0"/>
                                    </a:rPr>
                                    <m:t>𝑖𝐽</m:t>
                                  </m:r>
                                </m:sub>
                              </m:sSub>
                              <m:r>
                                <a:rPr lang="en-US" sz="2200" b="0" i="1" smtClean="0">
                                  <a:latin typeface="Cambria Math" panose="02040503050406030204" pitchFamily="18" charset="0"/>
                                  <a:cs typeface="Times New Roman" panose="02020603050405020304" pitchFamily="18" charset="0"/>
                                </a:rPr>
                                <m:t>=</m:t>
                              </m:r>
                              <m:sSub>
                                <m:sSubPr>
                                  <m:ctrlPr>
                                    <a:rPr lang="en-US" sz="2200" b="0" i="1" smtClean="0">
                                      <a:latin typeface="Cambria Math" panose="02040503050406030204" pitchFamily="18" charset="0"/>
                                      <a:cs typeface="Times New Roman" panose="02020603050405020304" pitchFamily="18" charset="0"/>
                                    </a:rPr>
                                  </m:ctrlPr>
                                </m:sSubPr>
                                <m:e>
                                  <m:r>
                                    <a:rPr lang="en-US" sz="2200" b="0" i="1" smtClean="0">
                                      <a:latin typeface="Cambria Math" panose="02040503050406030204" pitchFamily="18" charset="0"/>
                                      <a:cs typeface="Times New Roman" panose="02020603050405020304" pitchFamily="18" charset="0"/>
                                    </a:rPr>
                                    <m:t>𝑦</m:t>
                                  </m:r>
                                </m:e>
                                <m:sub>
                                  <m:r>
                                    <a:rPr lang="en-US" sz="2200" b="0" i="1" smtClean="0">
                                      <a:latin typeface="Cambria Math" panose="02040503050406030204" pitchFamily="18" charset="0"/>
                                      <a:cs typeface="Times New Roman" panose="02020603050405020304" pitchFamily="18" charset="0"/>
                                    </a:rPr>
                                    <m:t>𝑖𝐽</m:t>
                                  </m:r>
                                </m:sub>
                              </m:sSub>
                            </m:e>
                          </m:d>
                        </m:e>
                      </m:func>
                      <m:r>
                        <a:rPr lang="en-US" sz="2200" b="0" i="1" smtClean="0">
                          <a:latin typeface="Cambria Math" panose="02040503050406030204" pitchFamily="18" charset="0"/>
                          <a:cs typeface="Times New Roman" panose="02020603050405020304" pitchFamily="18" charset="0"/>
                        </a:rPr>
                        <m:t>=</m:t>
                      </m:r>
                      <m:d>
                        <m:dPr>
                          <m:ctrlPr>
                            <a:rPr lang="en-US" sz="2200" b="0" i="1" smtClean="0">
                              <a:latin typeface="Cambria Math" panose="02040503050406030204" pitchFamily="18" charset="0"/>
                              <a:cs typeface="Times New Roman" panose="02020603050405020304" pitchFamily="18" charset="0"/>
                            </a:rPr>
                          </m:ctrlPr>
                        </m:dPr>
                        <m:e>
                          <m:eqArr>
                            <m:eqArrPr>
                              <m:ctrlPr>
                                <a:rPr lang="en-US" sz="2200" b="0" i="1" smtClean="0">
                                  <a:latin typeface="Cambria Math" panose="02040503050406030204" pitchFamily="18" charset="0"/>
                                  <a:cs typeface="Times New Roman" panose="02020603050405020304" pitchFamily="18" charset="0"/>
                                </a:rPr>
                              </m:ctrlPr>
                            </m:eqArrPr>
                            <m:e>
                              <m:sSub>
                                <m:sSubPr>
                                  <m:ctrlPr>
                                    <a:rPr lang="en-US" sz="2200" b="0" i="1" smtClean="0">
                                      <a:latin typeface="Cambria Math" panose="02040503050406030204" pitchFamily="18" charset="0"/>
                                      <a:cs typeface="Times New Roman" panose="02020603050405020304" pitchFamily="18" charset="0"/>
                                    </a:rPr>
                                  </m:ctrlPr>
                                </m:sSubPr>
                                <m:e>
                                  <m:r>
                                    <a:rPr lang="en-US" sz="2200" b="0" i="1" smtClean="0">
                                      <a:latin typeface="Cambria Math" panose="02040503050406030204" pitchFamily="18" charset="0"/>
                                      <a:cs typeface="Times New Roman" panose="02020603050405020304" pitchFamily="18" charset="0"/>
                                    </a:rPr>
                                    <m:t>𝑛</m:t>
                                  </m:r>
                                </m:e>
                                <m:sub>
                                  <m:r>
                                    <a:rPr lang="en-US" sz="2200" b="0" i="1" smtClean="0">
                                      <a:latin typeface="Cambria Math" panose="02040503050406030204" pitchFamily="18" charset="0"/>
                                      <a:cs typeface="Times New Roman" panose="02020603050405020304" pitchFamily="18" charset="0"/>
                                    </a:rPr>
                                    <m:t>𝑖</m:t>
                                  </m:r>
                                </m:sub>
                              </m:sSub>
                            </m:e>
                            <m:e>
                              <m:sSub>
                                <m:sSubPr>
                                  <m:ctrlPr>
                                    <a:rPr lang="en-US" sz="2200" b="0" i="1" smtClean="0">
                                      <a:latin typeface="Cambria Math" panose="02040503050406030204" pitchFamily="18" charset="0"/>
                                      <a:cs typeface="Times New Roman" panose="02020603050405020304" pitchFamily="18" charset="0"/>
                                    </a:rPr>
                                  </m:ctrlPr>
                                </m:sSubPr>
                                <m:e>
                                  <m:r>
                                    <a:rPr lang="en-US" sz="2200" b="0" i="1" smtClean="0">
                                      <a:latin typeface="Cambria Math" panose="02040503050406030204" pitchFamily="18" charset="0"/>
                                      <a:cs typeface="Times New Roman" panose="02020603050405020304" pitchFamily="18" charset="0"/>
                                    </a:rPr>
                                    <m:t>𝑦</m:t>
                                  </m:r>
                                </m:e>
                                <m:sub>
                                  <m:r>
                                    <a:rPr lang="en-US" sz="2200" b="0" i="1" smtClean="0">
                                      <a:latin typeface="Cambria Math" panose="02040503050406030204" pitchFamily="18" charset="0"/>
                                      <a:cs typeface="Times New Roman" panose="02020603050405020304" pitchFamily="18" charset="0"/>
                                    </a:rPr>
                                    <m:t>𝑖</m:t>
                                  </m:r>
                                  <m:r>
                                    <a:rPr lang="en-US" sz="2200" b="0" i="1" smtClean="0">
                                      <a:latin typeface="Cambria Math" panose="02040503050406030204" pitchFamily="18" charset="0"/>
                                      <a:cs typeface="Times New Roman" panose="02020603050405020304" pitchFamily="18" charset="0"/>
                                    </a:rPr>
                                    <m:t>1</m:t>
                                  </m:r>
                                </m:sub>
                              </m:sSub>
                              <m:r>
                                <a:rPr lang="en-US" sz="2200" b="0" i="1" smtClean="0">
                                  <a:latin typeface="Cambria Math" panose="02040503050406030204" pitchFamily="18" charset="0"/>
                                  <a:cs typeface="Times New Roman" panose="02020603050405020304" pitchFamily="18" charset="0"/>
                                </a:rPr>
                                <m:t>,…</m:t>
                              </m:r>
                              <m:sSub>
                                <m:sSubPr>
                                  <m:ctrlPr>
                                    <a:rPr lang="en-US" sz="2200" b="0" i="1" smtClean="0">
                                      <a:latin typeface="Cambria Math" panose="02040503050406030204" pitchFamily="18" charset="0"/>
                                      <a:cs typeface="Times New Roman" panose="02020603050405020304" pitchFamily="18" charset="0"/>
                                    </a:rPr>
                                  </m:ctrlPr>
                                </m:sSubPr>
                                <m:e>
                                  <m:r>
                                    <a:rPr lang="en-US" sz="2200" b="0" i="1" smtClean="0">
                                      <a:latin typeface="Cambria Math" panose="02040503050406030204" pitchFamily="18" charset="0"/>
                                      <a:cs typeface="Times New Roman" panose="02020603050405020304" pitchFamily="18" charset="0"/>
                                    </a:rPr>
                                    <m:t>𝑦</m:t>
                                  </m:r>
                                </m:e>
                                <m:sub>
                                  <m:r>
                                    <a:rPr lang="en-US" sz="2200" b="0" i="1" smtClean="0">
                                      <a:latin typeface="Cambria Math" panose="02040503050406030204" pitchFamily="18" charset="0"/>
                                      <a:cs typeface="Times New Roman" panose="02020603050405020304" pitchFamily="18" charset="0"/>
                                    </a:rPr>
                                    <m:t>𝑖𝐽</m:t>
                                  </m:r>
                                </m:sub>
                              </m:sSub>
                            </m:e>
                          </m:eqArr>
                        </m:e>
                      </m:d>
                      <m:sSubSup>
                        <m:sSubSupPr>
                          <m:ctrlPr>
                            <a:rPr lang="en-US" sz="2200" b="0" i="1" smtClean="0">
                              <a:latin typeface="Cambria Math" panose="02040503050406030204" pitchFamily="18" charset="0"/>
                              <a:cs typeface="Times New Roman" panose="02020603050405020304" pitchFamily="18" charset="0"/>
                            </a:rPr>
                          </m:ctrlPr>
                        </m:sSubSupPr>
                        <m:e>
                          <m:r>
                            <a:rPr lang="en-US" sz="2200" b="0" i="1" smtClean="0">
                              <a:latin typeface="Cambria Math" panose="02040503050406030204" pitchFamily="18" charset="0"/>
                              <a:cs typeface="Times New Roman" panose="02020603050405020304" pitchFamily="18" charset="0"/>
                            </a:rPr>
                            <m:t>𝜋</m:t>
                          </m:r>
                        </m:e>
                        <m:sub>
                          <m:r>
                            <a:rPr lang="en-US" sz="2200" b="0" i="1" smtClean="0">
                              <a:latin typeface="Cambria Math" panose="02040503050406030204" pitchFamily="18" charset="0"/>
                              <a:cs typeface="Times New Roman" panose="02020603050405020304" pitchFamily="18" charset="0"/>
                            </a:rPr>
                            <m:t>𝑖</m:t>
                          </m:r>
                          <m:r>
                            <a:rPr lang="en-US" sz="2200" b="0" i="1" smtClean="0">
                              <a:latin typeface="Cambria Math" panose="02040503050406030204" pitchFamily="18" charset="0"/>
                              <a:cs typeface="Times New Roman" panose="02020603050405020304" pitchFamily="18" charset="0"/>
                            </a:rPr>
                            <m:t>1</m:t>
                          </m:r>
                        </m:sub>
                        <m:sup>
                          <m:sSub>
                            <m:sSubPr>
                              <m:ctrlPr>
                                <a:rPr lang="en-US" sz="2200" b="0" i="1" smtClean="0">
                                  <a:latin typeface="Cambria Math" panose="02040503050406030204" pitchFamily="18" charset="0"/>
                                  <a:cs typeface="Times New Roman" panose="02020603050405020304" pitchFamily="18" charset="0"/>
                                </a:rPr>
                              </m:ctrlPr>
                            </m:sSubPr>
                            <m:e>
                              <m:r>
                                <a:rPr lang="en-US" sz="2200" b="0" i="1" smtClean="0">
                                  <a:latin typeface="Cambria Math" panose="02040503050406030204" pitchFamily="18" charset="0"/>
                                  <a:cs typeface="Times New Roman" panose="02020603050405020304" pitchFamily="18" charset="0"/>
                                </a:rPr>
                                <m:t>𝑦</m:t>
                              </m:r>
                            </m:e>
                            <m:sub>
                              <m:r>
                                <a:rPr lang="en-US" sz="2200" b="0" i="1" smtClean="0">
                                  <a:latin typeface="Cambria Math" panose="02040503050406030204" pitchFamily="18" charset="0"/>
                                  <a:cs typeface="Times New Roman" panose="02020603050405020304" pitchFamily="18" charset="0"/>
                                </a:rPr>
                                <m:t>𝑖</m:t>
                              </m:r>
                              <m:r>
                                <a:rPr lang="en-US" sz="2200" b="0" i="1" smtClean="0">
                                  <a:latin typeface="Cambria Math" panose="02040503050406030204" pitchFamily="18" charset="0"/>
                                  <a:cs typeface="Times New Roman" panose="02020603050405020304" pitchFamily="18" charset="0"/>
                                </a:rPr>
                                <m:t>1</m:t>
                              </m:r>
                            </m:sub>
                          </m:sSub>
                        </m:sup>
                      </m:sSubSup>
                      <m:r>
                        <a:rPr lang="en-US" sz="2200" b="0" i="1" smtClean="0">
                          <a:latin typeface="Cambria Math" panose="02040503050406030204" pitchFamily="18" charset="0"/>
                          <a:cs typeface="Times New Roman" panose="02020603050405020304" pitchFamily="18" charset="0"/>
                        </a:rPr>
                        <m:t>…</m:t>
                      </m:r>
                      <m:sSubSup>
                        <m:sSubSupPr>
                          <m:ctrlPr>
                            <a:rPr lang="en-US" sz="2200" b="0" i="1" smtClean="0">
                              <a:latin typeface="Cambria Math" panose="02040503050406030204" pitchFamily="18" charset="0"/>
                              <a:cs typeface="Times New Roman" panose="02020603050405020304" pitchFamily="18" charset="0"/>
                            </a:rPr>
                          </m:ctrlPr>
                        </m:sSubSupPr>
                        <m:e>
                          <m:r>
                            <a:rPr lang="en-US" sz="2200" b="0" i="1" smtClean="0">
                              <a:latin typeface="Cambria Math" panose="02040503050406030204" pitchFamily="18" charset="0"/>
                              <a:cs typeface="Times New Roman" panose="02020603050405020304" pitchFamily="18" charset="0"/>
                            </a:rPr>
                            <m:t>𝜋</m:t>
                          </m:r>
                        </m:e>
                        <m:sub>
                          <m:r>
                            <a:rPr lang="en-US" sz="2200" b="0" i="1" smtClean="0">
                              <a:latin typeface="Cambria Math" panose="02040503050406030204" pitchFamily="18" charset="0"/>
                              <a:cs typeface="Times New Roman" panose="02020603050405020304" pitchFamily="18" charset="0"/>
                            </a:rPr>
                            <m:t>𝑖𝐽</m:t>
                          </m:r>
                        </m:sub>
                        <m:sup>
                          <m:sSub>
                            <m:sSubPr>
                              <m:ctrlPr>
                                <a:rPr lang="en-US" sz="2200" b="0" i="1" smtClean="0">
                                  <a:latin typeface="Cambria Math" panose="02040503050406030204" pitchFamily="18" charset="0"/>
                                  <a:cs typeface="Times New Roman" panose="02020603050405020304" pitchFamily="18" charset="0"/>
                                </a:rPr>
                              </m:ctrlPr>
                            </m:sSubPr>
                            <m:e>
                              <m:r>
                                <a:rPr lang="en-US" sz="2200" b="0" i="1" smtClean="0">
                                  <a:latin typeface="Cambria Math" panose="02040503050406030204" pitchFamily="18" charset="0"/>
                                  <a:cs typeface="Times New Roman" panose="02020603050405020304" pitchFamily="18" charset="0"/>
                                </a:rPr>
                                <m:t>𝑦</m:t>
                              </m:r>
                            </m:e>
                            <m:sub>
                              <m:r>
                                <a:rPr lang="en-US" sz="2200" b="0" i="1" smtClean="0">
                                  <a:latin typeface="Cambria Math" panose="02040503050406030204" pitchFamily="18" charset="0"/>
                                  <a:cs typeface="Times New Roman" panose="02020603050405020304" pitchFamily="18" charset="0"/>
                                </a:rPr>
                                <m:t>𝑖𝐽</m:t>
                              </m:r>
                            </m:sub>
                          </m:sSub>
                        </m:sup>
                      </m:sSubSup>
                    </m:oMath>
                  </m:oMathPara>
                </a14:m>
                <a:endParaRPr lang="en-US" sz="2200" b="0" dirty="0">
                  <a:cs typeface="Times New Roman" panose="02020603050405020304" pitchFamily="18" charset="0"/>
                </a:endParaRPr>
              </a:p>
              <a:p>
                <a:r>
                  <a:rPr lang="en-US" sz="2400" dirty="0">
                    <a:cs typeface="Times New Roman" panose="02020603050405020304" pitchFamily="18" charset="0"/>
                  </a:rPr>
                  <a:t>Note that the MLE depends on the parameters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𝛼</m:t>
                        </m:r>
                      </m:e>
                      <m:sub>
                        <m:r>
                          <a:rPr lang="en-US" sz="2400" b="0" i="1" smtClean="0">
                            <a:latin typeface="Cambria Math" panose="02040503050406030204" pitchFamily="18" charset="0"/>
                            <a:cs typeface="Times New Roman" panose="02020603050405020304" pitchFamily="18" charset="0"/>
                          </a:rPr>
                          <m:t>𝑗</m:t>
                        </m:r>
                      </m:sub>
                    </m:sSub>
                    <m:r>
                      <a:rPr lang="en-US" sz="2400" b="0" i="1" smtClean="0">
                        <a:latin typeface="Cambria Math" panose="02040503050406030204" pitchFamily="18" charset="0"/>
                        <a:cs typeface="Times New Roman" panose="02020603050405020304" pitchFamily="18" charset="0"/>
                      </a:rPr>
                      <m:t>, </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𝑗</m:t>
                        </m:r>
                      </m:sub>
                    </m:sSub>
                  </m:oMath>
                </a14:m>
                <a:r>
                  <a:rPr lang="en-US" sz="2400" dirty="0">
                    <a:cs typeface="Times New Roman" panose="02020603050405020304" pitchFamily="18" charset="0"/>
                  </a:rPr>
                  <a:t> through each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𝜋</m:t>
                        </m:r>
                      </m:e>
                      <m:sub>
                        <m:r>
                          <a:rPr lang="en-US" sz="2400" b="0" i="1" smtClean="0">
                            <a:latin typeface="Cambria Math" panose="02040503050406030204" pitchFamily="18" charset="0"/>
                            <a:cs typeface="Times New Roman" panose="02020603050405020304" pitchFamily="18" charset="0"/>
                          </a:rPr>
                          <m:t>𝑖𝑗</m:t>
                        </m:r>
                      </m:sub>
                    </m:sSub>
                  </m:oMath>
                </a14:m>
                <a:endParaRPr lang="en-US" sz="2400" b="0" dirty="0">
                  <a:cs typeface="Times New Roman" panose="02020603050405020304" pitchFamily="18" charset="0"/>
                </a:endParaRPr>
              </a:p>
              <a:p>
                <a:pPr lvl="1"/>
                <a:r>
                  <a:rPr lang="en-US" sz="2200" dirty="0">
                    <a:cs typeface="Times New Roman" panose="02020603050405020304" pitchFamily="18" charset="0"/>
                  </a:rPr>
                  <a:t>So we get </a:t>
                </a:r>
                <a14:m>
                  <m:oMath xmlns:m="http://schemas.openxmlformats.org/officeDocument/2006/math">
                    <m:r>
                      <a:rPr lang="en-US" sz="2200" b="0" i="1" smtClean="0">
                        <a:latin typeface="Cambria Math" panose="02040503050406030204" pitchFamily="18" charset="0"/>
                        <a:cs typeface="Times New Roman" panose="02020603050405020304" pitchFamily="18" charset="0"/>
                      </a:rPr>
                      <m:t>𝐽</m:t>
                    </m:r>
                    <m:r>
                      <a:rPr lang="en-US" sz="2200" b="0" i="1" smtClean="0">
                        <a:latin typeface="Cambria Math" panose="02040503050406030204" pitchFamily="18" charset="0"/>
                        <a:cs typeface="Times New Roman" panose="02020603050405020304" pitchFamily="18" charset="0"/>
                      </a:rPr>
                      <m:t>−1</m:t>
                    </m:r>
                  </m:oMath>
                </a14:m>
                <a:r>
                  <a:rPr lang="en-US" sz="2200" dirty="0">
                    <a:cs typeface="Times New Roman" panose="02020603050405020304" pitchFamily="18" charset="0"/>
                  </a:rPr>
                  <a:t> sets of regression parameters!</a:t>
                </a:r>
              </a:p>
              <a:p>
                <a:pPr lvl="1"/>
                <a:r>
                  <a:rPr lang="en-US" sz="2200" dirty="0">
                    <a:cs typeface="Times New Roman" panose="02020603050405020304" pitchFamily="18" charset="0"/>
                  </a:rPr>
                  <a:t>What are the interpretations here? </a:t>
                </a:r>
              </a:p>
              <a:p>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14400" y="1066801"/>
                <a:ext cx="9984829" cy="5141388"/>
              </a:xfrm>
              <a:blipFill>
                <a:blip r:embed="rId3"/>
                <a:stretch>
                  <a:fillRect l="-427" t="-1305"/>
                </a:stretch>
              </a:blipFill>
            </p:spPr>
            <p:txBody>
              <a:bodyPr/>
              <a:lstStyle/>
              <a:p>
                <a:r>
                  <a:rPr lang="en-US">
                    <a:noFill/>
                  </a:rPr>
                  <a:t> </a:t>
                </a:r>
              </a:p>
            </p:txBody>
          </p:sp>
        </mc:Fallback>
      </mc:AlternateContent>
      <p:pic>
        <p:nvPicPr>
          <p:cNvPr id="4" name="Picture 2" descr="RStudio - RStudio">
            <a:extLst>
              <a:ext uri="{FF2B5EF4-FFF2-40B4-BE49-F238E27FC236}">
                <a16:creationId xmlns:a16="http://schemas.microsoft.com/office/drawing/2014/main" id="{34149611-579F-86A3-388D-0770532D30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01200" y="5181600"/>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18816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1"/>
            <a:ext cx="10439400" cy="624840"/>
          </a:xfrm>
        </p:spPr>
        <p:txBody>
          <a:bodyPr>
            <a:noAutofit/>
          </a:bodyPr>
          <a:lstStyle/>
          <a:p>
            <a:r>
              <a:rPr lang="en-US" sz="3600" dirty="0">
                <a:latin typeface="Times New Roman" panose="02020603050405020304" pitchFamily="18" charset="0"/>
                <a:cs typeface="Times New Roman" panose="02020603050405020304" pitchFamily="18" charset="0"/>
              </a:rPr>
              <a:t>Multinomial Logit: Interpretation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14400" y="1066801"/>
                <a:ext cx="9984829" cy="5141388"/>
              </a:xfrm>
            </p:spPr>
            <p:txBody>
              <a:bodyPr>
                <a:noAutofit/>
              </a:bodyPr>
              <a:lstStyle/>
              <a:p>
                <a:r>
                  <a:rPr lang="en-US" sz="2400" dirty="0">
                    <a:cs typeface="Times New Roman" panose="02020603050405020304" pitchFamily="18" charset="0"/>
                  </a:rPr>
                  <a:t>Estimating gives us coefficients on each of the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𝐽</m:t>
                    </m:r>
                    <m:r>
                      <a:rPr lang="en-US" sz="2400" b="0" i="1" smtClean="0">
                        <a:latin typeface="Cambria Math" panose="02040503050406030204" pitchFamily="18" charset="0"/>
                        <a:cs typeface="Times New Roman" panose="02020603050405020304" pitchFamily="18" charset="0"/>
                      </a:rPr>
                      <m:t>−1</m:t>
                    </m:r>
                  </m:oMath>
                </a14:m>
                <a:r>
                  <a:rPr lang="en-US" sz="2400" dirty="0">
                    <a:cs typeface="Times New Roman" panose="02020603050405020304" pitchFamily="18" charset="0"/>
                  </a:rPr>
                  <a:t> logistic regressions</a:t>
                </a:r>
              </a:p>
              <a:p>
                <a:pPr lvl="1"/>
                <a:r>
                  <a:rPr lang="en-US" sz="2400" dirty="0">
                    <a:cs typeface="Times New Roman" panose="02020603050405020304" pitchFamily="18" charset="0"/>
                  </a:rPr>
                  <a:t>Just as in logit, we can </a:t>
                </a:r>
                <a:r>
                  <a:rPr lang="en-US" sz="2400" b="1" dirty="0">
                    <a:cs typeface="Times New Roman" panose="02020603050405020304" pitchFamily="18" charset="0"/>
                  </a:rPr>
                  <a:t>exponentiate </a:t>
                </a:r>
                <a:r>
                  <a:rPr lang="en-US" sz="2400" dirty="0">
                    <a:cs typeface="Times New Roman" panose="02020603050405020304" pitchFamily="18" charset="0"/>
                  </a:rPr>
                  <a:t>coefficients to get </a:t>
                </a:r>
                <a:r>
                  <a:rPr lang="en-US" sz="2400" b="1" dirty="0">
                    <a:cs typeface="Times New Roman" panose="02020603050405020304" pitchFamily="18" charset="0"/>
                  </a:rPr>
                  <a:t>odds ratios</a:t>
                </a:r>
              </a:p>
              <a:p>
                <a:pPr lvl="1"/>
                <a:r>
                  <a:rPr lang="en-US" sz="2400" dirty="0">
                    <a:cs typeface="Times New Roman" panose="02020603050405020304" pitchFamily="18" charset="0"/>
                  </a:rPr>
                  <a:t>We can also compute </a:t>
                </a:r>
                <a:r>
                  <a:rPr lang="en-US" sz="2400" b="1" dirty="0">
                    <a:cs typeface="Times New Roman" panose="02020603050405020304" pitchFamily="18" charset="0"/>
                  </a:rPr>
                  <a:t>marginal effects</a:t>
                </a:r>
                <a:r>
                  <a:rPr lang="en-US" sz="2400" dirty="0">
                    <a:cs typeface="Times New Roman" panose="02020603050405020304" pitchFamily="18" charset="0"/>
                  </a:rPr>
                  <a:t> and predicted probabilities</a:t>
                </a:r>
              </a:p>
              <a:p>
                <a:r>
                  <a:rPr lang="en-US" sz="2400" dirty="0">
                    <a:cs typeface="Times New Roman" panose="02020603050405020304" pitchFamily="18" charset="0"/>
                  </a:rPr>
                  <a:t>Some options for interpretation: </a:t>
                </a:r>
              </a:p>
              <a:p>
                <a:pPr marL="731520" lvl="1" indent="-457200">
                  <a:buFont typeface="+mj-lt"/>
                  <a:buAutoNum type="arabicPeriod"/>
                </a:pPr>
                <a:r>
                  <a:rPr lang="en-US" sz="2400" dirty="0">
                    <a:cs typeface="Times New Roman" panose="02020603050405020304" pitchFamily="18" charset="0"/>
                  </a:rPr>
                  <a:t>Relative log-odds: the main coefficients (don’t use)</a:t>
                </a:r>
              </a:p>
              <a:p>
                <a:pPr marL="731520" lvl="1" indent="-457200">
                  <a:buFont typeface="+mj-lt"/>
                  <a:buAutoNum type="arabicPeriod"/>
                </a:pPr>
                <a:r>
                  <a:rPr lang="en-US" sz="2400" dirty="0">
                    <a:cs typeface="Times New Roman" panose="02020603050405020304" pitchFamily="18" charset="0"/>
                  </a:rPr>
                  <a:t>Relative risk ratios: exponentiated coefficients (multiplicative effect)</a:t>
                </a:r>
              </a:p>
              <a:p>
                <a:pPr marL="731520" lvl="1" indent="-457200">
                  <a:buFont typeface="+mj-lt"/>
                  <a:buAutoNum type="arabicPeriod"/>
                </a:pPr>
                <a:r>
                  <a:rPr lang="en-US" sz="2400" dirty="0">
                    <a:cs typeface="Times New Roman" panose="02020603050405020304" pitchFamily="18" charset="0"/>
                  </a:rPr>
                  <a:t>Marginal effects: similar to logit marginal effects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14400" y="1066801"/>
                <a:ext cx="9984829" cy="5141388"/>
              </a:xfrm>
              <a:blipFill>
                <a:blip r:embed="rId3"/>
                <a:stretch>
                  <a:fillRect l="-427" t="-1305"/>
                </a:stretch>
              </a:blipFill>
            </p:spPr>
            <p:txBody>
              <a:bodyPr/>
              <a:lstStyle/>
              <a:p>
                <a:r>
                  <a:rPr lang="en-US">
                    <a:noFill/>
                  </a:rPr>
                  <a:t> </a:t>
                </a:r>
              </a:p>
            </p:txBody>
          </p:sp>
        </mc:Fallback>
      </mc:AlternateContent>
    </p:spTree>
    <p:extLst>
      <p:ext uri="{BB962C8B-B14F-4D97-AF65-F5344CB8AC3E}">
        <p14:creationId xmlns:p14="http://schemas.microsoft.com/office/powerpoint/2010/main" val="67389226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1"/>
            <a:ext cx="10439400" cy="624840"/>
          </a:xfrm>
        </p:spPr>
        <p:txBody>
          <a:bodyPr>
            <a:noAutofit/>
          </a:bodyPr>
          <a:lstStyle/>
          <a:p>
            <a:r>
              <a:rPr lang="en-US" sz="3600" dirty="0">
                <a:latin typeface="Times New Roman" panose="02020603050405020304" pitchFamily="18" charset="0"/>
                <a:cs typeface="Times New Roman" panose="02020603050405020304" pitchFamily="18" charset="0"/>
              </a:rPr>
              <a:t>Multinomial Logit: Interpretation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14400" y="1066801"/>
                <a:ext cx="9984829" cy="5141388"/>
              </a:xfrm>
            </p:spPr>
            <p:txBody>
              <a:bodyPr>
                <a:noAutofit/>
              </a:bodyPr>
              <a:lstStyle/>
              <a:p>
                <a:r>
                  <a:rPr lang="en-US" sz="2400" dirty="0">
                    <a:cs typeface="Times New Roman" panose="02020603050405020304" pitchFamily="18" charset="0"/>
                  </a:rPr>
                  <a:t>Estimating gives us coefficients on each of the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𝐽</m:t>
                    </m:r>
                    <m:r>
                      <a:rPr lang="en-US" sz="2400" b="0" i="1" smtClean="0">
                        <a:latin typeface="Cambria Math" panose="02040503050406030204" pitchFamily="18" charset="0"/>
                        <a:cs typeface="Times New Roman" panose="02020603050405020304" pitchFamily="18" charset="0"/>
                      </a:rPr>
                      <m:t>−1</m:t>
                    </m:r>
                  </m:oMath>
                </a14:m>
                <a:r>
                  <a:rPr lang="en-US" sz="2400" dirty="0">
                    <a:cs typeface="Times New Roman" panose="02020603050405020304" pitchFamily="18" charset="0"/>
                  </a:rPr>
                  <a:t> logistic regressions</a:t>
                </a:r>
              </a:p>
              <a:p>
                <a:pPr lvl="1"/>
                <a:r>
                  <a:rPr lang="en-US" sz="2400" dirty="0">
                    <a:cs typeface="Times New Roman" panose="02020603050405020304" pitchFamily="18" charset="0"/>
                  </a:rPr>
                  <a:t>Just as in logit, we can </a:t>
                </a:r>
                <a:r>
                  <a:rPr lang="en-US" sz="2400" b="1" dirty="0">
                    <a:cs typeface="Times New Roman" panose="02020603050405020304" pitchFamily="18" charset="0"/>
                  </a:rPr>
                  <a:t>exponentiate </a:t>
                </a:r>
                <a:r>
                  <a:rPr lang="en-US" sz="2400" dirty="0">
                    <a:cs typeface="Times New Roman" panose="02020603050405020304" pitchFamily="18" charset="0"/>
                  </a:rPr>
                  <a:t>coefficients to get </a:t>
                </a:r>
                <a:r>
                  <a:rPr lang="en-US" sz="2400" b="1" dirty="0">
                    <a:cs typeface="Times New Roman" panose="02020603050405020304" pitchFamily="18" charset="0"/>
                  </a:rPr>
                  <a:t>odds ratios</a:t>
                </a:r>
              </a:p>
              <a:p>
                <a:pPr lvl="1"/>
                <a:r>
                  <a:rPr lang="en-US" sz="2400" dirty="0">
                    <a:cs typeface="Times New Roman" panose="02020603050405020304" pitchFamily="18" charset="0"/>
                  </a:rPr>
                  <a:t>We can also compute </a:t>
                </a:r>
                <a:r>
                  <a:rPr lang="en-US" sz="2400" b="1" dirty="0">
                    <a:cs typeface="Times New Roman" panose="02020603050405020304" pitchFamily="18" charset="0"/>
                  </a:rPr>
                  <a:t>marginal effects</a:t>
                </a:r>
                <a:r>
                  <a:rPr lang="en-US" sz="2400" dirty="0">
                    <a:cs typeface="Times New Roman" panose="02020603050405020304" pitchFamily="18" charset="0"/>
                  </a:rPr>
                  <a:t> and predicted probabilities</a:t>
                </a:r>
              </a:p>
              <a:p>
                <a:r>
                  <a:rPr lang="en-US" sz="2400" dirty="0">
                    <a:cs typeface="Times New Roman" panose="02020603050405020304" pitchFamily="18" charset="0"/>
                  </a:rPr>
                  <a:t>Some options for interpretation: </a:t>
                </a:r>
              </a:p>
              <a:p>
                <a:pPr marL="731520" lvl="1" indent="-457200">
                  <a:buFont typeface="+mj-lt"/>
                  <a:buAutoNum type="arabicPeriod"/>
                </a:pPr>
                <a:r>
                  <a:rPr lang="en-US" sz="2400" dirty="0">
                    <a:cs typeface="Times New Roman" panose="02020603050405020304" pitchFamily="18" charset="0"/>
                  </a:rPr>
                  <a:t>Relative log-odds: the main coefficients (don’t use)</a:t>
                </a:r>
              </a:p>
              <a:p>
                <a:pPr marL="731520" lvl="1" indent="-457200">
                  <a:buFont typeface="+mj-lt"/>
                  <a:buAutoNum type="arabicPeriod"/>
                </a:pPr>
                <a:r>
                  <a:rPr lang="en-US" sz="2400" dirty="0">
                    <a:cs typeface="Times New Roman" panose="02020603050405020304" pitchFamily="18" charset="0"/>
                  </a:rPr>
                  <a:t>Relative risk ratios: exponentiated coefficients (multiplicative effect)</a:t>
                </a:r>
              </a:p>
              <a:p>
                <a:pPr marL="731520" lvl="1" indent="-457200">
                  <a:buFont typeface="+mj-lt"/>
                  <a:buAutoNum type="arabicPeriod"/>
                </a:pPr>
                <a:r>
                  <a:rPr lang="en-US" sz="2400" dirty="0">
                    <a:cs typeface="Times New Roman" panose="02020603050405020304" pitchFamily="18" charset="0"/>
                  </a:rPr>
                  <a:t>Marginal effects: similar to logit marginal effects</a:t>
                </a:r>
              </a:p>
              <a:p>
                <a:r>
                  <a:rPr lang="en-US" sz="2400" dirty="0">
                    <a:cs typeface="Times New Roman" panose="02020603050405020304" pitchFamily="18" charset="0"/>
                  </a:rPr>
                  <a:t>We can also </a:t>
                </a:r>
                <a:r>
                  <a:rPr lang="en-US" sz="2400" b="1" dirty="0">
                    <a:cs typeface="Times New Roman" panose="02020603050405020304" pitchFamily="18" charset="0"/>
                  </a:rPr>
                  <a:t>check the accuracy </a:t>
                </a:r>
                <a:r>
                  <a:rPr lang="en-US" sz="2400" dirty="0">
                    <a:cs typeface="Times New Roman" panose="02020603050405020304" pitchFamily="18" charset="0"/>
                  </a:rPr>
                  <a:t>of our predictions (model performance) </a:t>
                </a:r>
              </a:p>
              <a:p>
                <a:pPr lvl="1"/>
                <a:r>
                  <a:rPr lang="en-US" sz="2400" dirty="0">
                    <a:cs typeface="Times New Roman" panose="02020603050405020304" pitchFamily="18" charset="0"/>
                  </a:rPr>
                  <a:t>Note: since there are multiple regressions, overall accuracy matters </a:t>
                </a:r>
              </a:p>
              <a:p>
                <a:pPr marL="274320" lvl="1" indent="0">
                  <a:buNone/>
                </a:pPr>
                <a:r>
                  <a:rPr lang="en-US" sz="2400" i="1" dirty="0">
                    <a:cs typeface="Times New Roman" panose="02020603050405020304" pitchFamily="18" charset="0"/>
                  </a:rPr>
                  <a:t>as well as any </a:t>
                </a:r>
                <a:r>
                  <a:rPr lang="en-US" sz="2400" dirty="0">
                    <a:cs typeface="Times New Roman" panose="02020603050405020304" pitchFamily="18" charset="0"/>
                  </a:rPr>
                  <a:t>ways in which the model mis-predicts</a:t>
                </a:r>
              </a:p>
              <a:p>
                <a:pPr lvl="1"/>
                <a:r>
                  <a:rPr lang="en-US" sz="2400" dirty="0">
                    <a:cs typeface="Times New Roman" panose="02020603050405020304" pitchFamily="18" charset="0"/>
                  </a:rPr>
                  <a:t>Data visualization is key!</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14400" y="1066801"/>
                <a:ext cx="9984829" cy="5141388"/>
              </a:xfrm>
              <a:blipFill>
                <a:blip r:embed="rId3"/>
                <a:stretch>
                  <a:fillRect l="-427" t="-1305"/>
                </a:stretch>
              </a:blipFill>
            </p:spPr>
            <p:txBody>
              <a:bodyPr/>
              <a:lstStyle/>
              <a:p>
                <a:r>
                  <a:rPr lang="en-US">
                    <a:noFill/>
                  </a:rPr>
                  <a:t> </a:t>
                </a:r>
              </a:p>
            </p:txBody>
          </p:sp>
        </mc:Fallback>
      </mc:AlternateContent>
      <p:pic>
        <p:nvPicPr>
          <p:cNvPr id="4" name="Picture 2" descr="RStudio - RStudio">
            <a:extLst>
              <a:ext uri="{FF2B5EF4-FFF2-40B4-BE49-F238E27FC236}">
                <a16:creationId xmlns:a16="http://schemas.microsoft.com/office/drawing/2014/main" id="{BD5EA133-6AE6-C029-313A-846B29C6B7B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01200" y="5181600"/>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370749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1"/>
            <a:ext cx="10439400" cy="624840"/>
          </a:xfrm>
        </p:spPr>
        <p:txBody>
          <a:bodyPr>
            <a:noAutofit/>
          </a:bodyPr>
          <a:lstStyle/>
          <a:p>
            <a:r>
              <a:rPr lang="en-US" sz="3600" dirty="0">
                <a:latin typeface="Times New Roman" panose="02020603050405020304" pitchFamily="18" charset="0"/>
                <a:cs typeface="Times New Roman" panose="02020603050405020304" pitchFamily="18" charset="0"/>
              </a:rPr>
              <a:t>A quick note: multinomial </a:t>
            </a:r>
            <a:r>
              <a:rPr lang="en-US" sz="3600" dirty="0" err="1">
                <a:latin typeface="Times New Roman" panose="02020603050405020304" pitchFamily="18" charset="0"/>
                <a:cs typeface="Times New Roman" panose="02020603050405020304" pitchFamily="18" charset="0"/>
              </a:rPr>
              <a:t>probit</a:t>
            </a:r>
            <a:r>
              <a:rPr lang="en-US" sz="3600" dirty="0">
                <a:latin typeface="Times New Roman" panose="02020603050405020304" pitchFamily="18" charset="0"/>
                <a:cs typeface="Times New Roman" panose="02020603050405020304" pitchFamily="18" charset="0"/>
              </a:rPr>
              <a:t> versus logit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14400" y="1066801"/>
                <a:ext cx="9984829" cy="5141388"/>
              </a:xfrm>
            </p:spPr>
            <p:txBody>
              <a:bodyPr>
                <a:normAutofit/>
              </a:bodyPr>
              <a:lstStyle/>
              <a:p>
                <a:r>
                  <a:rPr lang="en-US" sz="2400" dirty="0">
                    <a:cs typeface="Times New Roman" panose="02020603050405020304" pitchFamily="18" charset="0"/>
                  </a:rPr>
                  <a:t>Here, we are generally focusing on MNL, but you could also run a </a:t>
                </a:r>
                <a:r>
                  <a:rPr lang="en-US" sz="2400" dirty="0" err="1">
                    <a:cs typeface="Times New Roman" panose="02020603050405020304" pitchFamily="18" charset="0"/>
                  </a:rPr>
                  <a:t>probit</a:t>
                </a:r>
                <a:endParaRPr lang="en-US" sz="2400" dirty="0">
                  <a:cs typeface="Times New Roman" panose="02020603050405020304" pitchFamily="18" charset="0"/>
                </a:endParaRPr>
              </a:p>
              <a:p>
                <a:pPr lvl="1"/>
                <a:r>
                  <a:rPr lang="en-US" sz="2400" dirty="0">
                    <a:cs typeface="Times New Roman" panose="02020603050405020304" pitchFamily="18" charset="0"/>
                  </a:rPr>
                  <a:t>Just a different assumption about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𝜀</m:t>
                        </m:r>
                      </m:e>
                      <m:sub>
                        <m:r>
                          <a:rPr lang="en-US" sz="2400" b="0" i="1" smtClean="0">
                            <a:latin typeface="Cambria Math" panose="02040503050406030204" pitchFamily="18" charset="0"/>
                            <a:cs typeface="Times New Roman" panose="02020603050405020304" pitchFamily="18" charset="0"/>
                          </a:rPr>
                          <m:t>𝑗𝑖</m:t>
                        </m:r>
                      </m:sub>
                    </m:sSub>
                  </m:oMath>
                </a14:m>
                <a:endParaRPr lang="en-US" sz="2400" dirty="0">
                  <a:cs typeface="Times New Roman" panose="02020603050405020304" pitchFamily="18" charset="0"/>
                </a:endParaRPr>
              </a:p>
              <a:p>
                <a:r>
                  <a:rPr lang="en-US" sz="2400" dirty="0">
                    <a:cs typeface="Times New Roman" panose="02020603050405020304" pitchFamily="18" charset="0"/>
                  </a:rPr>
                  <a:t>Some pros and cons: </a:t>
                </a:r>
              </a:p>
              <a:p>
                <a:pPr lvl="1"/>
                <a:r>
                  <a:rPr lang="en-US" sz="2400" dirty="0">
                    <a:cs typeface="Times New Roman" panose="02020603050405020304" pitchFamily="18" charset="0"/>
                  </a:rPr>
                  <a:t>Logit works well when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𝐽</m:t>
                    </m:r>
                  </m:oMath>
                </a14:m>
                <a:r>
                  <a:rPr lang="en-US" sz="2400" dirty="0">
                    <a:cs typeface="Times New Roman" panose="02020603050405020304" pitchFamily="18" charset="0"/>
                  </a:rPr>
                  <a:t> is large (think 5 or more)</a:t>
                </a:r>
              </a:p>
              <a:p>
                <a:pPr lvl="1"/>
                <a:r>
                  <a:rPr lang="en-US" sz="2400" dirty="0">
                    <a:cs typeface="Times New Roman" panose="02020603050405020304" pitchFamily="18" charset="0"/>
                  </a:rPr>
                  <a:t>However, logit assumes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𝐶𝑜𝑟𝑟</m:t>
                    </m:r>
                    <m:d>
                      <m:dPr>
                        <m:ctrlPr>
                          <a:rPr lang="en-US" sz="2400" b="0" i="1" smtClean="0">
                            <a:latin typeface="Cambria Math" panose="02040503050406030204" pitchFamily="18" charset="0"/>
                            <a:cs typeface="Times New Roman" panose="02020603050405020304" pitchFamily="18" charset="0"/>
                          </a:rPr>
                        </m:ctrlPr>
                      </m:dPr>
                      <m:e>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𝜀</m:t>
                            </m:r>
                          </m:e>
                          <m:sub>
                            <m:r>
                              <a:rPr lang="en-US" sz="2400" b="0" i="1" smtClean="0">
                                <a:latin typeface="Cambria Math" panose="02040503050406030204" pitchFamily="18" charset="0"/>
                                <a:cs typeface="Times New Roman" panose="02020603050405020304" pitchFamily="18" charset="0"/>
                              </a:rPr>
                              <m:t>𝑗</m:t>
                            </m:r>
                            <m:r>
                              <a:rPr lang="en-US" sz="2400" b="0" i="1" smtClean="0">
                                <a:latin typeface="Cambria Math" panose="02040503050406030204" pitchFamily="18" charset="0"/>
                                <a:cs typeface="Times New Roman" panose="02020603050405020304" pitchFamily="18" charset="0"/>
                              </a:rPr>
                              <m:t>1</m:t>
                            </m:r>
                          </m:sub>
                        </m:sSub>
                        <m:r>
                          <a:rPr lang="en-US" sz="2400" b="0" i="1" smtClean="0">
                            <a:latin typeface="Cambria Math" panose="02040503050406030204" pitchFamily="18" charset="0"/>
                            <a:cs typeface="Times New Roman" panose="02020603050405020304" pitchFamily="18" charset="0"/>
                          </a:rPr>
                          <m:t> ,</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𝜀</m:t>
                            </m:r>
                          </m:e>
                          <m:sub>
                            <m:r>
                              <a:rPr lang="en-US" sz="2400" b="0" i="1" smtClean="0">
                                <a:latin typeface="Cambria Math" panose="02040503050406030204" pitchFamily="18" charset="0"/>
                                <a:cs typeface="Times New Roman" panose="02020603050405020304" pitchFamily="18" charset="0"/>
                              </a:rPr>
                              <m:t>𝑗</m:t>
                            </m:r>
                            <m:r>
                              <a:rPr lang="en-US" sz="2400" b="0" i="1" smtClean="0">
                                <a:latin typeface="Cambria Math" panose="02040503050406030204" pitchFamily="18" charset="0"/>
                                <a:cs typeface="Times New Roman" panose="02020603050405020304" pitchFamily="18" charset="0"/>
                              </a:rPr>
                              <m:t>2</m:t>
                            </m:r>
                          </m:sub>
                        </m:sSub>
                      </m:e>
                    </m:d>
                    <m:r>
                      <a:rPr lang="en-US" sz="2400" b="0" i="1" smtClean="0">
                        <a:latin typeface="Cambria Math" panose="02040503050406030204" pitchFamily="18" charset="0"/>
                        <a:cs typeface="Times New Roman" panose="02020603050405020304" pitchFamily="18" charset="0"/>
                      </a:rPr>
                      <m:t>=0</m:t>
                    </m:r>
                  </m:oMath>
                </a14:m>
                <a:r>
                  <a:rPr lang="en-US" sz="2400" dirty="0">
                    <a:cs typeface="Times New Roman" panose="02020603050405020304" pitchFamily="18" charset="0"/>
                  </a:rPr>
                  <a:t>, while </a:t>
                </a:r>
                <a:r>
                  <a:rPr lang="en-US" sz="2400" dirty="0" err="1">
                    <a:cs typeface="Times New Roman" panose="02020603050405020304" pitchFamily="18" charset="0"/>
                  </a:rPr>
                  <a:t>probit</a:t>
                </a:r>
                <a:r>
                  <a:rPr lang="en-US" sz="2400" dirty="0">
                    <a:cs typeface="Times New Roman" panose="02020603050405020304" pitchFamily="18" charset="0"/>
                  </a:rPr>
                  <a:t> can handle arbitrary correlations. </a:t>
                </a:r>
              </a:p>
              <a:p>
                <a:r>
                  <a:rPr lang="en-US" sz="2400" dirty="0">
                    <a:cs typeface="Times New Roman" panose="02020603050405020304" pitchFamily="18" charset="0"/>
                  </a:rPr>
                  <a:t>This implies choice probabilities satisfy </a:t>
                </a:r>
                <a:r>
                  <a:rPr lang="en-US" sz="2400" b="1" dirty="0">
                    <a:cs typeface="Times New Roman" panose="02020603050405020304" pitchFamily="18" charset="0"/>
                  </a:rPr>
                  <a:t>independence of irrelevant alternatives (IIA)</a:t>
                </a:r>
              </a:p>
              <a:p>
                <a:pPr lvl="1"/>
                <a:r>
                  <a:rPr lang="en-US" sz="2400" dirty="0">
                    <a:cs typeface="Times New Roman" panose="02020603050405020304" pitchFamily="18" charset="0"/>
                  </a:rPr>
                  <a:t>The odds of choosing </a:t>
                </a:r>
                <a:r>
                  <a:rPr lang="en-US" sz="2400" i="1" dirty="0">
                    <a:cs typeface="Times New Roman" panose="02020603050405020304" pitchFamily="18" charset="0"/>
                  </a:rPr>
                  <a:t>A</a:t>
                </a:r>
                <a:r>
                  <a:rPr lang="en-US" sz="2400" dirty="0">
                    <a:cs typeface="Times New Roman" panose="02020603050405020304" pitchFamily="18" charset="0"/>
                  </a:rPr>
                  <a:t> over </a:t>
                </a:r>
                <a:r>
                  <a:rPr lang="en-US" sz="2400" i="1" dirty="0">
                    <a:cs typeface="Times New Roman" panose="02020603050405020304" pitchFamily="18" charset="0"/>
                  </a:rPr>
                  <a:t>B</a:t>
                </a:r>
                <a:r>
                  <a:rPr lang="en-US" sz="2400" dirty="0">
                    <a:cs typeface="Times New Roman" panose="02020603050405020304" pitchFamily="18" charset="0"/>
                  </a:rPr>
                  <a:t> must not depend on whether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𝐶</m:t>
                    </m:r>
                  </m:oMath>
                </a14:m>
                <a:r>
                  <a:rPr lang="en-US" sz="2400" dirty="0">
                    <a:cs typeface="Times New Roman" panose="02020603050405020304" pitchFamily="18" charset="0"/>
                  </a:rPr>
                  <a:t> is an option</a:t>
                </a:r>
              </a:p>
              <a:p>
                <a:pPr lvl="1"/>
                <a:r>
                  <a:rPr lang="en-US" sz="2400" dirty="0">
                    <a:cs typeface="Times New Roman" panose="02020603050405020304" pitchFamily="18" charset="0"/>
                  </a:rPr>
                  <a:t>This makes sense in some settings but not in others</a:t>
                </a:r>
              </a:p>
              <a:p>
                <a:r>
                  <a:rPr lang="en-US" sz="2600" dirty="0">
                    <a:cs typeface="Times New Roman" panose="02020603050405020304" pitchFamily="18" charset="0"/>
                  </a:rPr>
                  <a:t>There are other options: </a:t>
                </a:r>
                <a:r>
                  <a:rPr lang="en-US" sz="2600" u="sng" dirty="0">
                    <a:solidFill>
                      <a:schemeClr val="accent3">
                        <a:lumMod val="75000"/>
                      </a:schemeClr>
                    </a:solidFill>
                    <a:cs typeface="Times New Roman" panose="02020603050405020304" pitchFamily="18" charset="0"/>
                  </a:rPr>
                  <a:t>conditional logit, nested logit, etc.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14400" y="1066801"/>
                <a:ext cx="9984829" cy="5141388"/>
              </a:xfrm>
              <a:blipFill>
                <a:blip r:embed="rId3"/>
                <a:stretch>
                  <a:fillRect l="-549" t="-1305"/>
                </a:stretch>
              </a:blipFill>
            </p:spPr>
            <p:txBody>
              <a:bodyPr/>
              <a:lstStyle/>
              <a:p>
                <a:r>
                  <a:rPr lang="en-US">
                    <a:noFill/>
                  </a:rPr>
                  <a:t> </a:t>
                </a:r>
              </a:p>
            </p:txBody>
          </p:sp>
        </mc:Fallback>
      </mc:AlternateContent>
    </p:spTree>
    <p:extLst>
      <p:ext uri="{BB962C8B-B14F-4D97-AF65-F5344CB8AC3E}">
        <p14:creationId xmlns:p14="http://schemas.microsoft.com/office/powerpoint/2010/main" val="131329914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1"/>
            <a:ext cx="10439400" cy="624840"/>
          </a:xfrm>
        </p:spPr>
        <p:txBody>
          <a:bodyPr>
            <a:noAutofit/>
          </a:bodyPr>
          <a:lstStyle/>
          <a:p>
            <a:r>
              <a:rPr lang="en-US" sz="3600" dirty="0">
                <a:cs typeface="Times New Roman" panose="02020603050405020304" pitchFamily="18" charset="0"/>
              </a:rPr>
              <a:t>Example: How do physicians choose specialties? </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914400" y="1066801"/>
            <a:ext cx="9984829" cy="5141388"/>
          </a:xfrm>
        </p:spPr>
        <p:txBody>
          <a:bodyPr>
            <a:normAutofit/>
          </a:bodyPr>
          <a:lstStyle/>
          <a:p>
            <a:r>
              <a:rPr lang="en-US" sz="2400" dirty="0">
                <a:cs typeface="Times New Roman" panose="02020603050405020304" pitchFamily="18" charset="0"/>
              </a:rPr>
              <a:t>Context: Is there an </a:t>
            </a:r>
            <a:r>
              <a:rPr lang="en-US" sz="2400" dirty="0"/>
              <a:t>over (under) supply of specialists (general practitioners)? </a:t>
            </a:r>
          </a:p>
          <a:p>
            <a:endParaRPr lang="en-US" sz="2400" dirty="0">
              <a:cs typeface="Times New Roman" panose="02020603050405020304" pitchFamily="18" charset="0"/>
            </a:endParaRPr>
          </a:p>
        </p:txBody>
      </p:sp>
    </p:spTree>
    <p:extLst>
      <p:ext uri="{BB962C8B-B14F-4D97-AF65-F5344CB8AC3E}">
        <p14:creationId xmlns:p14="http://schemas.microsoft.com/office/powerpoint/2010/main" val="27501208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1"/>
            <a:ext cx="10439400" cy="624840"/>
          </a:xfrm>
        </p:spPr>
        <p:txBody>
          <a:bodyPr>
            <a:noAutofit/>
          </a:bodyPr>
          <a:lstStyle/>
          <a:p>
            <a:r>
              <a:rPr lang="en-US" sz="3600" dirty="0">
                <a:cs typeface="Times New Roman" panose="02020603050405020304" pitchFamily="18" charset="0"/>
              </a:rPr>
              <a:t>Example: How do physicians choose specialties? </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914400" y="1066801"/>
            <a:ext cx="9984829" cy="5141388"/>
          </a:xfrm>
        </p:spPr>
        <p:txBody>
          <a:bodyPr>
            <a:normAutofit/>
          </a:bodyPr>
          <a:lstStyle/>
          <a:p>
            <a:r>
              <a:rPr lang="en-US" sz="2400" dirty="0">
                <a:cs typeface="Times New Roman" panose="02020603050405020304" pitchFamily="18" charset="0"/>
              </a:rPr>
              <a:t>Context: Is there an </a:t>
            </a:r>
            <a:r>
              <a:rPr lang="en-US" sz="2400" dirty="0"/>
              <a:t>over (under) supply of specialists (general practitioners)? </a:t>
            </a:r>
          </a:p>
          <a:p>
            <a:r>
              <a:rPr lang="en-US" sz="2400" dirty="0">
                <a:cs typeface="Times New Roman" panose="02020603050405020304" pitchFamily="18" charset="0"/>
              </a:rPr>
              <a:t>Contribution: What (non-pecuniary) factors drive that choice? </a:t>
            </a:r>
          </a:p>
          <a:p>
            <a:pPr lvl="1"/>
            <a:r>
              <a:rPr lang="en-US" sz="2200" dirty="0">
                <a:cs typeface="Times New Roman" panose="02020603050405020304" pitchFamily="18" charset="0"/>
              </a:rPr>
              <a:t>What do we think? Valid? Interesting? </a:t>
            </a:r>
          </a:p>
          <a:p>
            <a:pPr lvl="1"/>
            <a:r>
              <a:rPr lang="en-US" sz="2200" dirty="0">
                <a:cs typeface="Times New Roman" panose="02020603050405020304" pitchFamily="18" charset="0"/>
              </a:rPr>
              <a:t>What’s the main mechanism? What’s the hypothesis/hypotheses?</a:t>
            </a:r>
          </a:p>
          <a:p>
            <a:endParaRPr lang="en-US" sz="2400" dirty="0">
              <a:cs typeface="Times New Roman" panose="02020603050405020304" pitchFamily="18" charset="0"/>
            </a:endParaRPr>
          </a:p>
        </p:txBody>
      </p:sp>
    </p:spTree>
    <p:extLst>
      <p:ext uri="{BB962C8B-B14F-4D97-AF65-F5344CB8AC3E}">
        <p14:creationId xmlns:p14="http://schemas.microsoft.com/office/powerpoint/2010/main" val="105607469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1"/>
            <a:ext cx="10439400" cy="624840"/>
          </a:xfrm>
        </p:spPr>
        <p:txBody>
          <a:bodyPr>
            <a:noAutofit/>
          </a:bodyPr>
          <a:lstStyle/>
          <a:p>
            <a:r>
              <a:rPr lang="en-US" sz="3600" dirty="0">
                <a:cs typeface="Times New Roman" panose="02020603050405020304" pitchFamily="18" charset="0"/>
              </a:rPr>
              <a:t>Example: How do physicians choose specialties? </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914400" y="1066801"/>
            <a:ext cx="9984829" cy="5141388"/>
          </a:xfrm>
        </p:spPr>
        <p:txBody>
          <a:bodyPr>
            <a:normAutofit/>
          </a:bodyPr>
          <a:lstStyle/>
          <a:p>
            <a:r>
              <a:rPr lang="en-US" sz="2400" dirty="0">
                <a:cs typeface="Times New Roman" panose="02020603050405020304" pitchFamily="18" charset="0"/>
              </a:rPr>
              <a:t>Context: Is there an </a:t>
            </a:r>
            <a:r>
              <a:rPr lang="en-US" sz="2400" dirty="0"/>
              <a:t>over (under) supply of specialists (general practitioners)? </a:t>
            </a:r>
          </a:p>
          <a:p>
            <a:r>
              <a:rPr lang="en-US" sz="2400" dirty="0">
                <a:cs typeface="Times New Roman" panose="02020603050405020304" pitchFamily="18" charset="0"/>
              </a:rPr>
              <a:t>Contribution: What (non-pecuniary) factors drive that choice? </a:t>
            </a:r>
          </a:p>
          <a:p>
            <a:pPr lvl="1"/>
            <a:r>
              <a:rPr lang="en-US" sz="2200" dirty="0">
                <a:cs typeface="Times New Roman" panose="02020603050405020304" pitchFamily="18" charset="0"/>
              </a:rPr>
              <a:t>What do we think? Valid? Interesting? </a:t>
            </a:r>
          </a:p>
          <a:p>
            <a:pPr lvl="1"/>
            <a:r>
              <a:rPr lang="en-US" sz="2200" dirty="0">
                <a:cs typeface="Times New Roman" panose="02020603050405020304" pitchFamily="18" charset="0"/>
              </a:rPr>
              <a:t>What’s the main mechanism? What’s the hypothesis/hypotheses?</a:t>
            </a:r>
          </a:p>
          <a:p>
            <a:r>
              <a:rPr lang="en-US" sz="2400" dirty="0">
                <a:cs typeface="Times New Roman" panose="02020603050405020304" pitchFamily="18" charset="0"/>
              </a:rPr>
              <a:t>Novel method: </a:t>
            </a:r>
            <a:r>
              <a:rPr lang="en-US" sz="2400" b="1" dirty="0">
                <a:cs typeface="Times New Roman" panose="02020603050405020304" pitchFamily="18" charset="0"/>
              </a:rPr>
              <a:t>choice experiment</a:t>
            </a:r>
          </a:p>
          <a:p>
            <a:pPr lvl="1"/>
            <a:r>
              <a:rPr lang="en-US" sz="2200" dirty="0">
                <a:cs typeface="Times New Roman" panose="02020603050405020304" pitchFamily="18" charset="0"/>
              </a:rPr>
              <a:t>Survey + stated preferences between two options</a:t>
            </a:r>
          </a:p>
          <a:p>
            <a:pPr lvl="1"/>
            <a:r>
              <a:rPr lang="en-US" sz="2200" dirty="0">
                <a:cs typeface="Times New Roman" panose="02020603050405020304" pitchFamily="18" charset="0"/>
              </a:rPr>
              <a:t>Data: Australian junior doctors who have not yet chosen their specialty.</a:t>
            </a:r>
          </a:p>
          <a:p>
            <a:pPr lvl="1"/>
            <a:r>
              <a:rPr lang="en-US" sz="2200" dirty="0">
                <a:cs typeface="Times New Roman" panose="02020603050405020304" pitchFamily="18" charset="0"/>
              </a:rPr>
              <a:t>Advantages: choices are presented exogenously (RCT), each person answers multiple questions (let’s you use a person fixed-effect)</a:t>
            </a:r>
          </a:p>
          <a:p>
            <a:endParaRPr lang="en-US" sz="2400" dirty="0">
              <a:cs typeface="Times New Roman" panose="02020603050405020304" pitchFamily="18" charset="0"/>
            </a:endParaRPr>
          </a:p>
        </p:txBody>
      </p:sp>
    </p:spTree>
    <p:extLst>
      <p:ext uri="{BB962C8B-B14F-4D97-AF65-F5344CB8AC3E}">
        <p14:creationId xmlns:p14="http://schemas.microsoft.com/office/powerpoint/2010/main" val="36009128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1"/>
            <a:ext cx="10439400" cy="624840"/>
          </a:xfrm>
        </p:spPr>
        <p:txBody>
          <a:bodyPr>
            <a:noAutofit/>
          </a:bodyPr>
          <a:lstStyle/>
          <a:p>
            <a:r>
              <a:rPr lang="en-US" sz="3600" dirty="0">
                <a:cs typeface="Times New Roman" panose="02020603050405020304" pitchFamily="18" charset="0"/>
              </a:rPr>
              <a:t>Example: How do physicians choose specialties? </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914400" y="1066801"/>
            <a:ext cx="9984829" cy="5141388"/>
          </a:xfrm>
        </p:spPr>
        <p:txBody>
          <a:bodyPr>
            <a:normAutofit/>
          </a:bodyPr>
          <a:lstStyle/>
          <a:p>
            <a:r>
              <a:rPr lang="en-US" sz="2400" dirty="0">
                <a:cs typeface="Times New Roman" panose="02020603050405020304" pitchFamily="18" charset="0"/>
              </a:rPr>
              <a:t>Context: Is there an </a:t>
            </a:r>
            <a:r>
              <a:rPr lang="en-US" sz="2400" dirty="0"/>
              <a:t>over (under) supply of specialists (general practitioners)? </a:t>
            </a:r>
          </a:p>
          <a:p>
            <a:r>
              <a:rPr lang="en-US" sz="2400" dirty="0">
                <a:cs typeface="Times New Roman" panose="02020603050405020304" pitchFamily="18" charset="0"/>
              </a:rPr>
              <a:t>Contribution: What (non-pecuniary) factors drive that choice? </a:t>
            </a:r>
          </a:p>
          <a:p>
            <a:pPr lvl="1"/>
            <a:r>
              <a:rPr lang="en-US" sz="2200" dirty="0">
                <a:cs typeface="Times New Roman" panose="02020603050405020304" pitchFamily="18" charset="0"/>
              </a:rPr>
              <a:t>What do we think? Valid? Interesting? </a:t>
            </a:r>
          </a:p>
          <a:p>
            <a:pPr lvl="1"/>
            <a:r>
              <a:rPr lang="en-US" sz="2200" dirty="0">
                <a:cs typeface="Times New Roman" panose="02020603050405020304" pitchFamily="18" charset="0"/>
              </a:rPr>
              <a:t>What’s the main mechanism? What’s the hypothesis/hypotheses?</a:t>
            </a:r>
          </a:p>
          <a:p>
            <a:r>
              <a:rPr lang="en-US" sz="2400" dirty="0">
                <a:cs typeface="Times New Roman" panose="02020603050405020304" pitchFamily="18" charset="0"/>
              </a:rPr>
              <a:t>Novel method: </a:t>
            </a:r>
            <a:r>
              <a:rPr lang="en-US" sz="2400" b="1" dirty="0">
                <a:cs typeface="Times New Roman" panose="02020603050405020304" pitchFamily="18" charset="0"/>
              </a:rPr>
              <a:t>choice experiment</a:t>
            </a:r>
          </a:p>
          <a:p>
            <a:pPr lvl="1"/>
            <a:r>
              <a:rPr lang="en-US" sz="2200" dirty="0">
                <a:cs typeface="Times New Roman" panose="02020603050405020304" pitchFamily="18" charset="0"/>
              </a:rPr>
              <a:t>Survey + stated preferences between two options</a:t>
            </a:r>
          </a:p>
          <a:p>
            <a:pPr lvl="1"/>
            <a:r>
              <a:rPr lang="en-US" sz="2200" dirty="0">
                <a:cs typeface="Times New Roman" panose="02020603050405020304" pitchFamily="18" charset="0"/>
              </a:rPr>
              <a:t>Data: Australian junior doctors who have not yet chosen their specialty.</a:t>
            </a:r>
          </a:p>
          <a:p>
            <a:pPr lvl="1"/>
            <a:r>
              <a:rPr lang="en-US" sz="2200" dirty="0">
                <a:cs typeface="Times New Roman" panose="02020603050405020304" pitchFamily="18" charset="0"/>
              </a:rPr>
              <a:t>Advantages: choices are presented exogenously (RCT), each person answers multiple questions (let’s you use a person fixed-effect)</a:t>
            </a:r>
          </a:p>
          <a:p>
            <a:r>
              <a:rPr lang="en-US" sz="2400" dirty="0">
                <a:cs typeface="Times New Roman" panose="02020603050405020304" pitchFamily="18" charset="0"/>
              </a:rPr>
              <a:t>Assumptions: what features are important for their results? </a:t>
            </a:r>
          </a:p>
          <a:p>
            <a:endParaRPr lang="en-US" sz="2400" dirty="0">
              <a:cs typeface="Times New Roman" panose="02020603050405020304" pitchFamily="18" charset="0"/>
            </a:endParaRPr>
          </a:p>
        </p:txBody>
      </p:sp>
    </p:spTree>
    <p:extLst>
      <p:ext uri="{BB962C8B-B14F-4D97-AF65-F5344CB8AC3E}">
        <p14:creationId xmlns:p14="http://schemas.microsoft.com/office/powerpoint/2010/main" val="68917540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5D5E0904-721C-4D68-9EB8-1C9752E329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6" name="Rectangle 25">
            <a:extLst>
              <a:ext uri="{FF2B5EF4-FFF2-40B4-BE49-F238E27FC236}">
                <a16:creationId xmlns:a16="http://schemas.microsoft.com/office/drawing/2014/main" id="{B298ECBA-3258-45DF-8FD4-7581736BCC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244"/>
            <a:ext cx="457200" cy="6858000"/>
          </a:xfrm>
          <a:prstGeom prst="rect">
            <a:avLst/>
          </a:prstGeom>
          <a:solidFill>
            <a:srgbClr val="6F6F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B62BF453-BD82-4B90-9FE7-5170313380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0"/>
            <a:ext cx="10835640" cy="68580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p:cNvSpPr>
            <a:spLocks noGrp="1"/>
          </p:cNvSpPr>
          <p:nvPr>
            <p:ph type="title"/>
          </p:nvPr>
        </p:nvSpPr>
        <p:spPr>
          <a:xfrm>
            <a:off x="8318090" y="758952"/>
            <a:ext cx="3188110" cy="4041648"/>
          </a:xfrm>
        </p:spPr>
        <p:txBody>
          <a:bodyPr vert="horz" lIns="91440" tIns="45720" rIns="91440" bIns="45720" rtlCol="0" anchor="b">
            <a:normAutofit/>
          </a:bodyPr>
          <a:lstStyle/>
          <a:p>
            <a:pPr>
              <a:lnSpc>
                <a:spcPct val="85000"/>
              </a:lnSpc>
            </a:pPr>
            <a:r>
              <a:rPr lang="en-US" sz="3700">
                <a:solidFill>
                  <a:srgbClr val="FFFFFF"/>
                </a:solidFill>
                <a:latin typeface="+mj-lt"/>
              </a:rPr>
              <a:t>Choice Experiment</a:t>
            </a:r>
          </a:p>
        </p:txBody>
      </p:sp>
      <p:sp useBgFill="1">
        <p:nvSpPr>
          <p:cNvPr id="30" name="Rectangle 29">
            <a:extLst>
              <a:ext uri="{FF2B5EF4-FFF2-40B4-BE49-F238E27FC236}">
                <a16:creationId xmlns:a16="http://schemas.microsoft.com/office/drawing/2014/main" id="{072366D3-9B5C-42E1-9906-77FF6BB55E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2283" y="0"/>
            <a:ext cx="756100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5">
            <a:extLst>
              <a:ext uri="{FF2B5EF4-FFF2-40B4-BE49-F238E27FC236}">
                <a16:creationId xmlns:a16="http://schemas.microsoft.com/office/drawing/2014/main" id="{C2EFB1B3-0163-37CC-5A71-CC798EFEAB1B}"/>
              </a:ext>
            </a:extLst>
          </p:cNvPr>
          <p:cNvPicPr>
            <a:picLocks noGrp="1" noChangeAspect="1"/>
          </p:cNvPicPr>
          <p:nvPr>
            <p:ph idx="1"/>
          </p:nvPr>
        </p:nvPicPr>
        <p:blipFill>
          <a:blip r:embed="rId3"/>
          <a:stretch>
            <a:fillRect/>
          </a:stretch>
        </p:blipFill>
        <p:spPr>
          <a:xfrm>
            <a:off x="411100" y="1371600"/>
            <a:ext cx="7655443" cy="4114799"/>
          </a:xfrm>
          <a:prstGeom prst="rect">
            <a:avLst/>
          </a:prstGeom>
        </p:spPr>
      </p:pic>
      <p:sp>
        <p:nvSpPr>
          <p:cNvPr id="32" name="Rectangle 31">
            <a:extLst>
              <a:ext uri="{FF2B5EF4-FFF2-40B4-BE49-F238E27FC236}">
                <a16:creationId xmlns:a16="http://schemas.microsoft.com/office/drawing/2014/main" id="{121F5E60-4E89-4B16-A245-12BD993599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899160" cy="68580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6839861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5D5E0904-721C-4D68-9EB8-1C9752E329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5" name="Rectangle 24">
            <a:extLst>
              <a:ext uri="{FF2B5EF4-FFF2-40B4-BE49-F238E27FC236}">
                <a16:creationId xmlns:a16="http://schemas.microsoft.com/office/drawing/2014/main" id="{B298ECBA-3258-45DF-8FD4-7581736BCC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244"/>
            <a:ext cx="457200" cy="6858000"/>
          </a:xfrm>
          <a:prstGeom prst="rect">
            <a:avLst/>
          </a:prstGeom>
          <a:solidFill>
            <a:srgbClr val="6F6F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B62BF453-BD82-4B90-9FE7-5170313380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0"/>
            <a:ext cx="10835640" cy="68580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p:cNvSpPr>
            <a:spLocks noGrp="1"/>
          </p:cNvSpPr>
          <p:nvPr>
            <p:ph type="title"/>
          </p:nvPr>
        </p:nvSpPr>
        <p:spPr>
          <a:xfrm>
            <a:off x="8318090" y="758952"/>
            <a:ext cx="3569110" cy="4041648"/>
          </a:xfrm>
        </p:spPr>
        <p:txBody>
          <a:bodyPr vert="horz" lIns="91440" tIns="45720" rIns="91440" bIns="45720" rtlCol="0" anchor="b">
            <a:normAutofit/>
          </a:bodyPr>
          <a:lstStyle/>
          <a:p>
            <a:pPr>
              <a:lnSpc>
                <a:spcPct val="85000"/>
              </a:lnSpc>
            </a:pPr>
            <a:r>
              <a:rPr lang="en-US" sz="3400">
                <a:solidFill>
                  <a:srgbClr val="FFFFFF"/>
                </a:solidFill>
                <a:latin typeface="+mj-lt"/>
              </a:rPr>
              <a:t>Choice Experiments</a:t>
            </a:r>
          </a:p>
        </p:txBody>
      </p:sp>
      <p:sp useBgFill="1">
        <p:nvSpPr>
          <p:cNvPr id="29" name="Rectangle 28">
            <a:extLst>
              <a:ext uri="{FF2B5EF4-FFF2-40B4-BE49-F238E27FC236}">
                <a16:creationId xmlns:a16="http://schemas.microsoft.com/office/drawing/2014/main" id="{072366D3-9B5C-42E1-9906-77FF6BB55E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2283" y="0"/>
            <a:ext cx="756100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Graphical user interface, application&#10;&#10;Description automatically generated">
            <a:extLst>
              <a:ext uri="{FF2B5EF4-FFF2-40B4-BE49-F238E27FC236}">
                <a16:creationId xmlns:a16="http://schemas.microsoft.com/office/drawing/2014/main" id="{0A9010E3-FC15-4735-0F3C-A9F502A0E8FF}"/>
              </a:ext>
            </a:extLst>
          </p:cNvPr>
          <p:cNvPicPr>
            <a:picLocks noGrp="1" noChangeAspect="1"/>
          </p:cNvPicPr>
          <p:nvPr>
            <p:ph idx="1"/>
          </p:nvPr>
        </p:nvPicPr>
        <p:blipFill>
          <a:blip r:embed="rId3"/>
          <a:stretch>
            <a:fillRect/>
          </a:stretch>
        </p:blipFill>
        <p:spPr>
          <a:xfrm>
            <a:off x="1295400" y="134567"/>
            <a:ext cx="5791200" cy="6488740"/>
          </a:xfrm>
          <a:prstGeom prst="rect">
            <a:avLst/>
          </a:prstGeom>
        </p:spPr>
      </p:pic>
      <p:sp>
        <p:nvSpPr>
          <p:cNvPr id="31" name="Rectangle 30">
            <a:extLst>
              <a:ext uri="{FF2B5EF4-FFF2-40B4-BE49-F238E27FC236}">
                <a16:creationId xmlns:a16="http://schemas.microsoft.com/office/drawing/2014/main" id="{121F5E60-4E89-4B16-A245-12BD993599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899160" cy="68580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374663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1"/>
            <a:ext cx="10439400" cy="624840"/>
          </a:xfrm>
        </p:spPr>
        <p:txBody>
          <a:bodyPr>
            <a:noAutofit/>
          </a:bodyPr>
          <a:lstStyle/>
          <a:p>
            <a:r>
              <a:rPr lang="en-US" sz="3600" dirty="0">
                <a:cs typeface="Times New Roman" panose="02020603050405020304" pitchFamily="18" charset="0"/>
              </a:rPr>
              <a:t>Poisson Regressions in Practice: Interpretation</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14400" y="1066801"/>
                <a:ext cx="9984829" cy="5141388"/>
              </a:xfrm>
            </p:spPr>
            <p:txBody>
              <a:bodyPr>
                <a:normAutofit fontScale="92500" lnSpcReduction="10000"/>
              </a:bodyPr>
              <a:lstStyle/>
              <a:p>
                <a:r>
                  <a:rPr lang="en-US" sz="2400" dirty="0">
                    <a:cs typeface="Times New Roman" panose="02020603050405020304" pitchFamily="18" charset="0"/>
                  </a:rPr>
                  <a:t>The log likelihood can be portrayed as: </a:t>
                </a:r>
              </a:p>
              <a:p>
                <a:pPr marL="0" indent="0">
                  <a:buNone/>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ℓ</m:t>
                          </m:r>
                        </m:e>
                        <m:sub>
                          <m:r>
                            <a:rPr lang="en-US" sz="2400" b="0" i="1" smtClean="0">
                              <a:latin typeface="Cambria Math" panose="02040503050406030204" pitchFamily="18" charset="0"/>
                              <a:cs typeface="Times New Roman" panose="02020603050405020304" pitchFamily="18" charset="0"/>
                            </a:rPr>
                            <m:t>𝑖</m:t>
                          </m:r>
                        </m:sub>
                      </m:sSub>
                      <m:d>
                        <m:dPr>
                          <m:ctrlPr>
                            <a:rPr lang="en-US" sz="2400" b="0" i="1" smtClean="0">
                              <a:latin typeface="Cambria Math" panose="02040503050406030204" pitchFamily="18" charset="0"/>
                              <a:cs typeface="Times New Roman" panose="02020603050405020304" pitchFamily="18" charset="0"/>
                            </a:rPr>
                          </m:ctrlPr>
                        </m:dPr>
                        <m:e>
                          <m:r>
                            <a:rPr lang="en-US" sz="2400" b="0" i="1" smtClean="0">
                              <a:latin typeface="Cambria Math" panose="02040503050406030204" pitchFamily="18" charset="0"/>
                              <a:cs typeface="Times New Roman" panose="02020603050405020304" pitchFamily="18" charset="0"/>
                            </a:rPr>
                            <m:t>𝛽</m:t>
                          </m:r>
                        </m:e>
                      </m:d>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𝑦𝑚</m:t>
                      </m:r>
                      <m:d>
                        <m:dPr>
                          <m:ctrlPr>
                            <a:rPr lang="en-US" sz="2400" b="0" i="1" smtClean="0">
                              <a:latin typeface="Cambria Math" panose="02040503050406030204" pitchFamily="18" charset="0"/>
                              <a:cs typeface="Times New Roman" panose="02020603050405020304" pitchFamily="18" charset="0"/>
                            </a:rPr>
                          </m:ctrlPr>
                        </m:dPr>
                        <m:e>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𝛽</m:t>
                          </m:r>
                        </m:e>
                      </m:d>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𝑚</m:t>
                      </m:r>
                      <m:d>
                        <m:dPr>
                          <m:ctrlPr>
                            <a:rPr lang="en-US" sz="2400" b="0" i="1" smtClean="0">
                              <a:latin typeface="Cambria Math" panose="02040503050406030204" pitchFamily="18" charset="0"/>
                              <a:cs typeface="Times New Roman" panose="02020603050405020304" pitchFamily="18" charset="0"/>
                            </a:rPr>
                          </m:ctrlPr>
                        </m:dPr>
                        <m:e>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𝛽</m:t>
                          </m:r>
                        </m:e>
                      </m:d>
                      <m:r>
                        <a:rPr lang="en-US" sz="2400" b="0" i="1" smtClean="0">
                          <a:latin typeface="Cambria Math" panose="02040503050406030204" pitchFamily="18" charset="0"/>
                          <a:cs typeface="Times New Roman" panose="02020603050405020304" pitchFamily="18" charset="0"/>
                        </a:rPr>
                        <m:t>,</m:t>
                      </m:r>
                    </m:oMath>
                  </m:oMathPara>
                </a14:m>
                <a:endParaRPr lang="en-US" sz="2400" b="0" dirty="0">
                  <a:cs typeface="Times New Roman" panose="02020603050405020304" pitchFamily="18" charset="0"/>
                </a:endParaRPr>
              </a:p>
              <a:p>
                <a:pPr marL="0" indent="0">
                  <a:buNone/>
                </a:pPr>
                <a:r>
                  <a:rPr lang="en-US" sz="2400" dirty="0">
                    <a:cs typeface="Times New Roman" panose="02020603050405020304" pitchFamily="18" charset="0"/>
                  </a:rPr>
                  <a:t>Where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𝑚</m:t>
                    </m:r>
                    <m:d>
                      <m:dPr>
                        <m:ctrlPr>
                          <a:rPr lang="en-US" sz="2400" b="0" i="1" smtClean="0">
                            <a:latin typeface="Cambria Math" panose="02040503050406030204" pitchFamily="18" charset="0"/>
                            <a:cs typeface="Times New Roman" panose="02020603050405020304" pitchFamily="18" charset="0"/>
                          </a:rPr>
                        </m:ctrlPr>
                      </m:dPr>
                      <m:e>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𝛽</m:t>
                        </m:r>
                      </m:e>
                    </m:d>
                    <m:r>
                      <a:rPr lang="en-US" sz="2400" b="0" i="1" smtClean="0">
                        <a:latin typeface="Cambria Math" panose="02040503050406030204" pitchFamily="18" charset="0"/>
                        <a:cs typeface="Times New Roman" panose="02020603050405020304" pitchFamily="18" charset="0"/>
                      </a:rPr>
                      <m:t>=</m:t>
                    </m:r>
                    <m:func>
                      <m:funcPr>
                        <m:ctrlPr>
                          <a:rPr lang="en-US" sz="2400" b="0" i="1" smtClean="0">
                            <a:latin typeface="Cambria Math" panose="02040503050406030204" pitchFamily="18" charset="0"/>
                            <a:cs typeface="Times New Roman" panose="02020603050405020304" pitchFamily="18" charset="0"/>
                          </a:rPr>
                        </m:ctrlPr>
                      </m:funcPr>
                      <m:fName>
                        <m:r>
                          <m:rPr>
                            <m:sty m:val="p"/>
                          </m:rPr>
                          <a:rPr lang="en-US" sz="2400" b="0" i="0" smtClean="0">
                            <a:latin typeface="Cambria Math" panose="02040503050406030204" pitchFamily="18" charset="0"/>
                            <a:cs typeface="Times New Roman" panose="02020603050405020304" pitchFamily="18" charset="0"/>
                          </a:rPr>
                          <m:t>exp</m:t>
                        </m:r>
                      </m:fName>
                      <m:e>
                        <m:d>
                          <m:dPr>
                            <m:ctrlPr>
                              <a:rPr lang="en-US" sz="2400" b="0" i="1" smtClean="0">
                                <a:latin typeface="Cambria Math" panose="02040503050406030204" pitchFamily="18" charset="0"/>
                                <a:cs typeface="Times New Roman" panose="02020603050405020304" pitchFamily="18" charset="0"/>
                              </a:rPr>
                            </m:ctrlPr>
                          </m:dPr>
                          <m:e>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𝛽</m:t>
                            </m:r>
                          </m:e>
                        </m:d>
                      </m:e>
                    </m:func>
                  </m:oMath>
                </a14:m>
                <a:r>
                  <a:rPr lang="en-US" sz="2400" dirty="0">
                    <a:cs typeface="Times New Roman" panose="02020603050405020304" pitchFamily="18" charset="0"/>
                  </a:rPr>
                  <a:t>. Hence, much easier to get marginal effects</a:t>
                </a:r>
              </a:p>
              <a:p>
                <a:pPr marL="0" indent="0">
                  <a:buNone/>
                </a:pPr>
                <a14:m>
                  <m:oMathPara xmlns:m="http://schemas.openxmlformats.org/officeDocument/2006/math">
                    <m:oMathParaPr>
                      <m:jc m:val="centerGroup"/>
                    </m:oMathParaPr>
                    <m:oMath xmlns:m="http://schemas.openxmlformats.org/officeDocument/2006/math">
                      <m:f>
                        <m:fPr>
                          <m:ctrlPr>
                            <a:rPr lang="en-US" sz="2400" b="0" i="1" smtClean="0">
                              <a:latin typeface="Cambria Math" panose="02040503050406030204" pitchFamily="18" charset="0"/>
                              <a:cs typeface="Times New Roman" panose="02020603050405020304" pitchFamily="18" charset="0"/>
                            </a:rPr>
                          </m:ctrlPr>
                        </m:fPr>
                        <m:num>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𝔼</m:t>
                          </m:r>
                          <m:d>
                            <m:dPr>
                              <m:begChr m:val="["/>
                              <m:endChr m:val="]"/>
                              <m:ctrlPr>
                                <a:rPr lang="en-US" sz="2400" b="0" i="1" smtClean="0">
                                  <a:latin typeface="Cambria Math" panose="02040503050406030204" pitchFamily="18" charset="0"/>
                                  <a:cs typeface="Times New Roman" panose="02020603050405020304" pitchFamily="18" charset="0"/>
                                </a:rPr>
                              </m:ctrlPr>
                            </m:dPr>
                            <m:e>
                              <m:r>
                                <a:rPr lang="en-US" sz="2400" b="0" i="1" smtClean="0">
                                  <a:latin typeface="Cambria Math" panose="02040503050406030204" pitchFamily="18" charset="0"/>
                                  <a:cs typeface="Times New Roman" panose="02020603050405020304" pitchFamily="18" charset="0"/>
                                </a:rPr>
                                <m:t>𝑦</m:t>
                              </m:r>
                            </m:e>
                            <m:e>
                              <m:r>
                                <a:rPr lang="en-US" sz="2400" b="0" i="1" smtClean="0">
                                  <a:latin typeface="Cambria Math" panose="02040503050406030204" pitchFamily="18" charset="0"/>
                                  <a:cs typeface="Times New Roman" panose="02020603050405020304" pitchFamily="18" charset="0"/>
                                </a:rPr>
                                <m:t>𝑥</m:t>
                              </m:r>
                            </m:e>
                          </m:d>
                        </m:num>
                        <m:den>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𝑗</m:t>
                              </m:r>
                            </m:sub>
                          </m:sSub>
                        </m:den>
                      </m:f>
                      <m:r>
                        <a:rPr lang="en-US" sz="2400" b="0" i="1" smtClean="0">
                          <a:latin typeface="Cambria Math" panose="02040503050406030204" pitchFamily="18" charset="0"/>
                          <a:cs typeface="Times New Roman" panose="02020603050405020304" pitchFamily="18" charset="0"/>
                        </a:rPr>
                        <m:t>=</m:t>
                      </m:r>
                      <m:func>
                        <m:funcPr>
                          <m:ctrlPr>
                            <a:rPr lang="en-US" sz="2400" b="0" i="1" smtClean="0">
                              <a:latin typeface="Cambria Math" panose="02040503050406030204" pitchFamily="18" charset="0"/>
                              <a:cs typeface="Times New Roman" panose="02020603050405020304" pitchFamily="18" charset="0"/>
                            </a:rPr>
                          </m:ctrlPr>
                        </m:funcPr>
                        <m:fName>
                          <m:r>
                            <m:rPr>
                              <m:sty m:val="p"/>
                            </m:rPr>
                            <a:rPr lang="en-US" sz="2400" b="0" i="0" smtClean="0">
                              <a:latin typeface="Cambria Math" panose="02040503050406030204" pitchFamily="18" charset="0"/>
                              <a:cs typeface="Times New Roman" panose="02020603050405020304" pitchFamily="18" charset="0"/>
                            </a:rPr>
                            <m:t>exp</m:t>
                          </m:r>
                        </m:fName>
                        <m:e>
                          <m:d>
                            <m:dPr>
                              <m:ctrlPr>
                                <a:rPr lang="en-US" sz="2400" b="0" i="1" smtClean="0">
                                  <a:latin typeface="Cambria Math" panose="02040503050406030204" pitchFamily="18" charset="0"/>
                                  <a:cs typeface="Times New Roman" panose="02020603050405020304" pitchFamily="18" charset="0"/>
                                </a:rPr>
                              </m:ctrlPr>
                            </m:dPr>
                            <m:e>
                              <m:r>
                                <a:rPr lang="en-US" sz="2400" b="1" i="1" smtClean="0">
                                  <a:latin typeface="Cambria Math" panose="02040503050406030204" pitchFamily="18" charset="0"/>
                                  <a:cs typeface="Times New Roman" panose="02020603050405020304" pitchFamily="18" charset="0"/>
                                </a:rPr>
                                <m:t>𝒙</m:t>
                              </m:r>
                              <m:r>
                                <a:rPr lang="en-US" sz="2400" b="0" i="1" smtClean="0">
                                  <a:latin typeface="Cambria Math" panose="02040503050406030204" pitchFamily="18" charset="0"/>
                                  <a:cs typeface="Times New Roman" panose="02020603050405020304" pitchFamily="18" charset="0"/>
                                </a:rPr>
                                <m:t>𝛽</m:t>
                              </m:r>
                            </m:e>
                          </m:d>
                        </m:e>
                      </m:func>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𝑗</m:t>
                          </m:r>
                        </m:sub>
                      </m:sSub>
                    </m:oMath>
                  </m:oMathPara>
                </a14:m>
                <a:endParaRPr lang="en-US" sz="2400" b="0" dirty="0">
                  <a:cs typeface="Times New Roman" panose="02020603050405020304" pitchFamily="18" charset="0"/>
                </a:endParaRPr>
              </a:p>
              <a:p>
                <a:pPr marL="0" indent="0">
                  <a:buNone/>
                </a:pPr>
                <a:r>
                  <a:rPr lang="en-US" sz="2400" dirty="0">
                    <a:cs typeface="Times New Roman" panose="02020603050405020304" pitchFamily="18" charset="0"/>
                  </a:rPr>
                  <a:t>So partial effects </a:t>
                </a:r>
                <a:r>
                  <a:rPr lang="en-US" sz="2400" b="1" dirty="0">
                    <a:cs typeface="Times New Roman" panose="02020603050405020304" pitchFamily="18" charset="0"/>
                  </a:rPr>
                  <a:t>still depend on x</a:t>
                </a:r>
                <a:r>
                  <a:rPr lang="en-US" sz="2400" dirty="0">
                    <a:cs typeface="Times New Roman" panose="02020603050405020304" pitchFamily="18" charset="0"/>
                  </a:rPr>
                  <a:t>. However,  also note:</a:t>
                </a:r>
              </a:p>
              <a:p>
                <a:pPr marL="0" indent="0">
                  <a:buNone/>
                </a:pPr>
                <a14:m>
                  <m:oMathPara xmlns:m="http://schemas.openxmlformats.org/officeDocument/2006/math">
                    <m:oMathParaPr>
                      <m:jc m:val="centerGroup"/>
                    </m:oMathParaPr>
                    <m:oMath xmlns:m="http://schemas.openxmlformats.org/officeDocument/2006/math">
                      <m:func>
                        <m:funcPr>
                          <m:ctrlPr>
                            <a:rPr lang="en-US" sz="2400" b="0" i="1" smtClean="0">
                              <a:latin typeface="Cambria Math" panose="02040503050406030204" pitchFamily="18" charset="0"/>
                              <a:cs typeface="Times New Roman" panose="02020603050405020304" pitchFamily="18" charset="0"/>
                            </a:rPr>
                          </m:ctrlPr>
                        </m:funcPr>
                        <m:fName>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m:rPr>
                                  <m:sty m:val="p"/>
                                </m:rPr>
                                <a:rPr lang="en-US" sz="2400" b="0" i="0" smtClean="0">
                                  <a:latin typeface="Cambria Math" panose="02040503050406030204" pitchFamily="18" charset="0"/>
                                  <a:cs typeface="Times New Roman" panose="02020603050405020304" pitchFamily="18" charset="0"/>
                                </a:rPr>
                                <m:t>j</m:t>
                              </m:r>
                            </m:sub>
                          </m:sSub>
                          <m:r>
                            <a:rPr lang="en-US" sz="2400" b="0" i="0" smtClean="0">
                              <a:latin typeface="Cambria Math" panose="02040503050406030204" pitchFamily="18" charset="0"/>
                              <a:cs typeface="Times New Roman" panose="02020603050405020304" pitchFamily="18" charset="0"/>
                            </a:rPr>
                            <m:t>=</m:t>
                          </m:r>
                          <m:f>
                            <m:fPr>
                              <m:ctrlPr>
                                <a:rPr lang="en-US" sz="2400" i="1">
                                  <a:latin typeface="Cambria Math" panose="02040503050406030204" pitchFamily="18" charset="0"/>
                                  <a:cs typeface="Times New Roman" panose="02020603050405020304" pitchFamily="18" charset="0"/>
                                </a:rPr>
                              </m:ctrlPr>
                            </m:fPr>
                            <m:num>
                              <m:r>
                                <a:rPr lang="en-US" sz="2400" i="1">
                                  <a:latin typeface="Cambria Math" panose="02040503050406030204" pitchFamily="18" charset="0"/>
                                  <a:cs typeface="Times New Roman" panose="02020603050405020304" pitchFamily="18" charset="0"/>
                                </a:rPr>
                                <m:t>𝜕</m:t>
                              </m:r>
                              <m:r>
                                <a:rPr lang="en-US" sz="2400" i="1">
                                  <a:latin typeface="Cambria Math" panose="02040503050406030204" pitchFamily="18" charset="0"/>
                                  <a:cs typeface="Times New Roman" panose="02020603050405020304" pitchFamily="18" charset="0"/>
                                </a:rPr>
                                <m:t>𝔼</m:t>
                              </m:r>
                              <m:d>
                                <m:dPr>
                                  <m:begChr m:val="["/>
                                  <m:endChr m:val="]"/>
                                  <m:ctrlPr>
                                    <a:rPr lang="en-US" sz="2400" i="1">
                                      <a:latin typeface="Cambria Math" panose="02040503050406030204" pitchFamily="18" charset="0"/>
                                      <a:cs typeface="Times New Roman" panose="02020603050405020304" pitchFamily="18" charset="0"/>
                                    </a:rPr>
                                  </m:ctrlPr>
                                </m:dPr>
                                <m:e>
                                  <m:r>
                                    <a:rPr lang="en-US" sz="2400" i="1">
                                      <a:latin typeface="Cambria Math" panose="02040503050406030204" pitchFamily="18" charset="0"/>
                                      <a:cs typeface="Times New Roman" panose="02020603050405020304" pitchFamily="18" charset="0"/>
                                    </a:rPr>
                                    <m:t>𝑦</m:t>
                                  </m:r>
                                </m:e>
                                <m:e>
                                  <m:r>
                                    <a:rPr lang="en-US" sz="2400" i="1">
                                      <a:latin typeface="Cambria Math" panose="02040503050406030204" pitchFamily="18" charset="0"/>
                                      <a:cs typeface="Times New Roman" panose="02020603050405020304" pitchFamily="18" charset="0"/>
                                    </a:rPr>
                                    <m:t>𝑥</m:t>
                                  </m:r>
                                </m:e>
                              </m:d>
                            </m:num>
                            <m:den>
                              <m:r>
                                <a:rPr lang="en-US" sz="2400" i="1">
                                  <a:latin typeface="Cambria Math" panose="02040503050406030204" pitchFamily="18" charset="0"/>
                                  <a:cs typeface="Times New Roman" panose="02020603050405020304" pitchFamily="18" charset="0"/>
                                </a:rPr>
                                <m:t>𝜕</m:t>
                              </m:r>
                              <m:sSub>
                                <m:sSubPr>
                                  <m:ctrlPr>
                                    <a:rPr lang="en-US" sz="2400" i="1">
                                      <a:latin typeface="Cambria Math" panose="02040503050406030204" pitchFamily="18" charset="0"/>
                                      <a:cs typeface="Times New Roman" panose="02020603050405020304" pitchFamily="18" charset="0"/>
                                    </a:rPr>
                                  </m:ctrlPr>
                                </m:sSubPr>
                                <m:e>
                                  <m:r>
                                    <a:rPr lang="en-US" sz="2400" i="1">
                                      <a:latin typeface="Cambria Math" panose="02040503050406030204" pitchFamily="18" charset="0"/>
                                      <a:cs typeface="Times New Roman" panose="02020603050405020304" pitchFamily="18" charset="0"/>
                                    </a:rPr>
                                    <m:t>𝑥</m:t>
                                  </m:r>
                                </m:e>
                                <m:sub>
                                  <m:r>
                                    <a:rPr lang="en-US" sz="2400" i="1">
                                      <a:latin typeface="Cambria Math" panose="02040503050406030204" pitchFamily="18" charset="0"/>
                                      <a:cs typeface="Times New Roman" panose="02020603050405020304" pitchFamily="18" charset="0"/>
                                    </a:rPr>
                                    <m:t>𝑗</m:t>
                                  </m:r>
                                </m:sub>
                              </m:sSub>
                            </m:den>
                          </m:f>
                          <m:r>
                            <a:rPr lang="en-US" sz="2400" b="0" i="1" smtClean="0">
                              <a:latin typeface="Cambria Math" panose="02040503050406030204" pitchFamily="18" charset="0"/>
                              <a:cs typeface="Times New Roman" panose="02020603050405020304" pitchFamily="18" charset="0"/>
                            </a:rPr>
                            <m:t>⋅</m:t>
                          </m:r>
                          <m:f>
                            <m:fPr>
                              <m:ctrlPr>
                                <a:rPr lang="en-US" sz="2400" b="0" i="1" smtClean="0">
                                  <a:latin typeface="Cambria Math" panose="02040503050406030204" pitchFamily="18" charset="0"/>
                                  <a:cs typeface="Times New Roman" panose="02020603050405020304" pitchFamily="18" charset="0"/>
                                </a:rPr>
                              </m:ctrlPr>
                            </m:fPr>
                            <m:num>
                              <m:r>
                                <a:rPr lang="en-US" sz="2400" b="0" i="1" smtClean="0">
                                  <a:latin typeface="Cambria Math" panose="02040503050406030204" pitchFamily="18" charset="0"/>
                                  <a:cs typeface="Times New Roman" panose="02020603050405020304" pitchFamily="18" charset="0"/>
                                </a:rPr>
                                <m:t>1</m:t>
                              </m:r>
                            </m:num>
                            <m:den>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𝔼</m:t>
                              </m:r>
                              <m:d>
                                <m:dPr>
                                  <m:begChr m:val="["/>
                                  <m:endChr m:val="]"/>
                                  <m:ctrlPr>
                                    <a:rPr lang="en-US" sz="2400" b="0" i="1" smtClean="0">
                                      <a:latin typeface="Cambria Math" panose="02040503050406030204" pitchFamily="18" charset="0"/>
                                      <a:cs typeface="Times New Roman" panose="02020603050405020304" pitchFamily="18" charset="0"/>
                                    </a:rPr>
                                  </m:ctrlPr>
                                </m:dPr>
                                <m:e>
                                  <m:r>
                                    <m:rPr>
                                      <m:sty m:val="p"/>
                                    </m:rPr>
                                    <a:rPr lang="en-US" sz="2400" b="0" i="0" smtClean="0">
                                      <a:latin typeface="Cambria Math" panose="02040503050406030204" pitchFamily="18" charset="0"/>
                                      <a:cs typeface="Times New Roman" panose="02020603050405020304" pitchFamily="18" charset="0"/>
                                    </a:rPr>
                                    <m:t>y</m:t>
                                  </m:r>
                                </m:e>
                                <m:e>
                                  <m:r>
                                    <m:rPr>
                                      <m:sty m:val="p"/>
                                    </m:rPr>
                                    <a:rPr lang="en-US" sz="2400" b="0" i="0" smtClean="0">
                                      <a:latin typeface="Cambria Math" panose="02040503050406030204" pitchFamily="18" charset="0"/>
                                      <a:cs typeface="Times New Roman" panose="02020603050405020304" pitchFamily="18" charset="0"/>
                                    </a:rPr>
                                    <m:t>x</m:t>
                                  </m:r>
                                </m:e>
                              </m:d>
                            </m:den>
                          </m:f>
                          <m:r>
                            <a:rPr lang="en-US" sz="2400" b="0" i="1" smtClean="0">
                              <a:latin typeface="Cambria Math" panose="02040503050406030204" pitchFamily="18" charset="0"/>
                              <a:cs typeface="Times New Roman" panose="02020603050405020304" pitchFamily="18" charset="0"/>
                            </a:rPr>
                            <m:t>=</m:t>
                          </m:r>
                          <m:f>
                            <m:fPr>
                              <m:ctrlPr>
                                <a:rPr lang="en-US" sz="2400" b="0" i="1" smtClean="0">
                                  <a:latin typeface="Cambria Math" panose="02040503050406030204" pitchFamily="18" charset="0"/>
                                  <a:cs typeface="Times New Roman" panose="02020603050405020304" pitchFamily="18" charset="0"/>
                                </a:rPr>
                              </m:ctrlPr>
                            </m:fPr>
                            <m:num>
                              <m:r>
                                <a:rPr lang="en-US" sz="2400" b="0" i="1" smtClean="0">
                                  <a:latin typeface="Cambria Math" panose="02040503050406030204" pitchFamily="18" charset="0"/>
                                  <a:cs typeface="Times New Roman" panose="02020603050405020304" pitchFamily="18" charset="0"/>
                                </a:rPr>
                                <m:t>𝜕</m:t>
                              </m:r>
                              <m:r>
                                <m:rPr>
                                  <m:sty m:val="p"/>
                                </m:rPr>
                                <a:rPr lang="en-US" sz="2400" b="0" i="0" smtClean="0">
                                  <a:latin typeface="Cambria Math" panose="02040503050406030204" pitchFamily="18" charset="0"/>
                                  <a:cs typeface="Times New Roman" panose="02020603050405020304" pitchFamily="18" charset="0"/>
                                </a:rPr>
                                <m:t>log</m:t>
                              </m:r>
                              <m:d>
                                <m:dPr>
                                  <m:begChr m:val="["/>
                                  <m:endChr m:val="]"/>
                                  <m:ctrlPr>
                                    <a:rPr lang="en-US" sz="2400" b="0" i="1" smtClean="0">
                                      <a:latin typeface="Cambria Math" panose="02040503050406030204" pitchFamily="18" charset="0"/>
                                      <a:cs typeface="Times New Roman" panose="02020603050405020304" pitchFamily="18" charset="0"/>
                                    </a:rPr>
                                  </m:ctrlPr>
                                </m:dPr>
                                <m:e>
                                  <m:r>
                                    <a:rPr lang="en-US" sz="2400" b="0" i="1" smtClean="0">
                                      <a:latin typeface="Cambria Math" panose="02040503050406030204" pitchFamily="18" charset="0"/>
                                      <a:cs typeface="Times New Roman" panose="02020603050405020304" pitchFamily="18" charset="0"/>
                                    </a:rPr>
                                    <m:t>𝔼</m:t>
                                  </m:r>
                                  <m:d>
                                    <m:dPr>
                                      <m:begChr m:val="["/>
                                      <m:endChr m:val="]"/>
                                      <m:ctrlPr>
                                        <a:rPr lang="en-US" sz="2400" b="0" i="1" smtClean="0">
                                          <a:latin typeface="Cambria Math" panose="02040503050406030204" pitchFamily="18" charset="0"/>
                                          <a:cs typeface="Times New Roman" panose="02020603050405020304" pitchFamily="18" charset="0"/>
                                        </a:rPr>
                                      </m:ctrlPr>
                                    </m:dPr>
                                    <m:e>
                                      <m:r>
                                        <a:rPr lang="en-US" sz="2400" b="0" i="1" smtClean="0">
                                          <a:latin typeface="Cambria Math" panose="02040503050406030204" pitchFamily="18" charset="0"/>
                                          <a:cs typeface="Times New Roman" panose="02020603050405020304" pitchFamily="18" charset="0"/>
                                        </a:rPr>
                                        <m:t>𝑦</m:t>
                                      </m:r>
                                    </m:e>
                                    <m:e>
                                      <m:r>
                                        <a:rPr lang="en-US" sz="2400" b="0" i="1" smtClean="0">
                                          <a:latin typeface="Cambria Math" panose="02040503050406030204" pitchFamily="18" charset="0"/>
                                          <a:cs typeface="Times New Roman" panose="02020603050405020304" pitchFamily="18" charset="0"/>
                                        </a:rPr>
                                        <m:t>𝑥</m:t>
                                      </m:r>
                                    </m:e>
                                  </m:d>
                                </m:e>
                              </m:d>
                            </m:num>
                            <m:den>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𝑗</m:t>
                                  </m:r>
                                </m:sub>
                              </m:sSub>
                            </m:den>
                          </m:f>
                        </m:fName>
                        <m:e/>
                      </m:func>
                    </m:oMath>
                  </m:oMathPara>
                </a14:m>
                <a:endParaRPr lang="en-US" sz="2400" b="0" dirty="0">
                  <a:cs typeface="Times New Roman" panose="02020603050405020304" pitchFamily="18" charset="0"/>
                </a:endParaRPr>
              </a:p>
              <a:p>
                <a:pPr marL="0" indent="0">
                  <a:buNone/>
                </a:pPr>
                <a:r>
                  <a:rPr lang="en-US" sz="2400" b="0" dirty="0">
                    <a:cs typeface="Times New Roman" panose="02020603050405020304" pitchFamily="18" charset="0"/>
                  </a:rPr>
                  <a:t>For </a:t>
                </a:r>
                <a:r>
                  <a:rPr lang="en-US" sz="2400" b="1" dirty="0">
                    <a:cs typeface="Times New Roman" panose="02020603050405020304" pitchFamily="18" charset="0"/>
                  </a:rPr>
                  <a:t>dummy </a:t>
                </a:r>
                <a:r>
                  <a:rPr lang="en-US" sz="2400" dirty="0">
                    <a:cs typeface="Times New Roman" panose="02020603050405020304" pitchFamily="18" charset="0"/>
                  </a:rPr>
                  <a:t>variables, the change in expected value is simply </a:t>
                </a:r>
                <a14:m>
                  <m:oMath xmlns:m="http://schemas.openxmlformats.org/officeDocument/2006/math">
                    <m:func>
                      <m:funcPr>
                        <m:ctrlPr>
                          <a:rPr lang="en-US" sz="2400" b="0" i="1" smtClean="0">
                            <a:latin typeface="Cambria Math" panose="02040503050406030204" pitchFamily="18" charset="0"/>
                            <a:cs typeface="Times New Roman" panose="02020603050405020304" pitchFamily="18" charset="0"/>
                          </a:rPr>
                        </m:ctrlPr>
                      </m:funcPr>
                      <m:fName>
                        <m:r>
                          <m:rPr>
                            <m:sty m:val="p"/>
                          </m:rPr>
                          <a:rPr lang="en-US" sz="2400" b="0" i="0" smtClean="0">
                            <a:latin typeface="Cambria Math" panose="02040503050406030204" pitchFamily="18" charset="0"/>
                            <a:cs typeface="Times New Roman" panose="02020603050405020304" pitchFamily="18" charset="0"/>
                          </a:rPr>
                          <m:t>exp</m:t>
                        </m:r>
                      </m:fName>
                      <m:e>
                        <m:d>
                          <m:dPr>
                            <m:ctrlPr>
                              <a:rPr lang="en-US" sz="2400" b="0" i="1" smtClean="0">
                                <a:latin typeface="Cambria Math" panose="02040503050406030204" pitchFamily="18" charset="0"/>
                                <a:cs typeface="Times New Roman" panose="02020603050405020304" pitchFamily="18" charset="0"/>
                              </a:rPr>
                            </m:ctrlPr>
                          </m:dPr>
                          <m:e>
                            <m:r>
                              <a:rPr lang="en-US" sz="2400" b="0" i="1" smtClean="0">
                                <a:latin typeface="Cambria Math" panose="02040503050406030204" pitchFamily="18" charset="0"/>
                                <a:cs typeface="Times New Roman" panose="02020603050405020304" pitchFamily="18" charset="0"/>
                              </a:rPr>
                              <m:t>𝛽</m:t>
                            </m:r>
                          </m:e>
                        </m:d>
                      </m:e>
                    </m:func>
                    <m:r>
                      <a:rPr lang="en-US" sz="2400" b="0" i="1" smtClean="0">
                        <a:latin typeface="Cambria Math" panose="02040503050406030204" pitchFamily="18" charset="0"/>
                        <a:cs typeface="Times New Roman" panose="02020603050405020304" pitchFamily="18" charset="0"/>
                      </a:rPr>
                      <m:t>−1</m:t>
                    </m:r>
                  </m:oMath>
                </a14:m>
                <a:r>
                  <a:rPr lang="en-US" sz="2400" b="1" dirty="0">
                    <a:cs typeface="Times New Roman" panose="02020603050405020304" pitchFamily="18" charset="0"/>
                  </a:rPr>
                  <a:t>:</a:t>
                </a:r>
              </a:p>
              <a:p>
                <a:pPr lvl="1"/>
                <a:r>
                  <a:rPr lang="en-US" sz="2400" dirty="0">
                    <a:cs typeface="Times New Roman" panose="02020603050405020304" pitchFamily="18" charset="0"/>
                  </a:rPr>
                  <a:t>If </a:t>
                </a:r>
                <a14:m>
                  <m:oMath xmlns:m="http://schemas.openxmlformats.org/officeDocument/2006/math">
                    <m:func>
                      <m:funcPr>
                        <m:ctrlPr>
                          <a:rPr lang="en-US" sz="2400" b="0" i="1" smtClean="0">
                            <a:latin typeface="Cambria Math" panose="02040503050406030204" pitchFamily="18" charset="0"/>
                            <a:cs typeface="Times New Roman" panose="02020603050405020304" pitchFamily="18" charset="0"/>
                          </a:rPr>
                        </m:ctrlPr>
                      </m:funcPr>
                      <m:fName>
                        <m:r>
                          <m:rPr>
                            <m:sty m:val="p"/>
                          </m:rPr>
                          <a:rPr lang="en-US" sz="2400" b="0" i="0" smtClean="0">
                            <a:latin typeface="Cambria Math" panose="02040503050406030204" pitchFamily="18" charset="0"/>
                            <a:cs typeface="Times New Roman" panose="02020603050405020304" pitchFamily="18" charset="0"/>
                          </a:rPr>
                          <m:t>exp</m:t>
                        </m:r>
                      </m:fName>
                      <m:e>
                        <m:d>
                          <m:dPr>
                            <m:ctrlPr>
                              <a:rPr lang="en-US" sz="2400" b="0" i="1" smtClean="0">
                                <a:latin typeface="Cambria Math" panose="02040503050406030204" pitchFamily="18" charset="0"/>
                                <a:cs typeface="Times New Roman" panose="02020603050405020304" pitchFamily="18" charset="0"/>
                              </a:rPr>
                            </m:ctrlPr>
                          </m:dPr>
                          <m:e>
                            <m:r>
                              <a:rPr lang="en-US" sz="2400" b="0" i="1" smtClean="0">
                                <a:latin typeface="Cambria Math" panose="02040503050406030204" pitchFamily="18" charset="0"/>
                                <a:cs typeface="Times New Roman" panose="02020603050405020304" pitchFamily="18" charset="0"/>
                              </a:rPr>
                              <m:t>𝛽</m:t>
                            </m:r>
                          </m:e>
                        </m:d>
                        <m:r>
                          <a:rPr lang="en-US" sz="2400" b="0" i="1" smtClean="0">
                            <a:latin typeface="Cambria Math" panose="02040503050406030204" pitchFamily="18" charset="0"/>
                            <a:cs typeface="Times New Roman" panose="02020603050405020304" pitchFamily="18" charset="0"/>
                          </a:rPr>
                          <m:t>−1&lt;0</m:t>
                        </m:r>
                      </m:e>
                    </m:func>
                  </m:oMath>
                </a14:m>
                <a:r>
                  <a:rPr lang="en-US" sz="2400" dirty="0">
                    <a:cs typeface="Times New Roman" panose="02020603050405020304" pitchFamily="18" charset="0"/>
                  </a:rPr>
                  <a:t>, then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𝐷</m:t>
                    </m:r>
                  </m:oMath>
                </a14:m>
                <a:r>
                  <a:rPr lang="en-US" sz="2400" dirty="0">
                    <a:cs typeface="Times New Roman" panose="02020603050405020304" pitchFamily="18" charset="0"/>
                  </a:rPr>
                  <a:t> is </a:t>
                </a:r>
                <a:r>
                  <a:rPr lang="en-US" sz="2400" i="1" dirty="0">
                    <a:cs typeface="Times New Roman" panose="02020603050405020304" pitchFamily="18" charset="0"/>
                  </a:rPr>
                  <a:t>less likely </a:t>
                </a:r>
                <a:r>
                  <a:rPr lang="en-US" sz="2400" dirty="0">
                    <a:cs typeface="Times New Roman" panose="02020603050405020304" pitchFamily="18" charset="0"/>
                  </a:rPr>
                  <a:t>to happen when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𝑋</m:t>
                    </m:r>
                  </m:oMath>
                </a14:m>
                <a:r>
                  <a:rPr lang="en-US" sz="2400" dirty="0">
                    <a:cs typeface="Times New Roman" panose="02020603050405020304" pitchFamily="18" charset="0"/>
                  </a:rPr>
                  <a:t> increases</a:t>
                </a:r>
              </a:p>
              <a:p>
                <a:pPr lvl="1"/>
                <a:r>
                  <a:rPr lang="en-US" sz="2400" dirty="0">
                    <a:cs typeface="Times New Roman" panose="02020603050405020304" pitchFamily="18" charset="0"/>
                  </a:rPr>
                  <a:t>If </a:t>
                </a:r>
                <a14:m>
                  <m:oMath xmlns:m="http://schemas.openxmlformats.org/officeDocument/2006/math">
                    <m:func>
                      <m:funcPr>
                        <m:ctrlPr>
                          <a:rPr lang="en-US" sz="2400" b="0" i="1" smtClean="0">
                            <a:latin typeface="Cambria Math" panose="02040503050406030204" pitchFamily="18" charset="0"/>
                            <a:cs typeface="Times New Roman" panose="02020603050405020304" pitchFamily="18" charset="0"/>
                          </a:rPr>
                        </m:ctrlPr>
                      </m:funcPr>
                      <m:fName>
                        <m:r>
                          <m:rPr>
                            <m:sty m:val="p"/>
                          </m:rPr>
                          <a:rPr lang="en-US" sz="2400" b="0" i="0" smtClean="0">
                            <a:latin typeface="Cambria Math" panose="02040503050406030204" pitchFamily="18" charset="0"/>
                            <a:cs typeface="Times New Roman" panose="02020603050405020304" pitchFamily="18" charset="0"/>
                          </a:rPr>
                          <m:t>exp</m:t>
                        </m:r>
                      </m:fName>
                      <m:e>
                        <m:d>
                          <m:dPr>
                            <m:ctrlPr>
                              <a:rPr lang="en-US" sz="2400" b="0" i="1" smtClean="0">
                                <a:latin typeface="Cambria Math" panose="02040503050406030204" pitchFamily="18" charset="0"/>
                                <a:cs typeface="Times New Roman" panose="02020603050405020304" pitchFamily="18" charset="0"/>
                              </a:rPr>
                            </m:ctrlPr>
                          </m:dPr>
                          <m:e>
                            <m:r>
                              <a:rPr lang="en-US" sz="2400" b="0" i="1" smtClean="0">
                                <a:latin typeface="Cambria Math" panose="02040503050406030204" pitchFamily="18" charset="0"/>
                                <a:cs typeface="Times New Roman" panose="02020603050405020304" pitchFamily="18" charset="0"/>
                              </a:rPr>
                              <m:t>𝛽</m:t>
                            </m:r>
                          </m:e>
                        </m:d>
                      </m:e>
                    </m:func>
                    <m:r>
                      <a:rPr lang="en-US" sz="2400" b="0" i="1" smtClean="0">
                        <a:latin typeface="Cambria Math" panose="02040503050406030204" pitchFamily="18" charset="0"/>
                        <a:cs typeface="Times New Roman" panose="02020603050405020304" pitchFamily="18" charset="0"/>
                      </a:rPr>
                      <m:t>−1</m:t>
                    </m:r>
                  </m:oMath>
                </a14:m>
                <a:r>
                  <a:rPr lang="en-US" sz="2400" dirty="0">
                    <a:cs typeface="Times New Roman" panose="02020603050405020304" pitchFamily="18" charset="0"/>
                  </a:rPr>
                  <a:t> &gt; 0, then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𝐷</m:t>
                    </m:r>
                  </m:oMath>
                </a14:m>
                <a:r>
                  <a:rPr lang="en-US" sz="2400" dirty="0">
                    <a:cs typeface="Times New Roman" panose="02020603050405020304" pitchFamily="18" charset="0"/>
                  </a:rPr>
                  <a:t> is </a:t>
                </a:r>
                <a:r>
                  <a:rPr lang="en-US" sz="2400" i="1" dirty="0">
                    <a:cs typeface="Times New Roman" panose="02020603050405020304" pitchFamily="18" charset="0"/>
                  </a:rPr>
                  <a:t>more likely </a:t>
                </a:r>
                <a:r>
                  <a:rPr lang="en-US" sz="2400" dirty="0">
                    <a:cs typeface="Times New Roman" panose="02020603050405020304" pitchFamily="18" charset="0"/>
                  </a:rPr>
                  <a:t>to happen when </a:t>
                </a:r>
                <a14:m>
                  <m:oMath xmlns:m="http://schemas.openxmlformats.org/officeDocument/2006/math">
                    <m:r>
                      <a:rPr lang="en-US" sz="2400" i="1" dirty="0" smtClean="0">
                        <a:latin typeface="Cambria Math" panose="02040503050406030204" pitchFamily="18" charset="0"/>
                        <a:cs typeface="Times New Roman" panose="02020603050405020304" pitchFamily="18" charset="0"/>
                      </a:rPr>
                      <m:t>𝑋</m:t>
                    </m:r>
                  </m:oMath>
                </a14:m>
                <a:r>
                  <a:rPr lang="en-US" sz="2400" dirty="0">
                    <a:cs typeface="Times New Roman" panose="02020603050405020304" pitchFamily="18" charset="0"/>
                  </a:rPr>
                  <a:t> increases</a:t>
                </a:r>
              </a:p>
              <a:p>
                <a:pPr lvl="1"/>
                <a:endParaRPr lang="en-US" sz="2400" dirty="0">
                  <a:cs typeface="Times New Roman" panose="02020603050405020304" pitchFamily="18" charset="0"/>
                </a:endParaRPr>
              </a:p>
              <a:p>
                <a:pPr lvl="1"/>
                <a:r>
                  <a:rPr lang="en-US" sz="2400" dirty="0">
                    <a:cs typeface="Times New Roman" panose="02020603050405020304" pitchFamily="18" charset="0"/>
                  </a:rPr>
                  <a:t> </a:t>
                </a:r>
              </a:p>
              <a:p>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14400" y="1066801"/>
                <a:ext cx="9984829" cy="5141388"/>
              </a:xfrm>
              <a:blipFill>
                <a:blip r:embed="rId3"/>
                <a:stretch>
                  <a:fillRect l="-794" t="-1779" b="-356"/>
                </a:stretch>
              </a:blipFill>
            </p:spPr>
            <p:txBody>
              <a:bodyPr/>
              <a:lstStyle/>
              <a:p>
                <a:r>
                  <a:rPr lang="en-US">
                    <a:noFill/>
                  </a:rPr>
                  <a:t> </a:t>
                </a:r>
              </a:p>
            </p:txBody>
          </p:sp>
        </mc:Fallback>
      </mc:AlternateContent>
      <p:pic>
        <p:nvPicPr>
          <p:cNvPr id="4" name="Picture 2" descr="RStudio - RStudio">
            <a:extLst>
              <a:ext uri="{FF2B5EF4-FFF2-40B4-BE49-F238E27FC236}">
                <a16:creationId xmlns:a16="http://schemas.microsoft.com/office/drawing/2014/main" id="{32154D0C-D52F-0700-B631-7A9945078F7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01200" y="5181600"/>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302585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1"/>
            <a:ext cx="10439400" cy="624840"/>
          </a:xfrm>
        </p:spPr>
        <p:txBody>
          <a:bodyPr>
            <a:noAutofit/>
          </a:bodyPr>
          <a:lstStyle/>
          <a:p>
            <a:r>
              <a:rPr lang="en-US" sz="3600" dirty="0">
                <a:cs typeface="Times New Roman" panose="02020603050405020304" pitchFamily="18" charset="0"/>
              </a:rPr>
              <a:t>Results: What do MDs Care About?</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914400" y="1066801"/>
            <a:ext cx="9984829" cy="5141388"/>
          </a:xfrm>
        </p:spPr>
        <p:txBody>
          <a:bodyPr>
            <a:normAutofit/>
          </a:bodyPr>
          <a:lstStyle/>
          <a:p>
            <a:endParaRPr lang="en-US" sz="2400" dirty="0">
              <a:cs typeface="Times New Roman" panose="02020603050405020304" pitchFamily="18" charset="0"/>
            </a:endParaRPr>
          </a:p>
        </p:txBody>
      </p:sp>
      <p:pic>
        <p:nvPicPr>
          <p:cNvPr id="6" name="Picture 5">
            <a:extLst>
              <a:ext uri="{FF2B5EF4-FFF2-40B4-BE49-F238E27FC236}">
                <a16:creationId xmlns:a16="http://schemas.microsoft.com/office/drawing/2014/main" id="{04EE5582-3CBD-A7B0-971A-67ECB98E9F7F}"/>
              </a:ext>
            </a:extLst>
          </p:cNvPr>
          <p:cNvPicPr>
            <a:picLocks noChangeAspect="1"/>
          </p:cNvPicPr>
          <p:nvPr/>
        </p:nvPicPr>
        <p:blipFill>
          <a:blip r:embed="rId3"/>
          <a:stretch>
            <a:fillRect/>
          </a:stretch>
        </p:blipFill>
        <p:spPr>
          <a:xfrm>
            <a:off x="210639" y="838199"/>
            <a:ext cx="10925530" cy="4952999"/>
          </a:xfrm>
          <a:prstGeom prst="rect">
            <a:avLst/>
          </a:prstGeom>
        </p:spPr>
      </p:pic>
    </p:spTree>
    <p:extLst>
      <p:ext uri="{BB962C8B-B14F-4D97-AF65-F5344CB8AC3E}">
        <p14:creationId xmlns:p14="http://schemas.microsoft.com/office/powerpoint/2010/main" val="365296451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1"/>
            <a:ext cx="10439400" cy="624840"/>
          </a:xfrm>
        </p:spPr>
        <p:txBody>
          <a:bodyPr>
            <a:noAutofit/>
          </a:bodyPr>
          <a:lstStyle/>
          <a:p>
            <a:r>
              <a:rPr lang="en-US" sz="3600" dirty="0">
                <a:cs typeface="Times New Roman" panose="02020603050405020304" pitchFamily="18" charset="0"/>
              </a:rPr>
              <a:t>Policy Implications: Simulating Choices</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914400" y="1066801"/>
            <a:ext cx="9984829" cy="5141388"/>
          </a:xfrm>
        </p:spPr>
        <p:txBody>
          <a:bodyPr>
            <a:normAutofit/>
          </a:bodyPr>
          <a:lstStyle/>
          <a:p>
            <a:endParaRPr lang="en-US" sz="2400" dirty="0">
              <a:cs typeface="Times New Roman" panose="02020603050405020304" pitchFamily="18" charset="0"/>
            </a:endParaRPr>
          </a:p>
        </p:txBody>
      </p:sp>
      <p:pic>
        <p:nvPicPr>
          <p:cNvPr id="6" name="Picture 5">
            <a:extLst>
              <a:ext uri="{FF2B5EF4-FFF2-40B4-BE49-F238E27FC236}">
                <a16:creationId xmlns:a16="http://schemas.microsoft.com/office/drawing/2014/main" id="{B0557B73-D537-A427-44A6-B81F5A8E24D1}"/>
              </a:ext>
            </a:extLst>
          </p:cNvPr>
          <p:cNvPicPr>
            <a:picLocks noChangeAspect="1"/>
          </p:cNvPicPr>
          <p:nvPr/>
        </p:nvPicPr>
        <p:blipFill>
          <a:blip r:embed="rId3"/>
          <a:stretch>
            <a:fillRect/>
          </a:stretch>
        </p:blipFill>
        <p:spPr>
          <a:xfrm>
            <a:off x="799841" y="967054"/>
            <a:ext cx="6985323" cy="5662346"/>
          </a:xfrm>
          <a:prstGeom prst="rect">
            <a:avLst/>
          </a:prstGeom>
        </p:spPr>
      </p:pic>
    </p:spTree>
    <p:extLst>
      <p:ext uri="{BB962C8B-B14F-4D97-AF65-F5344CB8AC3E}">
        <p14:creationId xmlns:p14="http://schemas.microsoft.com/office/powerpoint/2010/main" val="137544144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1"/>
            <a:ext cx="10439400" cy="624840"/>
          </a:xfrm>
        </p:spPr>
        <p:txBody>
          <a:bodyPr>
            <a:noAutofit/>
          </a:bodyPr>
          <a:lstStyle/>
          <a:p>
            <a:r>
              <a:rPr lang="en-US" sz="3600" dirty="0">
                <a:cs typeface="Times New Roman" panose="02020603050405020304" pitchFamily="18" charset="0"/>
              </a:rPr>
              <a:t>Mini Referee Report</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914400" y="1066801"/>
            <a:ext cx="9984829" cy="5141388"/>
          </a:xfrm>
        </p:spPr>
        <p:txBody>
          <a:bodyPr>
            <a:normAutofit/>
          </a:bodyPr>
          <a:lstStyle/>
          <a:p>
            <a:r>
              <a:rPr lang="en-US" sz="2400" dirty="0">
                <a:cs typeface="Times New Roman" panose="02020603050405020304" pitchFamily="18" charset="0"/>
              </a:rPr>
              <a:t>What do you think about this paper? Any concerns? Anything clever?</a:t>
            </a:r>
          </a:p>
        </p:txBody>
      </p:sp>
    </p:spTree>
    <p:extLst>
      <p:ext uri="{BB962C8B-B14F-4D97-AF65-F5344CB8AC3E}">
        <p14:creationId xmlns:p14="http://schemas.microsoft.com/office/powerpoint/2010/main" val="157137492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Conclusion: Limited Dependent Variables</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219199" y="1066801"/>
            <a:ext cx="9405791" cy="5141388"/>
          </a:xfrm>
        </p:spPr>
        <p:txBody>
          <a:bodyPr>
            <a:noAutofit/>
          </a:bodyPr>
          <a:lstStyle/>
          <a:p>
            <a:r>
              <a:rPr lang="en-US" sz="2400" b="1" dirty="0">
                <a:solidFill>
                  <a:schemeClr val="accent2">
                    <a:lumMod val="75000"/>
                  </a:schemeClr>
                </a:solidFill>
                <a:cs typeface="Times New Roman" panose="02020603050405020304" pitchFamily="18" charset="0"/>
              </a:rPr>
              <a:t>Binary</a:t>
            </a:r>
            <a:r>
              <a:rPr lang="en-US" sz="2400" dirty="0">
                <a:cs typeface="Times New Roman" panose="02020603050405020304" pitchFamily="18" charset="0"/>
              </a:rPr>
              <a:t>: LPM, Logit, </a:t>
            </a:r>
            <a:r>
              <a:rPr lang="en-US" sz="2400" dirty="0" err="1">
                <a:cs typeface="Times New Roman" panose="02020603050405020304" pitchFamily="18" charset="0"/>
              </a:rPr>
              <a:t>Probit</a:t>
            </a:r>
            <a:endParaRPr lang="en-US" sz="2400" dirty="0">
              <a:cs typeface="Times New Roman" panose="02020603050405020304" pitchFamily="18" charset="0"/>
            </a:endParaRPr>
          </a:p>
          <a:p>
            <a:r>
              <a:rPr lang="en-US" sz="2400" b="1" dirty="0">
                <a:solidFill>
                  <a:schemeClr val="accent2">
                    <a:lumMod val="75000"/>
                  </a:schemeClr>
                </a:solidFill>
                <a:cs typeface="Times New Roman" panose="02020603050405020304" pitchFamily="18" charset="0"/>
              </a:rPr>
              <a:t>Ordered</a:t>
            </a:r>
            <a:r>
              <a:rPr lang="en-US" sz="2400" dirty="0">
                <a:cs typeface="Times New Roman" panose="02020603050405020304" pitchFamily="18" charset="0"/>
              </a:rPr>
              <a:t>: Poisson, Negative Binomial</a:t>
            </a:r>
          </a:p>
          <a:p>
            <a:r>
              <a:rPr lang="en-US" sz="2400" b="1" dirty="0">
                <a:solidFill>
                  <a:schemeClr val="accent2">
                    <a:lumMod val="75000"/>
                  </a:schemeClr>
                </a:solidFill>
                <a:cs typeface="Times New Roman" panose="02020603050405020304" pitchFamily="18" charset="0"/>
              </a:rPr>
              <a:t>Selection</a:t>
            </a:r>
            <a:r>
              <a:rPr lang="en-US" sz="2400" dirty="0">
                <a:cs typeface="Times New Roman" panose="02020603050405020304" pitchFamily="18" charset="0"/>
              </a:rPr>
              <a:t>: Hurdle Models, </a:t>
            </a:r>
            <a:r>
              <a:rPr lang="en-US" sz="2400" dirty="0" err="1">
                <a:cs typeface="Times New Roman" panose="02020603050405020304" pitchFamily="18" charset="0"/>
              </a:rPr>
              <a:t>Heckit</a:t>
            </a:r>
            <a:endParaRPr lang="en-US" sz="2400" dirty="0">
              <a:cs typeface="Times New Roman" panose="02020603050405020304" pitchFamily="18" charset="0"/>
            </a:endParaRPr>
          </a:p>
          <a:p>
            <a:r>
              <a:rPr lang="en-US" sz="2400" b="1" dirty="0">
                <a:solidFill>
                  <a:schemeClr val="accent2">
                    <a:lumMod val="75000"/>
                  </a:schemeClr>
                </a:solidFill>
                <a:cs typeface="Times New Roman" panose="02020603050405020304" pitchFamily="18" charset="0"/>
              </a:rPr>
              <a:t>Choices</a:t>
            </a:r>
            <a:r>
              <a:rPr lang="en-US" sz="2400" dirty="0">
                <a:cs typeface="Times New Roman" panose="02020603050405020304" pitchFamily="18" charset="0"/>
              </a:rPr>
              <a:t>: Multinomial Logit models</a:t>
            </a:r>
          </a:p>
        </p:txBody>
      </p:sp>
      <p:pic>
        <p:nvPicPr>
          <p:cNvPr id="1026" name="Picture 2">
            <a:extLst>
              <a:ext uri="{FF2B5EF4-FFF2-40B4-BE49-F238E27FC236}">
                <a16:creationId xmlns:a16="http://schemas.microsoft.com/office/drawing/2014/main" id="{18958FB8-FFFA-65F5-C8AF-DB09DEF0B4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15200" y="938959"/>
            <a:ext cx="3733800" cy="5581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56703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1"/>
            <a:ext cx="10439400" cy="624840"/>
          </a:xfrm>
        </p:spPr>
        <p:txBody>
          <a:bodyPr>
            <a:noAutofit/>
          </a:bodyPr>
          <a:lstStyle/>
          <a:p>
            <a:r>
              <a:rPr lang="en-US" sz="3600" dirty="0">
                <a:cs typeface="Times New Roman" panose="02020603050405020304" pitchFamily="18" charset="0"/>
              </a:rPr>
              <a:t>Poisson Regressions in Practice: Advantages</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914400" y="1066801"/>
            <a:ext cx="9984829" cy="5141388"/>
          </a:xfrm>
        </p:spPr>
        <p:txBody>
          <a:bodyPr>
            <a:normAutofit/>
          </a:bodyPr>
          <a:lstStyle/>
          <a:p>
            <a:r>
              <a:rPr lang="en-US" sz="2400" dirty="0">
                <a:cs typeface="Times New Roman" panose="02020603050405020304" pitchFamily="18" charset="0"/>
              </a:rPr>
              <a:t>Useful for count data, but also for</a:t>
            </a:r>
            <a:r>
              <a:rPr lang="en-US" sz="2400" i="1" dirty="0">
                <a:cs typeface="Times New Roman" panose="02020603050405020304" pitchFamily="18" charset="0"/>
              </a:rPr>
              <a:t> any</a:t>
            </a:r>
            <a:r>
              <a:rPr lang="en-US" sz="2400" dirty="0">
                <a:cs typeface="Times New Roman" panose="02020603050405020304" pitchFamily="18" charset="0"/>
              </a:rPr>
              <a:t> case with nonnegative data: </a:t>
            </a:r>
          </a:p>
          <a:p>
            <a:pPr lvl="1"/>
            <a:r>
              <a:rPr lang="en-US" sz="2200" dirty="0">
                <a:cs typeface="Times New Roman" panose="02020603050405020304" pitchFamily="18" charset="0"/>
              </a:rPr>
              <a:t>Don’t need additional assumptions about conditional mean (log-transformed data)</a:t>
            </a:r>
          </a:p>
          <a:p>
            <a:pPr lvl="1"/>
            <a:r>
              <a:rPr lang="en-US" sz="2200" dirty="0">
                <a:cs typeface="Times New Roman" panose="02020603050405020304" pitchFamily="18" charset="0"/>
              </a:rPr>
              <a:t>Natural way to deal with zeros</a:t>
            </a:r>
          </a:p>
          <a:p>
            <a:pPr lvl="1"/>
            <a:r>
              <a:rPr lang="en-US" sz="2200" dirty="0">
                <a:cs typeface="Times New Roman" panose="02020603050405020304" pitchFamily="18" charset="0"/>
              </a:rPr>
              <a:t>Avoids inconsistency when using log-transformed + heteroskedasticity</a:t>
            </a:r>
          </a:p>
          <a:p>
            <a:r>
              <a:rPr lang="en-US" sz="2400" dirty="0">
                <a:cs typeface="Times New Roman" panose="02020603050405020304" pitchFamily="18" charset="0"/>
              </a:rPr>
              <a:t>Not as computationally intensive anymore (</a:t>
            </a:r>
            <a:r>
              <a:rPr lang="en-US" sz="2400" dirty="0" err="1">
                <a:cs typeface="Times New Roman" panose="02020603050405020304" pitchFamily="18" charset="0"/>
              </a:rPr>
              <a:t>ppmlhdfe</a:t>
            </a:r>
            <a:r>
              <a:rPr lang="en-US" sz="2400" dirty="0">
                <a:cs typeface="Times New Roman" panose="02020603050405020304" pitchFamily="18" charset="0"/>
              </a:rPr>
              <a:t> in Stata, glm in R)</a:t>
            </a:r>
          </a:p>
          <a:p>
            <a:r>
              <a:rPr lang="en-US" sz="2400" dirty="0">
                <a:cs typeface="Times New Roman" panose="02020603050405020304" pitchFamily="18" charset="0"/>
              </a:rPr>
              <a:t>Can report marginal effects, or use levels of coefficients as </a:t>
            </a:r>
            <a:r>
              <a:rPr lang="en-US" sz="2400" b="1" dirty="0">
                <a:cs typeface="Times New Roman" panose="02020603050405020304" pitchFamily="18" charset="0"/>
              </a:rPr>
              <a:t>approximate percentage changes </a:t>
            </a:r>
            <a:r>
              <a:rPr lang="en-US" sz="2400" dirty="0">
                <a:cs typeface="Times New Roman" panose="02020603050405020304" pitchFamily="18" charset="0"/>
              </a:rPr>
              <a:t>(similar to a log model).</a:t>
            </a:r>
          </a:p>
          <a:p>
            <a:endParaRPr lang="en-US" sz="2400" dirty="0">
              <a:cs typeface="Times New Roman" panose="02020603050405020304" pitchFamily="18" charset="0"/>
            </a:endParaRPr>
          </a:p>
          <a:p>
            <a:endParaRPr lang="en-US" sz="2400" dirty="0">
              <a:cs typeface="Times New Roman" panose="02020603050405020304" pitchFamily="18" charset="0"/>
            </a:endParaRPr>
          </a:p>
        </p:txBody>
      </p:sp>
    </p:spTree>
    <p:extLst>
      <p:ext uri="{BB962C8B-B14F-4D97-AF65-F5344CB8AC3E}">
        <p14:creationId xmlns:p14="http://schemas.microsoft.com/office/powerpoint/2010/main" val="34369098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1"/>
            <a:ext cx="10439400" cy="624840"/>
          </a:xfrm>
        </p:spPr>
        <p:txBody>
          <a:bodyPr>
            <a:noAutofit/>
          </a:bodyPr>
          <a:lstStyle/>
          <a:p>
            <a:r>
              <a:rPr lang="en-US" sz="3600" dirty="0">
                <a:cs typeface="Times New Roman" panose="02020603050405020304" pitchFamily="18" charset="0"/>
              </a:rPr>
              <a:t>Poisson Regressions in Practice: Dispersion</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14400" y="1066801"/>
                <a:ext cx="9984829" cy="5141388"/>
              </a:xfrm>
            </p:spPr>
            <p:txBody>
              <a:bodyPr>
                <a:normAutofit/>
              </a:bodyPr>
              <a:lstStyle/>
              <a:p>
                <a:r>
                  <a:rPr lang="en-US" sz="2400" dirty="0">
                    <a:cs typeface="Times New Roman" panose="02020603050405020304" pitchFamily="18" charset="0"/>
                  </a:rPr>
                  <a:t>One key assumption in a Poisson model is that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𝜆</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𝔼</m:t>
                    </m:r>
                    <m:d>
                      <m:dPr>
                        <m:ctrlPr>
                          <a:rPr lang="en-US" sz="2400" b="0" i="1" smtClean="0">
                            <a:latin typeface="Cambria Math" panose="02040503050406030204" pitchFamily="18" charset="0"/>
                            <a:cs typeface="Times New Roman" panose="02020603050405020304" pitchFamily="18" charset="0"/>
                          </a:rPr>
                        </m:ctrlPr>
                      </m:dPr>
                      <m:e>
                        <m:r>
                          <a:rPr lang="en-US" sz="2400" b="0" i="1" smtClean="0">
                            <a:latin typeface="Cambria Math" panose="02040503050406030204" pitchFamily="18" charset="0"/>
                            <a:cs typeface="Times New Roman" panose="02020603050405020304" pitchFamily="18" charset="0"/>
                          </a:rPr>
                          <m:t>𝑥</m:t>
                        </m:r>
                      </m:e>
                    </m:d>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𝕍</m:t>
                    </m:r>
                    <m:d>
                      <m:dPr>
                        <m:ctrlPr>
                          <a:rPr lang="en-US" sz="2400" b="0" i="1" smtClean="0">
                            <a:latin typeface="Cambria Math" panose="02040503050406030204" pitchFamily="18" charset="0"/>
                            <a:cs typeface="Times New Roman" panose="02020603050405020304" pitchFamily="18" charset="0"/>
                          </a:rPr>
                        </m:ctrlPr>
                      </m:dPr>
                      <m:e>
                        <m:r>
                          <a:rPr lang="en-US" sz="2400" b="0" i="1" smtClean="0">
                            <a:latin typeface="Cambria Math" panose="02040503050406030204" pitchFamily="18" charset="0"/>
                            <a:cs typeface="Times New Roman" panose="02020603050405020304" pitchFamily="18" charset="0"/>
                          </a:rPr>
                          <m:t>𝑥</m:t>
                        </m:r>
                      </m:e>
                    </m:d>
                  </m:oMath>
                </a14:m>
                <a:r>
                  <a:rPr lang="en-US" sz="2400" dirty="0">
                    <a:cs typeface="Times New Roman" panose="02020603050405020304" pitchFamily="18" charset="0"/>
                  </a:rPr>
                  <a:t> </a:t>
                </a:r>
              </a:p>
              <a:p>
                <a:r>
                  <a:rPr lang="en-US" sz="2400" dirty="0">
                    <a:cs typeface="Times New Roman" panose="02020603050405020304" pitchFamily="18" charset="0"/>
                  </a:rPr>
                  <a:t>Essentially, this tests if you chose the right </a:t>
                </a:r>
                <a:r>
                  <a:rPr lang="en-US" sz="2400" b="1" dirty="0">
                    <a:cs typeface="Times New Roman" panose="02020603050405020304" pitchFamily="18" charset="0"/>
                  </a:rPr>
                  <a:t>link function </a:t>
                </a:r>
              </a:p>
              <a:p>
                <a:r>
                  <a:rPr lang="en-US" sz="2400" dirty="0">
                    <a:cs typeface="Times New Roman" panose="02020603050405020304" pitchFamily="18" charset="0"/>
                  </a:rPr>
                  <a:t>It’s very possible (especially with lots of heterogeneity in your data) that you have </a:t>
                </a:r>
                <a:r>
                  <a:rPr lang="en-US" sz="2400" b="1" dirty="0">
                    <a:cs typeface="Times New Roman" panose="02020603050405020304" pitchFamily="18" charset="0"/>
                  </a:rPr>
                  <a:t>overdispersion</a:t>
                </a:r>
                <a:r>
                  <a:rPr lang="en-US" sz="2400" dirty="0">
                    <a:cs typeface="Times New Roman" panose="02020603050405020304" pitchFamily="18" charset="0"/>
                  </a:rPr>
                  <a:t>: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𝕍</m:t>
                    </m:r>
                    <m:d>
                      <m:dPr>
                        <m:ctrlPr>
                          <a:rPr lang="en-US" sz="2400" b="0" i="1" smtClean="0">
                            <a:latin typeface="Cambria Math" panose="02040503050406030204" pitchFamily="18" charset="0"/>
                            <a:cs typeface="Times New Roman" panose="02020603050405020304" pitchFamily="18" charset="0"/>
                          </a:rPr>
                        </m:ctrlPr>
                      </m:dPr>
                      <m:e>
                        <m:r>
                          <a:rPr lang="en-US" sz="2400" b="0" i="1" smtClean="0">
                            <a:latin typeface="Cambria Math" panose="02040503050406030204" pitchFamily="18" charset="0"/>
                            <a:cs typeface="Times New Roman" panose="02020603050405020304" pitchFamily="18" charset="0"/>
                          </a:rPr>
                          <m:t>𝑥</m:t>
                        </m:r>
                      </m:e>
                    </m:d>
                    <m:r>
                      <a:rPr lang="en-US" sz="2400" b="0" i="1" smtClean="0">
                        <a:latin typeface="Cambria Math" panose="02040503050406030204" pitchFamily="18" charset="0"/>
                        <a:cs typeface="Times New Roman" panose="02020603050405020304" pitchFamily="18" charset="0"/>
                      </a:rPr>
                      <m:t>&gt;</m:t>
                    </m:r>
                    <m:r>
                      <a:rPr lang="en-US" sz="2400" b="0" i="1" smtClean="0">
                        <a:latin typeface="Cambria Math" panose="02040503050406030204" pitchFamily="18" charset="0"/>
                        <a:cs typeface="Times New Roman" panose="02020603050405020304" pitchFamily="18" charset="0"/>
                      </a:rPr>
                      <m:t>𝔼</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𝑥</m:t>
                    </m:r>
                    <m:r>
                      <a:rPr lang="en-US" sz="2400" b="0" i="1" smtClean="0">
                        <a:latin typeface="Cambria Math" panose="02040503050406030204" pitchFamily="18" charset="0"/>
                        <a:cs typeface="Times New Roman" panose="02020603050405020304" pitchFamily="18" charset="0"/>
                      </a:rPr>
                      <m:t>)</m:t>
                    </m:r>
                  </m:oMath>
                </a14:m>
                <a:endParaRPr lang="en-US" sz="2400" dirty="0">
                  <a:cs typeface="Times New Roman" panose="02020603050405020304" pitchFamily="18" charset="0"/>
                </a:endParaRPr>
              </a:p>
              <a:p>
                <a:pPr lvl="1"/>
                <a:r>
                  <a:rPr lang="en-US" sz="2400" dirty="0">
                    <a:cs typeface="Times New Roman" panose="02020603050405020304" pitchFamily="18" charset="0"/>
                  </a:rPr>
                  <a:t>This doesn’t affect bias, but does lead to </a:t>
                </a:r>
                <a:r>
                  <a:rPr lang="en-US" sz="2400" b="1" dirty="0">
                    <a:cs typeface="Times New Roman" panose="02020603050405020304" pitchFamily="18" charset="0"/>
                  </a:rPr>
                  <a:t>imprecision </a:t>
                </a:r>
                <a:r>
                  <a:rPr lang="en-US" sz="2400" dirty="0">
                    <a:cs typeface="Times New Roman" panose="02020603050405020304" pitchFamily="18" charset="0"/>
                  </a:rPr>
                  <a:t>in your estimates</a:t>
                </a:r>
              </a:p>
              <a:p>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14400" y="1066801"/>
                <a:ext cx="9984829" cy="5141388"/>
              </a:xfrm>
              <a:blipFill>
                <a:blip r:embed="rId3"/>
                <a:stretch>
                  <a:fillRect l="-427" t="-1305" r="-183"/>
                </a:stretch>
              </a:blipFill>
            </p:spPr>
            <p:txBody>
              <a:bodyPr/>
              <a:lstStyle/>
              <a:p>
                <a:r>
                  <a:rPr lang="en-US">
                    <a:noFill/>
                  </a:rPr>
                  <a:t> </a:t>
                </a:r>
              </a:p>
            </p:txBody>
          </p:sp>
        </mc:Fallback>
      </mc:AlternateContent>
    </p:spTree>
    <p:extLst>
      <p:ext uri="{BB962C8B-B14F-4D97-AF65-F5344CB8AC3E}">
        <p14:creationId xmlns:p14="http://schemas.microsoft.com/office/powerpoint/2010/main" val="2542273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1"/>
            <a:ext cx="10439400" cy="624840"/>
          </a:xfrm>
        </p:spPr>
        <p:txBody>
          <a:bodyPr>
            <a:noAutofit/>
          </a:bodyPr>
          <a:lstStyle/>
          <a:p>
            <a:r>
              <a:rPr lang="en-US" sz="3600" dirty="0">
                <a:cs typeface="Times New Roman" panose="02020603050405020304" pitchFamily="18" charset="0"/>
              </a:rPr>
              <a:t>Poisson Regressions in Practice: Dispersion</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14400" y="1066801"/>
                <a:ext cx="9984829" cy="5141388"/>
              </a:xfrm>
            </p:spPr>
            <p:txBody>
              <a:bodyPr>
                <a:normAutofit/>
              </a:bodyPr>
              <a:lstStyle/>
              <a:p>
                <a:r>
                  <a:rPr lang="en-US" sz="2400" dirty="0">
                    <a:cs typeface="Times New Roman" panose="02020603050405020304" pitchFamily="18" charset="0"/>
                  </a:rPr>
                  <a:t>One key assumption in a Poisson model is that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𝜆</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𝔼</m:t>
                    </m:r>
                    <m:d>
                      <m:dPr>
                        <m:ctrlPr>
                          <a:rPr lang="en-US" sz="2400" b="0" i="1" smtClean="0">
                            <a:latin typeface="Cambria Math" panose="02040503050406030204" pitchFamily="18" charset="0"/>
                            <a:cs typeface="Times New Roman" panose="02020603050405020304" pitchFamily="18" charset="0"/>
                          </a:rPr>
                        </m:ctrlPr>
                      </m:dPr>
                      <m:e>
                        <m:r>
                          <a:rPr lang="en-US" sz="2400" b="0" i="1" smtClean="0">
                            <a:latin typeface="Cambria Math" panose="02040503050406030204" pitchFamily="18" charset="0"/>
                            <a:cs typeface="Times New Roman" panose="02020603050405020304" pitchFamily="18" charset="0"/>
                          </a:rPr>
                          <m:t>𝑥</m:t>
                        </m:r>
                      </m:e>
                    </m:d>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𝕍</m:t>
                    </m:r>
                    <m:d>
                      <m:dPr>
                        <m:ctrlPr>
                          <a:rPr lang="en-US" sz="2400" b="0" i="1" smtClean="0">
                            <a:latin typeface="Cambria Math" panose="02040503050406030204" pitchFamily="18" charset="0"/>
                            <a:cs typeface="Times New Roman" panose="02020603050405020304" pitchFamily="18" charset="0"/>
                          </a:rPr>
                        </m:ctrlPr>
                      </m:dPr>
                      <m:e>
                        <m:r>
                          <a:rPr lang="en-US" sz="2400" b="0" i="1" smtClean="0">
                            <a:latin typeface="Cambria Math" panose="02040503050406030204" pitchFamily="18" charset="0"/>
                            <a:cs typeface="Times New Roman" panose="02020603050405020304" pitchFamily="18" charset="0"/>
                          </a:rPr>
                          <m:t>𝑥</m:t>
                        </m:r>
                      </m:e>
                    </m:d>
                  </m:oMath>
                </a14:m>
                <a:r>
                  <a:rPr lang="en-US" sz="2400" dirty="0">
                    <a:cs typeface="Times New Roman" panose="02020603050405020304" pitchFamily="18" charset="0"/>
                  </a:rPr>
                  <a:t> </a:t>
                </a:r>
              </a:p>
              <a:p>
                <a:r>
                  <a:rPr lang="en-US" sz="2400" dirty="0">
                    <a:cs typeface="Times New Roman" panose="02020603050405020304" pitchFamily="18" charset="0"/>
                  </a:rPr>
                  <a:t>Essentially, this tests if you chose the right </a:t>
                </a:r>
                <a:r>
                  <a:rPr lang="en-US" sz="2400" b="1" dirty="0">
                    <a:cs typeface="Times New Roman" panose="02020603050405020304" pitchFamily="18" charset="0"/>
                  </a:rPr>
                  <a:t>link function </a:t>
                </a:r>
              </a:p>
              <a:p>
                <a:r>
                  <a:rPr lang="en-US" sz="2400" dirty="0">
                    <a:cs typeface="Times New Roman" panose="02020603050405020304" pitchFamily="18" charset="0"/>
                  </a:rPr>
                  <a:t>It’s very possible (especially with lots of heterogeneity in your data) that you have </a:t>
                </a:r>
                <a:r>
                  <a:rPr lang="en-US" sz="2400" b="1" dirty="0">
                    <a:cs typeface="Times New Roman" panose="02020603050405020304" pitchFamily="18" charset="0"/>
                  </a:rPr>
                  <a:t>overdispersion</a:t>
                </a:r>
                <a:r>
                  <a:rPr lang="en-US" sz="2400" dirty="0">
                    <a:cs typeface="Times New Roman" panose="02020603050405020304" pitchFamily="18" charset="0"/>
                  </a:rPr>
                  <a:t>: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𝕍</m:t>
                    </m:r>
                    <m:d>
                      <m:dPr>
                        <m:ctrlPr>
                          <a:rPr lang="en-US" sz="2400" b="0" i="1" smtClean="0">
                            <a:latin typeface="Cambria Math" panose="02040503050406030204" pitchFamily="18" charset="0"/>
                            <a:cs typeface="Times New Roman" panose="02020603050405020304" pitchFamily="18" charset="0"/>
                          </a:rPr>
                        </m:ctrlPr>
                      </m:dPr>
                      <m:e>
                        <m:r>
                          <a:rPr lang="en-US" sz="2400" b="0" i="1" smtClean="0">
                            <a:latin typeface="Cambria Math" panose="02040503050406030204" pitchFamily="18" charset="0"/>
                            <a:cs typeface="Times New Roman" panose="02020603050405020304" pitchFamily="18" charset="0"/>
                          </a:rPr>
                          <m:t>𝑥</m:t>
                        </m:r>
                      </m:e>
                    </m:d>
                    <m:r>
                      <a:rPr lang="en-US" sz="2400" b="0" i="1" smtClean="0">
                        <a:latin typeface="Cambria Math" panose="02040503050406030204" pitchFamily="18" charset="0"/>
                        <a:cs typeface="Times New Roman" panose="02020603050405020304" pitchFamily="18" charset="0"/>
                      </a:rPr>
                      <m:t>&gt;</m:t>
                    </m:r>
                    <m:r>
                      <a:rPr lang="en-US" sz="2400" b="0" i="1" smtClean="0">
                        <a:latin typeface="Cambria Math" panose="02040503050406030204" pitchFamily="18" charset="0"/>
                        <a:cs typeface="Times New Roman" panose="02020603050405020304" pitchFamily="18" charset="0"/>
                      </a:rPr>
                      <m:t>𝔼</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𝑥</m:t>
                    </m:r>
                    <m:r>
                      <a:rPr lang="en-US" sz="2400" b="0" i="1" smtClean="0">
                        <a:latin typeface="Cambria Math" panose="02040503050406030204" pitchFamily="18" charset="0"/>
                        <a:cs typeface="Times New Roman" panose="02020603050405020304" pitchFamily="18" charset="0"/>
                      </a:rPr>
                      <m:t>)</m:t>
                    </m:r>
                  </m:oMath>
                </a14:m>
                <a:endParaRPr lang="en-US" sz="2400" dirty="0">
                  <a:cs typeface="Times New Roman" panose="02020603050405020304" pitchFamily="18" charset="0"/>
                </a:endParaRPr>
              </a:p>
              <a:p>
                <a:pPr lvl="1"/>
                <a:r>
                  <a:rPr lang="en-US" sz="2400" dirty="0">
                    <a:cs typeface="Times New Roman" panose="02020603050405020304" pitchFamily="18" charset="0"/>
                  </a:rPr>
                  <a:t>This doesn’t affect bias, but does lead to </a:t>
                </a:r>
                <a:r>
                  <a:rPr lang="en-US" sz="2400" b="1" dirty="0">
                    <a:cs typeface="Times New Roman" panose="02020603050405020304" pitchFamily="18" charset="0"/>
                  </a:rPr>
                  <a:t>imprecision </a:t>
                </a:r>
                <a:r>
                  <a:rPr lang="en-US" sz="2400" dirty="0">
                    <a:cs typeface="Times New Roman" panose="02020603050405020304" pitchFamily="18" charset="0"/>
                  </a:rPr>
                  <a:t>in your estimates</a:t>
                </a:r>
              </a:p>
              <a:p>
                <a:pPr lvl="1"/>
                <a:r>
                  <a:rPr lang="en-US" sz="2400" dirty="0">
                    <a:cs typeface="Times New Roman" panose="02020603050405020304" pitchFamily="18" charset="0"/>
                  </a:rPr>
                  <a:t>Good news: you can test for this in data! </a:t>
                </a:r>
              </a:p>
              <a:p>
                <a:pPr lvl="1"/>
                <a:r>
                  <a:rPr lang="en-US" sz="2400" dirty="0">
                    <a:cs typeface="Times New Roman" panose="02020603050405020304" pitchFamily="18" charset="0"/>
                  </a:rPr>
                  <a:t>Can also adjust your likelihood function with a new variance term</a:t>
                </a:r>
              </a:p>
              <a:p>
                <a:r>
                  <a:rPr lang="en-US" sz="2400" dirty="0">
                    <a:cs typeface="Times New Roman" panose="02020603050405020304" pitchFamily="18" charset="0"/>
                  </a:rPr>
                  <a:t>Most common way to deal with overdispersion: </a:t>
                </a:r>
                <a:r>
                  <a:rPr lang="en-US" sz="2400" b="1" dirty="0">
                    <a:cs typeface="Times New Roman" panose="02020603050405020304" pitchFamily="18" charset="0"/>
                  </a:rPr>
                  <a:t>negative binomial </a:t>
                </a:r>
                <a:r>
                  <a:rPr lang="en-US" sz="2400" dirty="0">
                    <a:cs typeface="Times New Roman" panose="02020603050405020304" pitchFamily="18" charset="0"/>
                  </a:rPr>
                  <a:t>link</a:t>
                </a:r>
              </a:p>
              <a:p>
                <a:pPr lvl="1"/>
                <a:r>
                  <a:rPr lang="en-US" sz="2400" dirty="0">
                    <a:cs typeface="Times New Roman" panose="02020603050405020304" pitchFamily="18" charset="0"/>
                  </a:rPr>
                  <a:t>Just changes link function slightly, can accommodate over/under dispersion</a:t>
                </a:r>
              </a:p>
              <a:p>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14400" y="1066801"/>
                <a:ext cx="9984829" cy="5141388"/>
              </a:xfrm>
              <a:blipFill>
                <a:blip r:embed="rId3"/>
                <a:stretch>
                  <a:fillRect l="-427" t="-1305" r="-183"/>
                </a:stretch>
              </a:blipFill>
            </p:spPr>
            <p:txBody>
              <a:bodyPr/>
              <a:lstStyle/>
              <a:p>
                <a:r>
                  <a:rPr lang="en-US">
                    <a:noFill/>
                  </a:rPr>
                  <a:t> </a:t>
                </a:r>
              </a:p>
            </p:txBody>
          </p:sp>
        </mc:Fallback>
      </mc:AlternateContent>
      <p:pic>
        <p:nvPicPr>
          <p:cNvPr id="4" name="Picture 2" descr="RStudio - RStudio">
            <a:extLst>
              <a:ext uri="{FF2B5EF4-FFF2-40B4-BE49-F238E27FC236}">
                <a16:creationId xmlns:a16="http://schemas.microsoft.com/office/drawing/2014/main" id="{32154D0C-D52F-0700-B631-7A9945078F7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01200" y="5181600"/>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66217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1"/>
            <a:ext cx="10439400" cy="624840"/>
          </a:xfrm>
        </p:spPr>
        <p:txBody>
          <a:bodyPr>
            <a:noAutofit/>
          </a:bodyPr>
          <a:lstStyle/>
          <a:p>
            <a:r>
              <a:rPr lang="en-US" sz="3600" dirty="0">
                <a:cs typeface="Times New Roman" panose="02020603050405020304" pitchFamily="18" charset="0"/>
              </a:rPr>
              <a:t>Poisson Regressions in Practice: Dispersion</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914400" y="1066801"/>
            <a:ext cx="9984829" cy="5141388"/>
          </a:xfrm>
        </p:spPr>
        <p:txBody>
          <a:bodyPr>
            <a:normAutofit/>
          </a:bodyPr>
          <a:lstStyle/>
          <a:p>
            <a:endParaRPr lang="en-US" sz="2400" dirty="0">
              <a:cs typeface="Times New Roman" panose="02020603050405020304" pitchFamily="18" charset="0"/>
            </a:endParaRPr>
          </a:p>
        </p:txBody>
      </p:sp>
      <p:pic>
        <p:nvPicPr>
          <p:cNvPr id="4" name="Picture 2" descr="RStudio - RStudio">
            <a:extLst>
              <a:ext uri="{FF2B5EF4-FFF2-40B4-BE49-F238E27FC236}">
                <a16:creationId xmlns:a16="http://schemas.microsoft.com/office/drawing/2014/main" id="{32154D0C-D52F-0700-B631-7A9945078F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01200" y="5181600"/>
            <a:ext cx="1371600" cy="13716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54C626BF-B5BE-4A42-CA68-E242EA6ED788}"/>
              </a:ext>
            </a:extLst>
          </p:cNvPr>
          <p:cNvPicPr>
            <a:picLocks noChangeAspect="1"/>
          </p:cNvPicPr>
          <p:nvPr/>
        </p:nvPicPr>
        <p:blipFill>
          <a:blip r:embed="rId4"/>
          <a:stretch>
            <a:fillRect/>
          </a:stretch>
        </p:blipFill>
        <p:spPr>
          <a:xfrm>
            <a:off x="642730" y="909166"/>
            <a:ext cx="6935221" cy="5796433"/>
          </a:xfrm>
          <a:prstGeom prst="rect">
            <a:avLst/>
          </a:prstGeom>
        </p:spPr>
      </p:pic>
    </p:spTree>
    <p:extLst>
      <p:ext uri="{BB962C8B-B14F-4D97-AF65-F5344CB8AC3E}">
        <p14:creationId xmlns:p14="http://schemas.microsoft.com/office/powerpoint/2010/main" val="12865321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1"/>
            <a:ext cx="10439400" cy="624840"/>
          </a:xfrm>
        </p:spPr>
        <p:txBody>
          <a:bodyPr>
            <a:noAutofit/>
          </a:bodyPr>
          <a:lstStyle/>
          <a:p>
            <a:r>
              <a:rPr lang="en-US" sz="3600" dirty="0">
                <a:cs typeface="Times New Roman" panose="02020603050405020304" pitchFamily="18" charset="0"/>
              </a:rPr>
              <a:t>Example: How do hospital closures affect access?</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914400" y="1066801"/>
            <a:ext cx="9984829" cy="5141388"/>
          </a:xfrm>
        </p:spPr>
        <p:txBody>
          <a:bodyPr>
            <a:normAutofit/>
          </a:bodyPr>
          <a:lstStyle/>
          <a:p>
            <a:r>
              <a:rPr lang="en-US" sz="2400" dirty="0">
                <a:cs typeface="Times New Roman" panose="02020603050405020304" pitchFamily="18" charset="0"/>
              </a:rPr>
              <a:t>Context: Between 1997 and 2002, Los Angeles County lost roughly 10% of its initial 131 hospitals</a:t>
            </a:r>
          </a:p>
          <a:p>
            <a:pPr lvl="1"/>
            <a:r>
              <a:rPr lang="en-US" sz="2200" dirty="0">
                <a:cs typeface="Times New Roman" panose="02020603050405020304" pitchFamily="18" charset="0"/>
              </a:rPr>
              <a:t>9 other “general acute care” hospitals also closed</a:t>
            </a:r>
          </a:p>
        </p:txBody>
      </p:sp>
    </p:spTree>
    <p:extLst>
      <p:ext uri="{BB962C8B-B14F-4D97-AF65-F5344CB8AC3E}">
        <p14:creationId xmlns:p14="http://schemas.microsoft.com/office/powerpoint/2010/main" val="30811451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1"/>
            <a:ext cx="10439400" cy="624840"/>
          </a:xfrm>
        </p:spPr>
        <p:txBody>
          <a:bodyPr>
            <a:noAutofit/>
          </a:bodyPr>
          <a:lstStyle/>
          <a:p>
            <a:r>
              <a:rPr lang="en-US" sz="3600" dirty="0">
                <a:cs typeface="Times New Roman" panose="02020603050405020304" pitchFamily="18" charset="0"/>
              </a:rPr>
              <a:t>Example: How do hospital closures affect access?</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914400" y="1066801"/>
            <a:ext cx="9984829" cy="5141388"/>
          </a:xfrm>
        </p:spPr>
        <p:txBody>
          <a:bodyPr>
            <a:normAutofit/>
          </a:bodyPr>
          <a:lstStyle/>
          <a:p>
            <a:r>
              <a:rPr lang="en-US" sz="2400" dirty="0">
                <a:cs typeface="Times New Roman" panose="02020603050405020304" pitchFamily="18" charset="0"/>
              </a:rPr>
              <a:t>Context: Between 1997 and 2002, Los Angeles County lost roughly 10% of its initial 131 hospitals</a:t>
            </a:r>
          </a:p>
          <a:p>
            <a:pPr lvl="1"/>
            <a:r>
              <a:rPr lang="en-US" sz="2200" dirty="0">
                <a:cs typeface="Times New Roman" panose="02020603050405020304" pitchFamily="18" charset="0"/>
              </a:rPr>
              <a:t>9 other “general acute care” hospitals also closed</a:t>
            </a:r>
          </a:p>
          <a:p>
            <a:r>
              <a:rPr lang="en-US" sz="2400" dirty="0">
                <a:cs typeface="Times New Roman" panose="02020603050405020304" pitchFamily="18" charset="0"/>
              </a:rPr>
              <a:t>Contribution: assessing the impact of hospital closures on: </a:t>
            </a:r>
          </a:p>
          <a:p>
            <a:pPr marL="731520" lvl="1" indent="-457200">
              <a:buAutoNum type="arabicPeriod"/>
            </a:pPr>
            <a:r>
              <a:rPr lang="en-US" sz="2200" dirty="0">
                <a:cs typeface="Times New Roman" panose="02020603050405020304" pitchFamily="18" charset="0"/>
              </a:rPr>
              <a:t>Perceived access to care</a:t>
            </a:r>
          </a:p>
          <a:p>
            <a:pPr marL="731520" lvl="1" indent="-457200">
              <a:buAutoNum type="arabicPeriod"/>
            </a:pPr>
            <a:r>
              <a:rPr lang="en-US" sz="2200" dirty="0">
                <a:cs typeface="Times New Roman" panose="02020603050405020304" pitchFamily="18" charset="0"/>
              </a:rPr>
              <a:t>Health care utilization</a:t>
            </a:r>
          </a:p>
          <a:p>
            <a:pPr marL="731520" lvl="1" indent="-457200">
              <a:buAutoNum type="arabicPeriod"/>
            </a:pPr>
            <a:r>
              <a:rPr lang="en-US" sz="2200" dirty="0">
                <a:cs typeface="Times New Roman" panose="02020603050405020304" pitchFamily="18" charset="0"/>
              </a:rPr>
              <a:t>Health outcomes</a:t>
            </a:r>
          </a:p>
          <a:p>
            <a:pPr lvl="1"/>
            <a:r>
              <a:rPr lang="en-US" sz="2200" dirty="0">
                <a:cs typeface="Times New Roman" panose="02020603050405020304" pitchFamily="18" charset="0"/>
              </a:rPr>
              <a:t>What do we think? Valid? Interesting? </a:t>
            </a:r>
          </a:p>
          <a:p>
            <a:pPr lvl="1"/>
            <a:r>
              <a:rPr lang="en-US" sz="2200" dirty="0">
                <a:cs typeface="Times New Roman" panose="02020603050405020304" pitchFamily="18" charset="0"/>
              </a:rPr>
              <a:t>What’s the main mechanism? What’s the hypothesis/hypotheses?</a:t>
            </a:r>
          </a:p>
        </p:txBody>
      </p:sp>
    </p:spTree>
    <p:extLst>
      <p:ext uri="{BB962C8B-B14F-4D97-AF65-F5344CB8AC3E}">
        <p14:creationId xmlns:p14="http://schemas.microsoft.com/office/powerpoint/2010/main" val="30413849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1"/>
            <a:ext cx="10439400" cy="624840"/>
          </a:xfrm>
        </p:spPr>
        <p:txBody>
          <a:bodyPr>
            <a:noAutofit/>
          </a:bodyPr>
          <a:lstStyle/>
          <a:p>
            <a:r>
              <a:rPr lang="en-US" sz="3600" dirty="0">
                <a:cs typeface="Times New Roman" panose="02020603050405020304" pitchFamily="18" charset="0"/>
              </a:rPr>
              <a:t>Example: How do hospital closures affect access?</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914400" y="1066801"/>
            <a:ext cx="9984829" cy="5141388"/>
          </a:xfrm>
        </p:spPr>
        <p:txBody>
          <a:bodyPr>
            <a:normAutofit/>
          </a:bodyPr>
          <a:lstStyle/>
          <a:p>
            <a:r>
              <a:rPr lang="en-US" sz="2400" dirty="0">
                <a:cs typeface="Times New Roman" panose="02020603050405020304" pitchFamily="18" charset="0"/>
              </a:rPr>
              <a:t>Context: Between 1997 and 2002, Los Angeles County lost roughly 10% of its initial 131 hospitals</a:t>
            </a:r>
          </a:p>
          <a:p>
            <a:pPr lvl="1"/>
            <a:r>
              <a:rPr lang="en-US" sz="2200" dirty="0">
                <a:cs typeface="Times New Roman" panose="02020603050405020304" pitchFamily="18" charset="0"/>
              </a:rPr>
              <a:t>9 other “general acute care” hospitals also closed</a:t>
            </a:r>
          </a:p>
          <a:p>
            <a:r>
              <a:rPr lang="en-US" sz="2400" dirty="0">
                <a:cs typeface="Times New Roman" panose="02020603050405020304" pitchFamily="18" charset="0"/>
              </a:rPr>
              <a:t>Contribution: “assessing the impact of hospital closures on perceived access to care, health care utilization and health outcomes”</a:t>
            </a:r>
          </a:p>
          <a:p>
            <a:pPr lvl="1"/>
            <a:r>
              <a:rPr lang="en-US" sz="2200" dirty="0">
                <a:cs typeface="Times New Roman" panose="02020603050405020304" pitchFamily="18" charset="0"/>
              </a:rPr>
              <a:t>What do we think? Valid? Interesting? </a:t>
            </a:r>
          </a:p>
          <a:p>
            <a:pPr lvl="1"/>
            <a:r>
              <a:rPr lang="en-US" sz="2200" dirty="0">
                <a:cs typeface="Times New Roman" panose="02020603050405020304" pitchFamily="18" charset="0"/>
              </a:rPr>
              <a:t>What’s the main mechanism? What’s the hypothesis/hypotheses?</a:t>
            </a:r>
          </a:p>
          <a:p>
            <a:r>
              <a:rPr lang="en-US" sz="2400" dirty="0">
                <a:cs typeface="Times New Roman" panose="02020603050405020304" pitchFamily="18" charset="0"/>
              </a:rPr>
              <a:t>Data: household surveys + administrative zip code level mortality data</a:t>
            </a:r>
          </a:p>
          <a:p>
            <a:pPr lvl="1"/>
            <a:r>
              <a:rPr lang="en-US" sz="2200" dirty="0">
                <a:cs typeface="Times New Roman" panose="02020603050405020304" pitchFamily="18" charset="0"/>
              </a:rPr>
              <a:t>How useful is this? What would be better?</a:t>
            </a:r>
          </a:p>
        </p:txBody>
      </p:sp>
    </p:spTree>
    <p:extLst>
      <p:ext uri="{BB962C8B-B14F-4D97-AF65-F5344CB8AC3E}">
        <p14:creationId xmlns:p14="http://schemas.microsoft.com/office/powerpoint/2010/main" val="17835535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1"/>
            <a:ext cx="10439400" cy="624840"/>
          </a:xfrm>
        </p:spPr>
        <p:txBody>
          <a:bodyPr>
            <a:noAutofit/>
          </a:bodyPr>
          <a:lstStyle/>
          <a:p>
            <a:r>
              <a:rPr lang="en-US" sz="3600" dirty="0">
                <a:cs typeface="Times New Roman" panose="02020603050405020304" pitchFamily="18" charset="0"/>
              </a:rPr>
              <a:t>Example: How do hospital closures affect access?</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914400" y="1066801"/>
            <a:ext cx="9984829" cy="5141388"/>
          </a:xfrm>
        </p:spPr>
        <p:txBody>
          <a:bodyPr>
            <a:normAutofit/>
          </a:bodyPr>
          <a:lstStyle/>
          <a:p>
            <a:r>
              <a:rPr lang="en-US" sz="2400" dirty="0">
                <a:cs typeface="Times New Roman" panose="02020603050405020304" pitchFamily="18" charset="0"/>
              </a:rPr>
              <a:t>Context: Between 1997 and 2002, Los Angeles County lost roughly 10% of its initial 131 hospitals</a:t>
            </a:r>
          </a:p>
          <a:p>
            <a:pPr lvl="1"/>
            <a:r>
              <a:rPr lang="en-US" sz="2200" dirty="0">
                <a:cs typeface="Times New Roman" panose="02020603050405020304" pitchFamily="18" charset="0"/>
              </a:rPr>
              <a:t>9 other “general acute care” hospitals also closed</a:t>
            </a:r>
          </a:p>
          <a:p>
            <a:r>
              <a:rPr lang="en-US" sz="2400" dirty="0">
                <a:cs typeface="Times New Roman" panose="02020603050405020304" pitchFamily="18" charset="0"/>
              </a:rPr>
              <a:t>Contribution: “assessing the impact of hospital closures on perceived access to care, health care utilization and health outcomes”</a:t>
            </a:r>
          </a:p>
          <a:p>
            <a:pPr lvl="1"/>
            <a:r>
              <a:rPr lang="en-US" sz="2200" dirty="0">
                <a:cs typeface="Times New Roman" panose="02020603050405020304" pitchFamily="18" charset="0"/>
              </a:rPr>
              <a:t>What do we think? Valid? Interesting? </a:t>
            </a:r>
          </a:p>
          <a:p>
            <a:pPr lvl="1"/>
            <a:r>
              <a:rPr lang="en-US" sz="2200" dirty="0">
                <a:cs typeface="Times New Roman" panose="02020603050405020304" pitchFamily="18" charset="0"/>
              </a:rPr>
              <a:t>What’s the main mechanism? What’s the hypothesis/hypotheses?</a:t>
            </a:r>
          </a:p>
          <a:p>
            <a:r>
              <a:rPr lang="en-US" sz="2400" dirty="0">
                <a:cs typeface="Times New Roman" panose="02020603050405020304" pitchFamily="18" charset="0"/>
              </a:rPr>
              <a:t>Data: household surveys + administrative zip code level mortality data</a:t>
            </a:r>
          </a:p>
          <a:p>
            <a:pPr lvl="1"/>
            <a:r>
              <a:rPr lang="en-US" sz="2200" dirty="0">
                <a:cs typeface="Times New Roman" panose="02020603050405020304" pitchFamily="18" charset="0"/>
              </a:rPr>
              <a:t>How useful is this? What would be better?</a:t>
            </a:r>
          </a:p>
          <a:p>
            <a:r>
              <a:rPr lang="en-US" sz="2400" dirty="0">
                <a:cs typeface="Times New Roman" panose="02020603050405020304" pitchFamily="18" charset="0"/>
              </a:rPr>
              <a:t>Methods: What exogeneity assumption are they resting on?</a:t>
            </a:r>
          </a:p>
          <a:p>
            <a:pPr lvl="1"/>
            <a:r>
              <a:rPr lang="en-US" sz="2200" dirty="0">
                <a:cs typeface="Times New Roman" panose="02020603050405020304" pitchFamily="18" charset="0"/>
              </a:rPr>
              <a:t>Do they have a control group? Who? </a:t>
            </a:r>
          </a:p>
        </p:txBody>
      </p:sp>
    </p:spTree>
    <p:extLst>
      <p:ext uri="{BB962C8B-B14F-4D97-AF65-F5344CB8AC3E}">
        <p14:creationId xmlns:p14="http://schemas.microsoft.com/office/powerpoint/2010/main" val="37283361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Examples of Limited Dependent Variables</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09601" y="1066801"/>
                <a:ext cx="10015390" cy="5141388"/>
              </a:xfrm>
            </p:spPr>
            <p:txBody>
              <a:bodyPr>
                <a:noAutofit/>
              </a:bodyPr>
              <a:lstStyle/>
              <a:p>
                <a:r>
                  <a:rPr lang="en-US" sz="2400" b="1" dirty="0">
                    <a:cs typeface="Times New Roman" panose="02020603050405020304" pitchFamily="18" charset="0"/>
                  </a:rPr>
                  <a:t>Binary</a:t>
                </a:r>
                <a:r>
                  <a:rPr lang="en-US" sz="2400" dirty="0">
                    <a:cs typeface="Times New Roman" panose="02020603050405020304" pitchFamily="18" charset="0"/>
                  </a:rPr>
                  <a:t>: Whether or not someone receives a treatment</a:t>
                </a:r>
              </a:p>
              <a:p>
                <a:r>
                  <a:rPr lang="en-US" sz="2400" b="1" dirty="0">
                    <a:solidFill>
                      <a:srgbClr val="FF0000"/>
                    </a:solidFill>
                    <a:cs typeface="Times New Roman" panose="02020603050405020304" pitchFamily="18" charset="0"/>
                  </a:rPr>
                  <a:t>Ordered</a:t>
                </a:r>
                <a:r>
                  <a:rPr lang="en-US" sz="2400" dirty="0">
                    <a:cs typeface="Times New Roman" panose="02020603050405020304" pitchFamily="18" charset="0"/>
                  </a:rPr>
                  <a:t>: Number of prenatal visits during a pregnancy</a:t>
                </a:r>
              </a:p>
              <a:p>
                <a:r>
                  <a:rPr lang="en-US" sz="2400" b="1" dirty="0">
                    <a:cs typeface="Times New Roman" panose="02020603050405020304" pitchFamily="18" charset="0"/>
                  </a:rPr>
                  <a:t>Censored</a:t>
                </a:r>
                <a:r>
                  <a:rPr lang="en-US" sz="2400" dirty="0">
                    <a:cs typeface="Times New Roman" panose="02020603050405020304" pitchFamily="18" charset="0"/>
                  </a:rPr>
                  <a:t>: Income data is observed only in a certain range</a:t>
                </a:r>
              </a:p>
              <a:p>
                <a:r>
                  <a:rPr lang="en-US" sz="2400" b="1" dirty="0">
                    <a:cs typeface="Times New Roman" panose="02020603050405020304" pitchFamily="18" charset="0"/>
                  </a:rPr>
                  <a:t>Truncated</a:t>
                </a:r>
                <a:r>
                  <a:rPr lang="en-US" sz="2400" dirty="0">
                    <a:cs typeface="Times New Roman" panose="02020603050405020304" pitchFamily="18" charset="0"/>
                  </a:rPr>
                  <a:t>: Data has a “hard limit” at a certain value</a:t>
                </a:r>
              </a:p>
              <a:p>
                <a:pPr lvl="1"/>
                <a:r>
                  <a:rPr lang="en-US" sz="2400" dirty="0">
                    <a:solidFill>
                      <a:schemeClr val="tx1"/>
                    </a:solidFill>
                    <a:cs typeface="Times New Roman" panose="02020603050405020304" pitchFamily="18" charset="0"/>
                  </a:rPr>
                  <a:t>Can be natural (no negative income) or imposed (top-coded spending)</a:t>
                </a:r>
              </a:p>
              <a:p>
                <a:r>
                  <a:rPr lang="en-US" sz="2400" b="1" dirty="0">
                    <a:cs typeface="Times New Roman" panose="02020603050405020304" pitchFamily="18" charset="0"/>
                  </a:rPr>
                  <a:t>Selection</a:t>
                </a:r>
                <a:r>
                  <a:rPr lang="en-US" sz="2400" dirty="0">
                    <a:cs typeface="Times New Roman" panose="02020603050405020304" pitchFamily="18" charset="0"/>
                  </a:rPr>
                  <a:t>: Outcome is observed only if a condition is met</a:t>
                </a:r>
              </a:p>
              <a:p>
                <a:pPr lvl="1"/>
                <a:r>
                  <a:rPr lang="en-US" sz="2400" dirty="0">
                    <a:cs typeface="Times New Roman" panose="02020603050405020304" pitchFamily="18" charset="0"/>
                  </a:rPr>
                  <a:t>Example: diabetes risk observed only if a patient comes in</a:t>
                </a:r>
              </a:p>
              <a:p>
                <a:pPr marL="274320" lvl="1"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cs typeface="Times New Roman" panose="02020603050405020304" pitchFamily="18" charset="0"/>
                        </a:rPr>
                        <m:t>𝑌</m:t>
                      </m:r>
                      <m:r>
                        <a:rPr lang="en-US" sz="2400" b="0" i="1" smtClean="0">
                          <a:latin typeface="Cambria Math" panose="02040503050406030204" pitchFamily="18" charset="0"/>
                          <a:cs typeface="Times New Roman" panose="02020603050405020304" pitchFamily="18" charset="0"/>
                        </a:rPr>
                        <m:t>= </m:t>
                      </m:r>
                      <m:d>
                        <m:dPr>
                          <m:begChr m:val="{"/>
                          <m:endChr m:val=""/>
                          <m:ctrlPr>
                            <a:rPr lang="en-US" sz="2400" b="0" i="1" smtClean="0">
                              <a:latin typeface="Cambria Math" panose="02040503050406030204" pitchFamily="18" charset="0"/>
                              <a:cs typeface="Times New Roman" panose="02020603050405020304" pitchFamily="18" charset="0"/>
                            </a:rPr>
                          </m:ctrlPr>
                        </m:dPr>
                        <m:e>
                          <m:eqArr>
                            <m:eqArrPr>
                              <m:ctrlPr>
                                <a:rPr lang="en-US" sz="2400" b="0" i="1" smtClean="0">
                                  <a:latin typeface="Cambria Math" panose="02040503050406030204" pitchFamily="18" charset="0"/>
                                  <a:cs typeface="Times New Roman" panose="02020603050405020304" pitchFamily="18" charset="0"/>
                                </a:rPr>
                              </m:ctrlPr>
                            </m:eqArrPr>
                            <m:e>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𝑦</m:t>
                                  </m:r>
                                </m:e>
                                <m:sub>
                                  <m:r>
                                    <a:rPr lang="en-US" sz="2400" b="0" i="1" smtClean="0">
                                      <a:latin typeface="Cambria Math" panose="02040503050406030204" pitchFamily="18" charset="0"/>
                                      <a:cs typeface="Times New Roman" panose="02020603050405020304" pitchFamily="18" charset="0"/>
                                    </a:rPr>
                                    <m:t>𝑖</m:t>
                                  </m:r>
                                  <m:r>
                                    <a:rPr lang="en-US" sz="2400" b="0" i="1" smtClean="0">
                                      <a:latin typeface="Cambria Math" panose="02040503050406030204" pitchFamily="18" charset="0"/>
                                      <a:cs typeface="Times New Roman" panose="02020603050405020304" pitchFamily="18" charset="0"/>
                                    </a:rPr>
                                    <m:t> </m:t>
                                  </m:r>
                                </m:sub>
                              </m:sSub>
                              <m:r>
                                <a:rPr lang="en-US" sz="2400" b="0" i="1" smtClean="0">
                                  <a:latin typeface="Cambria Math" panose="02040503050406030204" pitchFamily="18" charset="0"/>
                                  <a:cs typeface="Times New Roman" panose="02020603050405020304" pitchFamily="18" charset="0"/>
                                </a:rPr>
                                <m:t>𝑖𝑓</m:t>
                              </m:r>
                              <m:r>
                                <a:rPr lang="en-US" sz="2400" b="0" i="1" smtClean="0">
                                  <a:latin typeface="Cambria Math" panose="02040503050406030204" pitchFamily="18" charset="0"/>
                                  <a:cs typeface="Times New Roman" panose="02020603050405020304" pitchFamily="18" charset="0"/>
                                </a:rPr>
                                <m:t> </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=1</m:t>
                              </m:r>
                            </m:e>
                            <m:e>
                              <m:r>
                                <a:rPr lang="en-US" sz="2400" b="0" i="1" smtClean="0">
                                  <a:latin typeface="Cambria Math" panose="02040503050406030204" pitchFamily="18" charset="0"/>
                                  <a:cs typeface="Times New Roman" panose="02020603050405020304" pitchFamily="18" charset="0"/>
                                </a:rPr>
                                <m:t>0 </m:t>
                              </m:r>
                              <m:r>
                                <a:rPr lang="en-US" sz="2400" b="0" i="1" smtClean="0">
                                  <a:latin typeface="Cambria Math" panose="02040503050406030204" pitchFamily="18" charset="0"/>
                                  <a:cs typeface="Times New Roman" panose="02020603050405020304" pitchFamily="18" charset="0"/>
                                </a:rPr>
                                <m:t>𝑖𝑓</m:t>
                              </m:r>
                              <m:r>
                                <a:rPr lang="en-US" sz="2400" b="0" i="1" smtClean="0">
                                  <a:latin typeface="Cambria Math" panose="02040503050406030204" pitchFamily="18" charset="0"/>
                                  <a:cs typeface="Times New Roman" panose="02020603050405020304" pitchFamily="18" charset="0"/>
                                </a:rPr>
                                <m:t> </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=0</m:t>
                              </m:r>
                            </m:e>
                          </m:eqArr>
                        </m:e>
                      </m:d>
                    </m:oMath>
                  </m:oMathPara>
                </a14:m>
                <a:endParaRPr lang="en-US" sz="2400" dirty="0">
                  <a:cs typeface="Times New Roman" panose="02020603050405020304" pitchFamily="18" charset="0"/>
                </a:endParaRPr>
              </a:p>
              <a:p>
                <a:pPr marL="274320" lvl="1" indent="0">
                  <a:buNone/>
                </a:pPr>
                <a:r>
                  <a:rPr lang="en-US" sz="2400" dirty="0">
                    <a:cs typeface="Times New Roman" panose="02020603050405020304" pitchFamily="18" charset="0"/>
                  </a:rPr>
                  <a:t>A handy resource: </a:t>
                </a:r>
                <a:r>
                  <a:rPr lang="en-US" sz="2400" dirty="0">
                    <a:cs typeface="Times New Roman" panose="02020603050405020304" pitchFamily="18" charset="0"/>
                    <a:hlinkClick r:id="rId3"/>
                  </a:rPr>
                  <a:t>https://bookdown.org/sarahwerth2024/CategoricalBook/multinomial-logit-regression-r.html#running-a-mlr-in-r</a:t>
                </a:r>
                <a:r>
                  <a:rPr lang="en-US" sz="2400" dirty="0">
                    <a:cs typeface="Times New Roman" panose="02020603050405020304" pitchFamily="18" charset="0"/>
                  </a:rPr>
                  <a:t>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09601" y="1066801"/>
                <a:ext cx="10015390" cy="5141388"/>
              </a:xfrm>
              <a:blipFill>
                <a:blip r:embed="rId4"/>
                <a:stretch>
                  <a:fillRect l="-426" t="-1305" b="-5457"/>
                </a:stretch>
              </a:blipFill>
            </p:spPr>
            <p:txBody>
              <a:bodyPr/>
              <a:lstStyle/>
              <a:p>
                <a:r>
                  <a:rPr lang="en-CA">
                    <a:noFill/>
                  </a:rPr>
                  <a:t> </a:t>
                </a:r>
              </a:p>
            </p:txBody>
          </p:sp>
        </mc:Fallback>
      </mc:AlternateContent>
    </p:spTree>
    <p:extLst>
      <p:ext uri="{BB962C8B-B14F-4D97-AF65-F5344CB8AC3E}">
        <p14:creationId xmlns:p14="http://schemas.microsoft.com/office/powerpoint/2010/main" val="9819443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1"/>
            <a:ext cx="10439400" cy="624840"/>
          </a:xfrm>
        </p:spPr>
        <p:txBody>
          <a:bodyPr>
            <a:noAutofit/>
          </a:bodyPr>
          <a:lstStyle/>
          <a:p>
            <a:r>
              <a:rPr lang="en-US" sz="3600" dirty="0">
                <a:cs typeface="Times New Roman" panose="02020603050405020304" pitchFamily="18" charset="0"/>
              </a:rPr>
              <a:t>Data: What story are we telling here? </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914400" y="1066801"/>
            <a:ext cx="9984829" cy="5141388"/>
          </a:xfrm>
        </p:spPr>
        <p:txBody>
          <a:bodyPr>
            <a:normAutofit/>
          </a:bodyPr>
          <a:lstStyle/>
          <a:p>
            <a:endParaRPr lang="en-US" sz="2400" dirty="0">
              <a:cs typeface="Times New Roman" panose="02020603050405020304" pitchFamily="18" charset="0"/>
            </a:endParaRPr>
          </a:p>
        </p:txBody>
      </p:sp>
      <p:pic>
        <p:nvPicPr>
          <p:cNvPr id="6" name="Picture 5">
            <a:extLst>
              <a:ext uri="{FF2B5EF4-FFF2-40B4-BE49-F238E27FC236}">
                <a16:creationId xmlns:a16="http://schemas.microsoft.com/office/drawing/2014/main" id="{60AEF109-A331-86E3-6C4E-58643AF7D8B4}"/>
              </a:ext>
            </a:extLst>
          </p:cNvPr>
          <p:cNvPicPr>
            <a:picLocks noChangeAspect="1"/>
          </p:cNvPicPr>
          <p:nvPr/>
        </p:nvPicPr>
        <p:blipFill>
          <a:blip r:embed="rId3"/>
          <a:stretch>
            <a:fillRect/>
          </a:stretch>
        </p:blipFill>
        <p:spPr>
          <a:xfrm>
            <a:off x="665686" y="1219200"/>
            <a:ext cx="10327228" cy="5141388"/>
          </a:xfrm>
          <a:prstGeom prst="rect">
            <a:avLst/>
          </a:prstGeom>
        </p:spPr>
      </p:pic>
    </p:spTree>
    <p:extLst>
      <p:ext uri="{BB962C8B-B14F-4D97-AF65-F5344CB8AC3E}">
        <p14:creationId xmlns:p14="http://schemas.microsoft.com/office/powerpoint/2010/main" val="28194383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1"/>
            <a:ext cx="10439400" cy="624840"/>
          </a:xfrm>
        </p:spPr>
        <p:txBody>
          <a:bodyPr>
            <a:noAutofit/>
          </a:bodyPr>
          <a:lstStyle/>
          <a:p>
            <a:r>
              <a:rPr lang="en-US" sz="3600" dirty="0">
                <a:cs typeface="Times New Roman" panose="02020603050405020304" pitchFamily="18" charset="0"/>
              </a:rPr>
              <a:t>Results: Linear Probability Models</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914400" y="1066801"/>
            <a:ext cx="9984829" cy="5141388"/>
          </a:xfrm>
        </p:spPr>
        <p:txBody>
          <a:bodyPr>
            <a:normAutofit/>
          </a:bodyPr>
          <a:lstStyle/>
          <a:p>
            <a:endParaRPr lang="en-US" sz="2400" dirty="0">
              <a:cs typeface="Times New Roman" panose="02020603050405020304" pitchFamily="18" charset="0"/>
            </a:endParaRPr>
          </a:p>
        </p:txBody>
      </p:sp>
      <p:pic>
        <p:nvPicPr>
          <p:cNvPr id="5" name="Picture 4">
            <a:extLst>
              <a:ext uri="{FF2B5EF4-FFF2-40B4-BE49-F238E27FC236}">
                <a16:creationId xmlns:a16="http://schemas.microsoft.com/office/drawing/2014/main" id="{D8A28756-B9C4-BEFA-CD3E-5102A04A4397}"/>
              </a:ext>
            </a:extLst>
          </p:cNvPr>
          <p:cNvPicPr>
            <a:picLocks noChangeAspect="1"/>
          </p:cNvPicPr>
          <p:nvPr/>
        </p:nvPicPr>
        <p:blipFill>
          <a:blip r:embed="rId3"/>
          <a:stretch>
            <a:fillRect/>
          </a:stretch>
        </p:blipFill>
        <p:spPr>
          <a:xfrm>
            <a:off x="609600" y="855525"/>
            <a:ext cx="9000000" cy="3264580"/>
          </a:xfrm>
          <a:prstGeom prst="rect">
            <a:avLst/>
          </a:prstGeom>
        </p:spPr>
      </p:pic>
      <p:pic>
        <p:nvPicPr>
          <p:cNvPr id="8" name="Picture 7">
            <a:extLst>
              <a:ext uri="{FF2B5EF4-FFF2-40B4-BE49-F238E27FC236}">
                <a16:creationId xmlns:a16="http://schemas.microsoft.com/office/drawing/2014/main" id="{5950D5DE-497B-034D-A43E-1FB0EB97852F}"/>
              </a:ext>
            </a:extLst>
          </p:cNvPr>
          <p:cNvPicPr>
            <a:picLocks noChangeAspect="1"/>
          </p:cNvPicPr>
          <p:nvPr/>
        </p:nvPicPr>
        <p:blipFill>
          <a:blip r:embed="rId4"/>
          <a:stretch>
            <a:fillRect/>
          </a:stretch>
        </p:blipFill>
        <p:spPr>
          <a:xfrm>
            <a:off x="601200" y="3649175"/>
            <a:ext cx="9000000" cy="3361225"/>
          </a:xfrm>
          <a:prstGeom prst="rect">
            <a:avLst/>
          </a:prstGeom>
        </p:spPr>
      </p:pic>
    </p:spTree>
    <p:extLst>
      <p:ext uri="{BB962C8B-B14F-4D97-AF65-F5344CB8AC3E}">
        <p14:creationId xmlns:p14="http://schemas.microsoft.com/office/powerpoint/2010/main" val="30887127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1"/>
            <a:ext cx="10439400" cy="624840"/>
          </a:xfrm>
        </p:spPr>
        <p:txBody>
          <a:bodyPr>
            <a:noAutofit/>
          </a:bodyPr>
          <a:lstStyle/>
          <a:p>
            <a:r>
              <a:rPr lang="en-US" sz="3600" dirty="0">
                <a:cs typeface="Times New Roman" panose="02020603050405020304" pitchFamily="18" charset="0"/>
              </a:rPr>
              <a:t>Poisson results: How do hospital closures affect access?</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914400" y="1066801"/>
            <a:ext cx="9984829" cy="5141388"/>
          </a:xfrm>
        </p:spPr>
        <p:txBody>
          <a:bodyPr>
            <a:normAutofit/>
          </a:bodyPr>
          <a:lstStyle/>
          <a:p>
            <a:endParaRPr lang="en-US" sz="2400" dirty="0">
              <a:cs typeface="Times New Roman" panose="02020603050405020304" pitchFamily="18" charset="0"/>
            </a:endParaRPr>
          </a:p>
        </p:txBody>
      </p:sp>
      <p:pic>
        <p:nvPicPr>
          <p:cNvPr id="5" name="Picture 4">
            <a:extLst>
              <a:ext uri="{FF2B5EF4-FFF2-40B4-BE49-F238E27FC236}">
                <a16:creationId xmlns:a16="http://schemas.microsoft.com/office/drawing/2014/main" id="{B46438B3-898A-A613-F9A4-8F4FEB51D09F}"/>
              </a:ext>
            </a:extLst>
          </p:cNvPr>
          <p:cNvPicPr>
            <a:picLocks noChangeAspect="1"/>
          </p:cNvPicPr>
          <p:nvPr/>
        </p:nvPicPr>
        <p:blipFill>
          <a:blip r:embed="rId3"/>
          <a:stretch>
            <a:fillRect/>
          </a:stretch>
        </p:blipFill>
        <p:spPr>
          <a:xfrm>
            <a:off x="228600" y="962230"/>
            <a:ext cx="11050351" cy="4295569"/>
          </a:xfrm>
          <a:prstGeom prst="rect">
            <a:avLst/>
          </a:prstGeom>
        </p:spPr>
      </p:pic>
    </p:spTree>
    <p:extLst>
      <p:ext uri="{BB962C8B-B14F-4D97-AF65-F5344CB8AC3E}">
        <p14:creationId xmlns:p14="http://schemas.microsoft.com/office/powerpoint/2010/main" val="17087719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1"/>
            <a:ext cx="10439400" cy="624840"/>
          </a:xfrm>
        </p:spPr>
        <p:txBody>
          <a:bodyPr>
            <a:noAutofit/>
          </a:bodyPr>
          <a:lstStyle/>
          <a:p>
            <a:r>
              <a:rPr lang="en-US" sz="3600" dirty="0">
                <a:cs typeface="Times New Roman" panose="02020603050405020304" pitchFamily="18" charset="0"/>
              </a:rPr>
              <a:t>Poisson results: How do hospital closures affect access?</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914400" y="1066801"/>
            <a:ext cx="9984829" cy="5141388"/>
          </a:xfrm>
        </p:spPr>
        <p:txBody>
          <a:bodyPr>
            <a:normAutofit/>
          </a:bodyPr>
          <a:lstStyle/>
          <a:p>
            <a:endParaRPr lang="en-US" sz="2400" dirty="0">
              <a:cs typeface="Times New Roman" panose="02020603050405020304" pitchFamily="18" charset="0"/>
            </a:endParaRPr>
          </a:p>
        </p:txBody>
      </p:sp>
      <p:pic>
        <p:nvPicPr>
          <p:cNvPr id="6" name="Picture 5">
            <a:extLst>
              <a:ext uri="{FF2B5EF4-FFF2-40B4-BE49-F238E27FC236}">
                <a16:creationId xmlns:a16="http://schemas.microsoft.com/office/drawing/2014/main" id="{665FBAE5-6EBA-3BE8-1BB4-D93DDFCD848E}"/>
              </a:ext>
            </a:extLst>
          </p:cNvPr>
          <p:cNvPicPr>
            <a:picLocks noChangeAspect="1"/>
          </p:cNvPicPr>
          <p:nvPr/>
        </p:nvPicPr>
        <p:blipFill>
          <a:blip r:embed="rId3"/>
          <a:stretch>
            <a:fillRect/>
          </a:stretch>
        </p:blipFill>
        <p:spPr>
          <a:xfrm>
            <a:off x="228600" y="925788"/>
            <a:ext cx="10290643" cy="5703612"/>
          </a:xfrm>
          <a:prstGeom prst="rect">
            <a:avLst/>
          </a:prstGeom>
        </p:spPr>
      </p:pic>
    </p:spTree>
    <p:extLst>
      <p:ext uri="{BB962C8B-B14F-4D97-AF65-F5344CB8AC3E}">
        <p14:creationId xmlns:p14="http://schemas.microsoft.com/office/powerpoint/2010/main" val="9634544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1"/>
            <a:ext cx="10439400" cy="624840"/>
          </a:xfrm>
        </p:spPr>
        <p:txBody>
          <a:bodyPr>
            <a:noAutofit/>
          </a:bodyPr>
          <a:lstStyle/>
          <a:p>
            <a:r>
              <a:rPr lang="en-US" sz="3600" dirty="0">
                <a:cs typeface="Times New Roman" panose="02020603050405020304" pitchFamily="18" charset="0"/>
              </a:rPr>
              <a:t>Mini Referee Report</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914400" y="1066801"/>
            <a:ext cx="9984829" cy="5141388"/>
          </a:xfrm>
        </p:spPr>
        <p:txBody>
          <a:bodyPr>
            <a:normAutofit/>
          </a:bodyPr>
          <a:lstStyle/>
          <a:p>
            <a:r>
              <a:rPr lang="en-US" sz="2400" dirty="0">
                <a:cs typeface="Times New Roman" panose="02020603050405020304" pitchFamily="18" charset="0"/>
              </a:rPr>
              <a:t>What do you think about this paper? Any concerns? Anything clever?</a:t>
            </a:r>
          </a:p>
        </p:txBody>
      </p:sp>
    </p:spTree>
    <p:extLst>
      <p:ext uri="{BB962C8B-B14F-4D97-AF65-F5344CB8AC3E}">
        <p14:creationId xmlns:p14="http://schemas.microsoft.com/office/powerpoint/2010/main" val="25856780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93EDF-660D-4391-A114-A6C54268E445}"/>
              </a:ext>
            </a:extLst>
          </p:cNvPr>
          <p:cNvSpPr>
            <a:spLocks noGrp="1"/>
          </p:cNvSpPr>
          <p:nvPr>
            <p:ph type="ctrTitle"/>
          </p:nvPr>
        </p:nvSpPr>
        <p:spPr>
          <a:xfrm>
            <a:off x="1261872" y="758952"/>
            <a:ext cx="10549128" cy="4041648"/>
          </a:xfrm>
        </p:spPr>
        <p:txBody>
          <a:bodyPr/>
          <a:lstStyle/>
          <a:p>
            <a:r>
              <a:rPr lang="en-US" dirty="0"/>
              <a:t>Identification </a:t>
            </a:r>
            <a:br>
              <a:rPr lang="en-US" dirty="0"/>
            </a:br>
            <a:r>
              <a:rPr lang="en-US" sz="6000" dirty="0"/>
              <a:t>and Alternate Approaches</a:t>
            </a:r>
          </a:p>
        </p:txBody>
      </p:sp>
      <p:sp>
        <p:nvSpPr>
          <p:cNvPr id="3" name="Subtitle 2">
            <a:extLst>
              <a:ext uri="{FF2B5EF4-FFF2-40B4-BE49-F238E27FC236}">
                <a16:creationId xmlns:a16="http://schemas.microsoft.com/office/drawing/2014/main" id="{9A7FADE3-4D7C-4B3A-B023-71CD85AECCCB}"/>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4869935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1"/>
            <a:ext cx="10439400" cy="624840"/>
          </a:xfrm>
        </p:spPr>
        <p:txBody>
          <a:bodyPr>
            <a:noAutofit/>
          </a:bodyPr>
          <a:lstStyle/>
          <a:p>
            <a:r>
              <a:rPr lang="en-US" sz="3600" dirty="0">
                <a:cs typeface="Times New Roman" panose="02020603050405020304" pitchFamily="18" charset="0"/>
              </a:rPr>
              <a:t>Identification: A definition</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09600" y="1066801"/>
                <a:ext cx="10289629" cy="5141388"/>
              </a:xfrm>
            </p:spPr>
            <p:txBody>
              <a:bodyPr>
                <a:normAutofit/>
              </a:bodyPr>
              <a:lstStyle/>
              <a:p>
                <a:r>
                  <a:rPr lang="en-US" sz="2400" dirty="0">
                    <a:cs typeface="Times New Roman" panose="02020603050405020304" pitchFamily="18" charset="0"/>
                  </a:rPr>
                  <a:t>Let’s (finally) define identification more formally here</a:t>
                </a:r>
              </a:p>
              <a:p>
                <a:r>
                  <a:rPr lang="en-US" sz="2400" dirty="0">
                    <a:cs typeface="Times New Roman" panose="02020603050405020304" pitchFamily="18" charset="0"/>
                  </a:rPr>
                  <a:t>A parameter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𝛽</m:t>
                    </m:r>
                    <m:r>
                      <a:rPr lang="en-US" sz="2400" b="0" i="1" smtClean="0">
                        <a:latin typeface="Cambria Math" panose="02040503050406030204" pitchFamily="18" charset="0"/>
                        <a:cs typeface="Times New Roman" panose="02020603050405020304" pitchFamily="18" charset="0"/>
                      </a:rPr>
                      <m:t> </m:t>
                    </m:r>
                  </m:oMath>
                </a14:m>
                <a:r>
                  <a:rPr lang="en-US" sz="2400" dirty="0">
                    <a:cs typeface="Times New Roman" panose="02020603050405020304" pitchFamily="18" charset="0"/>
                  </a:rPr>
                  <a:t>(causal effect; treatment effect; etc.) is </a:t>
                </a:r>
                <a:r>
                  <a:rPr lang="en-US" sz="2400" b="1" u="sng" dirty="0">
                    <a:cs typeface="Times New Roman" panose="02020603050405020304" pitchFamily="18" charset="0"/>
                  </a:rPr>
                  <a:t>identified </a:t>
                </a:r>
                <a:r>
                  <a:rPr lang="en-US" sz="2400" dirty="0">
                    <a:cs typeface="Times New Roman" panose="02020603050405020304" pitchFamily="18" charset="0"/>
                  </a:rPr>
                  <a:t>if there is a one-to-one mapping between the data and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𝛽</m:t>
                    </m:r>
                  </m:oMath>
                </a14:m>
                <a:r>
                  <a:rPr lang="en-US" sz="2400" dirty="0">
                    <a:cs typeface="Times New Roman" panose="02020603050405020304" pitchFamily="18" charset="0"/>
                  </a:rPr>
                  <a:t>: </a:t>
                </a:r>
              </a:p>
              <a:p>
                <a:pPr lvl="1"/>
                <a:r>
                  <a:rPr lang="en-US" sz="2200" dirty="0">
                    <a:cs typeface="Times New Roman" panose="02020603050405020304" pitchFamily="18" charset="0"/>
                  </a:rPr>
                  <a:t>Given enough exclusion restrictions or functional form assumptions, you can invert the data to exactly recover </a:t>
                </a:r>
                <a14:m>
                  <m:oMath xmlns:m="http://schemas.openxmlformats.org/officeDocument/2006/math">
                    <m:r>
                      <a:rPr lang="en-US" sz="2200" b="0" i="1" smtClean="0">
                        <a:latin typeface="Cambria Math" panose="02040503050406030204" pitchFamily="18" charset="0"/>
                        <a:cs typeface="Times New Roman" panose="02020603050405020304" pitchFamily="18" charset="0"/>
                      </a:rPr>
                      <m:t>𝛽</m:t>
                    </m:r>
                  </m:oMath>
                </a14:m>
                <a:endParaRPr lang="en-US" sz="2200" dirty="0">
                  <a:cs typeface="Times New Roman" panose="02020603050405020304" pitchFamily="18" charset="0"/>
                </a:endParaRPr>
              </a:p>
              <a:p>
                <a:pPr lvl="1"/>
                <a:r>
                  <a:rPr lang="en-US" sz="2200" dirty="0">
                    <a:cs typeface="Times New Roman" panose="02020603050405020304" pitchFamily="18" charset="0"/>
                  </a:rPr>
                  <a:t>In a linear regression, this is </a:t>
                </a:r>
                <a14:m>
                  <m:oMath xmlns:m="http://schemas.openxmlformats.org/officeDocument/2006/math">
                    <m:sSup>
                      <m:sSupPr>
                        <m:ctrlPr>
                          <a:rPr lang="en-US" sz="2200" b="0" i="1" smtClean="0">
                            <a:latin typeface="Cambria Math" panose="02040503050406030204" pitchFamily="18" charset="0"/>
                            <a:cs typeface="Times New Roman" panose="02020603050405020304" pitchFamily="18" charset="0"/>
                          </a:rPr>
                        </m:ctrlPr>
                      </m:sSupPr>
                      <m:e>
                        <m:d>
                          <m:dPr>
                            <m:ctrlPr>
                              <a:rPr lang="en-US" sz="2200" b="0" i="1" smtClean="0">
                                <a:latin typeface="Cambria Math" panose="02040503050406030204" pitchFamily="18" charset="0"/>
                                <a:cs typeface="Times New Roman" panose="02020603050405020304" pitchFamily="18" charset="0"/>
                              </a:rPr>
                            </m:ctrlPr>
                          </m:dPr>
                          <m:e>
                            <m:sSup>
                              <m:sSupPr>
                                <m:ctrlPr>
                                  <a:rPr lang="en-US" sz="2200" b="0" i="1" smtClean="0">
                                    <a:latin typeface="Cambria Math" panose="02040503050406030204" pitchFamily="18" charset="0"/>
                                    <a:cs typeface="Times New Roman" panose="02020603050405020304" pitchFamily="18" charset="0"/>
                                  </a:rPr>
                                </m:ctrlPr>
                              </m:sSupPr>
                              <m:e>
                                <m:r>
                                  <a:rPr lang="en-US" sz="2200" b="0" i="1" smtClean="0">
                                    <a:latin typeface="Cambria Math" panose="02040503050406030204" pitchFamily="18" charset="0"/>
                                    <a:cs typeface="Times New Roman" panose="02020603050405020304" pitchFamily="18" charset="0"/>
                                  </a:rPr>
                                  <m:t>𝑋</m:t>
                                </m:r>
                              </m:e>
                              <m:sup>
                                <m:r>
                                  <a:rPr lang="en-US" sz="2200" b="0" i="1" smtClean="0">
                                    <a:latin typeface="Cambria Math" panose="02040503050406030204" pitchFamily="18" charset="0"/>
                                    <a:cs typeface="Times New Roman" panose="02020603050405020304" pitchFamily="18" charset="0"/>
                                  </a:rPr>
                                  <m:t>′</m:t>
                                </m:r>
                              </m:sup>
                            </m:sSup>
                            <m:r>
                              <a:rPr lang="en-US" sz="2200" b="0" i="1" smtClean="0">
                                <a:latin typeface="Cambria Math" panose="02040503050406030204" pitchFamily="18" charset="0"/>
                                <a:cs typeface="Times New Roman" panose="02020603050405020304" pitchFamily="18" charset="0"/>
                              </a:rPr>
                              <m:t>𝑋</m:t>
                            </m:r>
                          </m:e>
                        </m:d>
                      </m:e>
                      <m:sup>
                        <m:r>
                          <a:rPr lang="en-US" sz="2200" b="0" i="1" smtClean="0">
                            <a:latin typeface="Cambria Math" panose="02040503050406030204" pitchFamily="18" charset="0"/>
                            <a:cs typeface="Times New Roman" panose="02020603050405020304" pitchFamily="18" charset="0"/>
                          </a:rPr>
                          <m:t>−1</m:t>
                        </m:r>
                      </m:sup>
                    </m:sSup>
                    <m:d>
                      <m:dPr>
                        <m:ctrlPr>
                          <a:rPr lang="en-US" sz="2200" b="0" i="1" smtClean="0">
                            <a:latin typeface="Cambria Math" panose="02040503050406030204" pitchFamily="18" charset="0"/>
                            <a:cs typeface="Times New Roman" panose="02020603050405020304" pitchFamily="18" charset="0"/>
                          </a:rPr>
                        </m:ctrlPr>
                      </m:dPr>
                      <m:e>
                        <m:sSup>
                          <m:sSupPr>
                            <m:ctrlPr>
                              <a:rPr lang="en-US" sz="2200" b="0" i="1" smtClean="0">
                                <a:latin typeface="Cambria Math" panose="02040503050406030204" pitchFamily="18" charset="0"/>
                                <a:cs typeface="Times New Roman" panose="02020603050405020304" pitchFamily="18" charset="0"/>
                              </a:rPr>
                            </m:ctrlPr>
                          </m:sSupPr>
                          <m:e>
                            <m:r>
                              <a:rPr lang="en-US" sz="2200" b="0" i="1" smtClean="0">
                                <a:latin typeface="Cambria Math" panose="02040503050406030204" pitchFamily="18" charset="0"/>
                                <a:cs typeface="Times New Roman" panose="02020603050405020304" pitchFamily="18" charset="0"/>
                              </a:rPr>
                              <m:t>𝑋</m:t>
                            </m:r>
                          </m:e>
                          <m:sup>
                            <m:r>
                              <a:rPr lang="en-US" sz="2200" b="0" i="1" smtClean="0">
                                <a:latin typeface="Cambria Math" panose="02040503050406030204" pitchFamily="18" charset="0"/>
                                <a:cs typeface="Times New Roman" panose="02020603050405020304" pitchFamily="18" charset="0"/>
                              </a:rPr>
                              <m:t>′</m:t>
                            </m:r>
                          </m:sup>
                        </m:sSup>
                        <m:r>
                          <a:rPr lang="en-US" sz="2200" b="0" i="1" smtClean="0">
                            <a:latin typeface="Cambria Math" panose="02040503050406030204" pitchFamily="18" charset="0"/>
                            <a:cs typeface="Times New Roman" panose="02020603050405020304" pitchFamily="18" charset="0"/>
                          </a:rPr>
                          <m:t>𝑌</m:t>
                        </m:r>
                      </m:e>
                    </m:d>
                  </m:oMath>
                </a14:m>
                <a:r>
                  <a:rPr lang="en-US" sz="2200" dirty="0">
                    <a:cs typeface="Times New Roman" panose="02020603050405020304" pitchFamily="18" charset="0"/>
                  </a:rPr>
                  <a:t>, where we can show that </a:t>
                </a:r>
                <a14:m>
                  <m:oMath xmlns:m="http://schemas.openxmlformats.org/officeDocument/2006/math">
                    <m:r>
                      <a:rPr lang="en-US" sz="2200" b="0" i="1" smtClean="0">
                        <a:latin typeface="Cambria Math" panose="02040503050406030204" pitchFamily="18" charset="0"/>
                        <a:cs typeface="Times New Roman" panose="02020603050405020304" pitchFamily="18" charset="0"/>
                      </a:rPr>
                      <m:t>𝛽</m:t>
                    </m:r>
                  </m:oMath>
                </a14:m>
                <a:r>
                  <a:rPr lang="en-US" sz="2200" dirty="0">
                    <a:cs typeface="Times New Roman" panose="02020603050405020304" pitchFamily="18" charset="0"/>
                  </a:rPr>
                  <a:t> is unbiased and consistently identified given the correct assumptions (which are?). </a:t>
                </a:r>
              </a:p>
              <a:p>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09600" y="1066801"/>
                <a:ext cx="10289629" cy="5141388"/>
              </a:xfrm>
              <a:blipFill>
                <a:blip r:embed="rId3"/>
                <a:stretch>
                  <a:fillRect l="-415" t="-1305"/>
                </a:stretch>
              </a:blipFill>
            </p:spPr>
            <p:txBody>
              <a:bodyPr/>
              <a:lstStyle/>
              <a:p>
                <a:r>
                  <a:rPr lang="en-US">
                    <a:noFill/>
                  </a:rPr>
                  <a:t> </a:t>
                </a:r>
              </a:p>
            </p:txBody>
          </p:sp>
        </mc:Fallback>
      </mc:AlternateContent>
    </p:spTree>
    <p:extLst>
      <p:ext uri="{BB962C8B-B14F-4D97-AF65-F5344CB8AC3E}">
        <p14:creationId xmlns:p14="http://schemas.microsoft.com/office/powerpoint/2010/main" val="42835884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1"/>
            <a:ext cx="10439400" cy="624840"/>
          </a:xfrm>
        </p:spPr>
        <p:txBody>
          <a:bodyPr>
            <a:noAutofit/>
          </a:bodyPr>
          <a:lstStyle/>
          <a:p>
            <a:r>
              <a:rPr lang="en-US" sz="3600" dirty="0">
                <a:cs typeface="Times New Roman" panose="02020603050405020304" pitchFamily="18" charset="0"/>
              </a:rPr>
              <a:t>Identification: A definition</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09600" y="1066801"/>
                <a:ext cx="10289629" cy="5141388"/>
              </a:xfrm>
            </p:spPr>
            <p:txBody>
              <a:bodyPr>
                <a:normAutofit/>
              </a:bodyPr>
              <a:lstStyle/>
              <a:p>
                <a:r>
                  <a:rPr lang="en-US" sz="2400" dirty="0">
                    <a:cs typeface="Times New Roman" panose="02020603050405020304" pitchFamily="18" charset="0"/>
                  </a:rPr>
                  <a:t>Let’s (finally) define identification more formally here</a:t>
                </a:r>
              </a:p>
              <a:p>
                <a:r>
                  <a:rPr lang="en-US" sz="2400" dirty="0">
                    <a:cs typeface="Times New Roman" panose="02020603050405020304" pitchFamily="18" charset="0"/>
                  </a:rPr>
                  <a:t>A parameter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𝛽</m:t>
                    </m:r>
                    <m:r>
                      <a:rPr lang="en-US" sz="2400" b="0" i="1" smtClean="0">
                        <a:latin typeface="Cambria Math" panose="02040503050406030204" pitchFamily="18" charset="0"/>
                        <a:cs typeface="Times New Roman" panose="02020603050405020304" pitchFamily="18" charset="0"/>
                      </a:rPr>
                      <m:t> </m:t>
                    </m:r>
                  </m:oMath>
                </a14:m>
                <a:r>
                  <a:rPr lang="en-US" sz="2400" dirty="0">
                    <a:cs typeface="Times New Roman" panose="02020603050405020304" pitchFamily="18" charset="0"/>
                  </a:rPr>
                  <a:t>(causal effect; treatment effect; etc.) is </a:t>
                </a:r>
                <a:r>
                  <a:rPr lang="en-US" sz="2400" b="1" u="sng" dirty="0">
                    <a:cs typeface="Times New Roman" panose="02020603050405020304" pitchFamily="18" charset="0"/>
                  </a:rPr>
                  <a:t>identified </a:t>
                </a:r>
                <a:r>
                  <a:rPr lang="en-US" sz="2400" dirty="0">
                    <a:cs typeface="Times New Roman" panose="02020603050405020304" pitchFamily="18" charset="0"/>
                  </a:rPr>
                  <a:t>if there is a one-to-one mapping between the data and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𝛽</m:t>
                    </m:r>
                  </m:oMath>
                </a14:m>
                <a:r>
                  <a:rPr lang="en-US" sz="2400" dirty="0">
                    <a:cs typeface="Times New Roman" panose="02020603050405020304" pitchFamily="18" charset="0"/>
                  </a:rPr>
                  <a:t>: </a:t>
                </a:r>
              </a:p>
              <a:p>
                <a:pPr lvl="1"/>
                <a:r>
                  <a:rPr lang="en-US" sz="2200" dirty="0">
                    <a:cs typeface="Times New Roman" panose="02020603050405020304" pitchFamily="18" charset="0"/>
                  </a:rPr>
                  <a:t>Given enough exclusion restrictions or functional form assumptions, you can invert the data to exactly recover </a:t>
                </a:r>
                <a14:m>
                  <m:oMath xmlns:m="http://schemas.openxmlformats.org/officeDocument/2006/math">
                    <m:r>
                      <a:rPr lang="en-US" sz="2200" b="0" i="1" smtClean="0">
                        <a:latin typeface="Cambria Math" panose="02040503050406030204" pitchFamily="18" charset="0"/>
                        <a:cs typeface="Times New Roman" panose="02020603050405020304" pitchFamily="18" charset="0"/>
                      </a:rPr>
                      <m:t>𝛽</m:t>
                    </m:r>
                  </m:oMath>
                </a14:m>
                <a:endParaRPr lang="en-US" sz="2200" dirty="0">
                  <a:cs typeface="Times New Roman" panose="02020603050405020304" pitchFamily="18" charset="0"/>
                </a:endParaRPr>
              </a:p>
              <a:p>
                <a:pPr lvl="1"/>
                <a:r>
                  <a:rPr lang="en-US" sz="2200" dirty="0">
                    <a:cs typeface="Times New Roman" panose="02020603050405020304" pitchFamily="18" charset="0"/>
                  </a:rPr>
                  <a:t>In a linear regression, this is </a:t>
                </a:r>
                <a14:m>
                  <m:oMath xmlns:m="http://schemas.openxmlformats.org/officeDocument/2006/math">
                    <m:sSup>
                      <m:sSupPr>
                        <m:ctrlPr>
                          <a:rPr lang="en-US" sz="2200" b="0" i="1" smtClean="0">
                            <a:latin typeface="Cambria Math" panose="02040503050406030204" pitchFamily="18" charset="0"/>
                            <a:cs typeface="Times New Roman" panose="02020603050405020304" pitchFamily="18" charset="0"/>
                          </a:rPr>
                        </m:ctrlPr>
                      </m:sSupPr>
                      <m:e>
                        <m:d>
                          <m:dPr>
                            <m:ctrlPr>
                              <a:rPr lang="en-US" sz="2200" b="0" i="1" smtClean="0">
                                <a:latin typeface="Cambria Math" panose="02040503050406030204" pitchFamily="18" charset="0"/>
                                <a:cs typeface="Times New Roman" panose="02020603050405020304" pitchFamily="18" charset="0"/>
                              </a:rPr>
                            </m:ctrlPr>
                          </m:dPr>
                          <m:e>
                            <m:sSup>
                              <m:sSupPr>
                                <m:ctrlPr>
                                  <a:rPr lang="en-US" sz="2200" b="0" i="1" smtClean="0">
                                    <a:latin typeface="Cambria Math" panose="02040503050406030204" pitchFamily="18" charset="0"/>
                                    <a:cs typeface="Times New Roman" panose="02020603050405020304" pitchFamily="18" charset="0"/>
                                  </a:rPr>
                                </m:ctrlPr>
                              </m:sSupPr>
                              <m:e>
                                <m:r>
                                  <a:rPr lang="en-US" sz="2200" b="0" i="1" smtClean="0">
                                    <a:latin typeface="Cambria Math" panose="02040503050406030204" pitchFamily="18" charset="0"/>
                                    <a:cs typeface="Times New Roman" panose="02020603050405020304" pitchFamily="18" charset="0"/>
                                  </a:rPr>
                                  <m:t>𝑋</m:t>
                                </m:r>
                              </m:e>
                              <m:sup>
                                <m:r>
                                  <a:rPr lang="en-US" sz="2200" b="0" i="1" smtClean="0">
                                    <a:latin typeface="Cambria Math" panose="02040503050406030204" pitchFamily="18" charset="0"/>
                                    <a:cs typeface="Times New Roman" panose="02020603050405020304" pitchFamily="18" charset="0"/>
                                  </a:rPr>
                                  <m:t>′</m:t>
                                </m:r>
                              </m:sup>
                            </m:sSup>
                            <m:r>
                              <a:rPr lang="en-US" sz="2200" b="0" i="1" smtClean="0">
                                <a:latin typeface="Cambria Math" panose="02040503050406030204" pitchFamily="18" charset="0"/>
                                <a:cs typeface="Times New Roman" panose="02020603050405020304" pitchFamily="18" charset="0"/>
                              </a:rPr>
                              <m:t>𝑋</m:t>
                            </m:r>
                          </m:e>
                        </m:d>
                      </m:e>
                      <m:sup>
                        <m:r>
                          <a:rPr lang="en-US" sz="2200" b="0" i="1" smtClean="0">
                            <a:latin typeface="Cambria Math" panose="02040503050406030204" pitchFamily="18" charset="0"/>
                            <a:cs typeface="Times New Roman" panose="02020603050405020304" pitchFamily="18" charset="0"/>
                          </a:rPr>
                          <m:t>−1</m:t>
                        </m:r>
                      </m:sup>
                    </m:sSup>
                    <m:d>
                      <m:dPr>
                        <m:ctrlPr>
                          <a:rPr lang="en-US" sz="2200" b="0" i="1" smtClean="0">
                            <a:latin typeface="Cambria Math" panose="02040503050406030204" pitchFamily="18" charset="0"/>
                            <a:cs typeface="Times New Roman" panose="02020603050405020304" pitchFamily="18" charset="0"/>
                          </a:rPr>
                        </m:ctrlPr>
                      </m:dPr>
                      <m:e>
                        <m:sSup>
                          <m:sSupPr>
                            <m:ctrlPr>
                              <a:rPr lang="en-US" sz="2200" b="0" i="1" smtClean="0">
                                <a:latin typeface="Cambria Math" panose="02040503050406030204" pitchFamily="18" charset="0"/>
                                <a:cs typeface="Times New Roman" panose="02020603050405020304" pitchFamily="18" charset="0"/>
                              </a:rPr>
                            </m:ctrlPr>
                          </m:sSupPr>
                          <m:e>
                            <m:r>
                              <a:rPr lang="en-US" sz="2200" b="0" i="1" smtClean="0">
                                <a:latin typeface="Cambria Math" panose="02040503050406030204" pitchFamily="18" charset="0"/>
                                <a:cs typeface="Times New Roman" panose="02020603050405020304" pitchFamily="18" charset="0"/>
                              </a:rPr>
                              <m:t>𝑋</m:t>
                            </m:r>
                          </m:e>
                          <m:sup>
                            <m:r>
                              <a:rPr lang="en-US" sz="2200" b="0" i="1" smtClean="0">
                                <a:latin typeface="Cambria Math" panose="02040503050406030204" pitchFamily="18" charset="0"/>
                                <a:cs typeface="Times New Roman" panose="02020603050405020304" pitchFamily="18" charset="0"/>
                              </a:rPr>
                              <m:t>′</m:t>
                            </m:r>
                          </m:sup>
                        </m:sSup>
                        <m:r>
                          <a:rPr lang="en-US" sz="2200" b="0" i="1" smtClean="0">
                            <a:latin typeface="Cambria Math" panose="02040503050406030204" pitchFamily="18" charset="0"/>
                            <a:cs typeface="Times New Roman" panose="02020603050405020304" pitchFamily="18" charset="0"/>
                          </a:rPr>
                          <m:t>𝑌</m:t>
                        </m:r>
                      </m:e>
                    </m:d>
                  </m:oMath>
                </a14:m>
                <a:r>
                  <a:rPr lang="en-US" sz="2200" dirty="0">
                    <a:cs typeface="Times New Roman" panose="02020603050405020304" pitchFamily="18" charset="0"/>
                  </a:rPr>
                  <a:t>, where we can show that </a:t>
                </a:r>
                <a14:m>
                  <m:oMath xmlns:m="http://schemas.openxmlformats.org/officeDocument/2006/math">
                    <m:r>
                      <a:rPr lang="en-US" sz="2200" b="0" i="1" smtClean="0">
                        <a:latin typeface="Cambria Math" panose="02040503050406030204" pitchFamily="18" charset="0"/>
                        <a:cs typeface="Times New Roman" panose="02020603050405020304" pitchFamily="18" charset="0"/>
                      </a:rPr>
                      <m:t>𝛽</m:t>
                    </m:r>
                  </m:oMath>
                </a14:m>
                <a:r>
                  <a:rPr lang="en-US" sz="2200" dirty="0">
                    <a:cs typeface="Times New Roman" panose="02020603050405020304" pitchFamily="18" charset="0"/>
                  </a:rPr>
                  <a:t> is unbiased and consistently identified given the correct assumptions (which are?). </a:t>
                </a:r>
              </a:p>
              <a:p>
                <a:pPr marL="0" indent="0">
                  <a:buNone/>
                </a:pPr>
                <a:r>
                  <a:rPr lang="en-US" sz="2400" dirty="0">
                    <a:cs typeface="Times New Roman" panose="02020603050405020304" pitchFamily="18" charset="0"/>
                  </a:rPr>
                  <a:t>Some assumptions here are </a:t>
                </a:r>
                <a:r>
                  <a:rPr lang="en-US" sz="2400" b="1" dirty="0">
                    <a:solidFill>
                      <a:schemeClr val="accent2">
                        <a:lumMod val="75000"/>
                      </a:schemeClr>
                    </a:solidFill>
                    <a:cs typeface="Times New Roman" panose="02020603050405020304" pitchFamily="18" charset="0"/>
                  </a:rPr>
                  <a:t>testable</a:t>
                </a:r>
                <a:r>
                  <a:rPr lang="en-US" sz="2400" b="1" dirty="0">
                    <a:cs typeface="Times New Roman" panose="02020603050405020304" pitchFamily="18" charset="0"/>
                  </a:rPr>
                  <a:t> </a:t>
                </a:r>
                <a:r>
                  <a:rPr lang="en-US" sz="2400" dirty="0">
                    <a:cs typeface="Times New Roman" panose="02020603050405020304" pitchFamily="18" charset="0"/>
                  </a:rPr>
                  <a:t>and others are </a:t>
                </a:r>
                <a:r>
                  <a:rPr lang="en-US" sz="2400" b="1" dirty="0">
                    <a:solidFill>
                      <a:schemeClr val="accent5">
                        <a:lumMod val="75000"/>
                      </a:schemeClr>
                    </a:solidFill>
                    <a:cs typeface="Times New Roman" panose="02020603050405020304" pitchFamily="18" charset="0"/>
                  </a:rPr>
                  <a:t>untestable</a:t>
                </a:r>
                <a:endParaRPr lang="en-US" sz="2400" dirty="0">
                  <a:solidFill>
                    <a:schemeClr val="accent5">
                      <a:lumMod val="75000"/>
                    </a:schemeClr>
                  </a:solidFill>
                  <a:cs typeface="Times New Roman" panose="02020603050405020304" pitchFamily="18" charset="0"/>
                </a:endParaRPr>
              </a:p>
              <a:p>
                <a:r>
                  <a:rPr lang="en-US" sz="2400" dirty="0">
                    <a:cs typeface="Times New Roman" panose="02020603050405020304" pitchFamily="18" charset="0"/>
                  </a:rPr>
                  <a:t>For example, you can write down an equation and test for statistical significance of a first stage</a:t>
                </a:r>
              </a:p>
              <a:p>
                <a:r>
                  <a:rPr lang="en-US" sz="2400" dirty="0">
                    <a:cs typeface="Times New Roman" panose="02020603050405020304" pitchFamily="18" charset="0"/>
                  </a:rPr>
                  <a:t>But you can’t test for omitted variable bias!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09600" y="1066801"/>
                <a:ext cx="10289629" cy="5141388"/>
              </a:xfrm>
              <a:blipFill>
                <a:blip r:embed="rId3"/>
                <a:stretch>
                  <a:fillRect l="-889" t="-1305" r="-1422"/>
                </a:stretch>
              </a:blipFill>
            </p:spPr>
            <p:txBody>
              <a:bodyPr/>
              <a:lstStyle/>
              <a:p>
                <a:r>
                  <a:rPr lang="en-US">
                    <a:noFill/>
                  </a:rPr>
                  <a:t> </a:t>
                </a:r>
              </a:p>
            </p:txBody>
          </p:sp>
        </mc:Fallback>
      </mc:AlternateContent>
    </p:spTree>
    <p:extLst>
      <p:ext uri="{BB962C8B-B14F-4D97-AF65-F5344CB8AC3E}">
        <p14:creationId xmlns:p14="http://schemas.microsoft.com/office/powerpoint/2010/main" val="39995732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0247" y="-304800"/>
            <a:ext cx="10440153" cy="1325562"/>
          </a:xfrm>
        </p:spPr>
        <p:txBody>
          <a:bodyPr>
            <a:normAutofit/>
          </a:bodyPr>
          <a:lstStyle/>
          <a:p>
            <a:r>
              <a:rPr lang="en-US" dirty="0">
                <a:cs typeface="Times New Roman" panose="02020603050405020304" pitchFamily="18" charset="0"/>
              </a:rPr>
              <a:t>Example: Linear Regression</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81001" y="1020762"/>
                <a:ext cx="10210800" cy="5159375"/>
              </a:xfrm>
            </p:spPr>
            <p:txBody>
              <a:bodyPr>
                <a:normAutofit/>
              </a:bodyPr>
              <a:lstStyle/>
              <a:p>
                <a:pPr marL="0" indent="0">
                  <a:buNone/>
                </a:pPr>
                <a:r>
                  <a:rPr lang="en-US" sz="2800" dirty="0">
                    <a:cs typeface="Times New Roman" panose="02020603050405020304" pitchFamily="18" charset="0"/>
                  </a:rPr>
                  <a:t>Suppose that </a:t>
                </a:r>
                <a14:m>
                  <m:oMath xmlns:m="http://schemas.openxmlformats.org/officeDocument/2006/math">
                    <m:r>
                      <a:rPr lang="en-US" sz="2800" b="0" i="1" smtClean="0">
                        <a:latin typeface="Cambria Math" panose="02040503050406030204" pitchFamily="18" charset="0"/>
                        <a:cs typeface="Times New Roman" panose="02020603050405020304" pitchFamily="18" charset="0"/>
                      </a:rPr>
                      <m:t>𝜃</m:t>
                    </m:r>
                  </m:oMath>
                </a14:m>
                <a:r>
                  <a:rPr lang="en-US" sz="2600" dirty="0">
                    <a:cs typeface="Times New Roman" panose="02020603050405020304" pitchFamily="18" charset="0"/>
                  </a:rPr>
                  <a:t> are regression coefficients: </a:t>
                </a:r>
              </a:p>
              <a:p>
                <a:pPr marL="0" indent="0" algn="ctr">
                  <a:buNone/>
                </a:pPr>
                <a14:m>
                  <m:oMath xmlns:m="http://schemas.openxmlformats.org/officeDocument/2006/math">
                    <m:r>
                      <a:rPr lang="en-US" sz="2600" b="0" i="1" smtClean="0">
                        <a:latin typeface="Cambria Math" panose="02040503050406030204" pitchFamily="18" charset="0"/>
                        <a:cs typeface="Times New Roman" panose="02020603050405020304" pitchFamily="18" charset="0"/>
                      </a:rPr>
                      <m:t>𝑌</m:t>
                    </m:r>
                    <m:r>
                      <a:rPr lang="en-US" sz="2600" b="0" i="1" smtClean="0">
                        <a:latin typeface="Cambria Math" panose="02040503050406030204" pitchFamily="18" charset="0"/>
                        <a:cs typeface="Times New Roman" panose="02020603050405020304" pitchFamily="18" charset="0"/>
                      </a:rPr>
                      <m:t>=</m:t>
                    </m:r>
                    <m:sSup>
                      <m:sSupPr>
                        <m:ctrlPr>
                          <a:rPr lang="en-US" sz="2600" b="0" i="1" smtClean="0">
                            <a:latin typeface="Cambria Math" panose="02040503050406030204" pitchFamily="18" charset="0"/>
                            <a:cs typeface="Times New Roman" panose="02020603050405020304" pitchFamily="18" charset="0"/>
                          </a:rPr>
                        </m:ctrlPr>
                      </m:sSupPr>
                      <m:e>
                        <m:r>
                          <a:rPr lang="en-US" sz="2600" b="0" i="1" smtClean="0">
                            <a:latin typeface="Cambria Math" panose="02040503050406030204" pitchFamily="18" charset="0"/>
                            <a:cs typeface="Times New Roman" panose="02020603050405020304" pitchFamily="18" charset="0"/>
                          </a:rPr>
                          <m:t>𝑋</m:t>
                        </m:r>
                      </m:e>
                      <m:sup>
                        <m:r>
                          <a:rPr lang="en-US" sz="2600" b="0" i="1" smtClean="0">
                            <a:latin typeface="Cambria Math" panose="02040503050406030204" pitchFamily="18" charset="0"/>
                            <a:cs typeface="Times New Roman" panose="02020603050405020304" pitchFamily="18" charset="0"/>
                          </a:rPr>
                          <m:t>′</m:t>
                        </m:r>
                      </m:sup>
                    </m:sSup>
                    <m:r>
                      <a:rPr lang="en-US" sz="2600" b="0" i="1" smtClean="0">
                        <a:latin typeface="Cambria Math" panose="02040503050406030204" pitchFamily="18" charset="0"/>
                        <a:cs typeface="Times New Roman" panose="02020603050405020304" pitchFamily="18" charset="0"/>
                      </a:rPr>
                      <m:t>𝜃</m:t>
                    </m:r>
                    <m:r>
                      <a:rPr lang="en-US" sz="2600" b="0" i="1" smtClean="0">
                        <a:latin typeface="Cambria Math" panose="02040503050406030204" pitchFamily="18" charset="0"/>
                        <a:cs typeface="Times New Roman" panose="02020603050405020304" pitchFamily="18" charset="0"/>
                      </a:rPr>
                      <m:t>+</m:t>
                    </m:r>
                    <m:r>
                      <a:rPr lang="en-US" sz="2600" b="0" i="1" smtClean="0">
                        <a:latin typeface="Cambria Math" panose="02040503050406030204" pitchFamily="18" charset="0"/>
                        <a:cs typeface="Times New Roman" panose="02020603050405020304" pitchFamily="18" charset="0"/>
                      </a:rPr>
                      <m:t>𝜀</m:t>
                    </m:r>
                  </m:oMath>
                </a14:m>
                <a:r>
                  <a:rPr lang="en-US" sz="2600" dirty="0">
                    <a:cs typeface="Times New Roman" panose="02020603050405020304" pitchFamily="18" charset="0"/>
                  </a:rPr>
                  <a:t> </a:t>
                </a:r>
              </a:p>
              <a:p>
                <a:pPr marL="0" indent="0">
                  <a:buNone/>
                </a:pPr>
                <a:r>
                  <a:rPr lang="en-US" sz="2600" dirty="0">
                    <a:cs typeface="Times New Roman" panose="02020603050405020304" pitchFamily="18" charset="0"/>
                  </a:rPr>
                  <a:t>What do we need from data to</a:t>
                </a:r>
                <a:r>
                  <a:rPr lang="en-US" sz="2600" b="1" dirty="0">
                    <a:cs typeface="Times New Roman" panose="02020603050405020304" pitchFamily="18" charset="0"/>
                  </a:rPr>
                  <a:t> (point)</a:t>
                </a:r>
                <a:r>
                  <a:rPr lang="en-US" sz="2600" dirty="0">
                    <a:cs typeface="Times New Roman" panose="02020603050405020304" pitchFamily="18" charset="0"/>
                  </a:rPr>
                  <a:t> </a:t>
                </a:r>
                <a:r>
                  <a:rPr lang="en-US" sz="2600" b="1" dirty="0">
                    <a:cs typeface="Times New Roman" panose="02020603050405020304" pitchFamily="18" charset="0"/>
                  </a:rPr>
                  <a:t>identify</a:t>
                </a:r>
                <a:r>
                  <a:rPr lang="en-US" sz="2600" dirty="0">
                    <a:cs typeface="Times New Roman" panose="02020603050405020304" pitchFamily="18" charset="0"/>
                  </a:rPr>
                  <a:t> these coefficients? </a:t>
                </a:r>
              </a:p>
              <a:p>
                <a:pPr marL="0" indent="0">
                  <a:buNone/>
                </a:pPr>
                <a14:m>
                  <m:oMathPara xmlns:m="http://schemas.openxmlformats.org/officeDocument/2006/math">
                    <m:oMathParaPr>
                      <m:jc m:val="centerGroup"/>
                    </m:oMathParaPr>
                    <m:oMath xmlns:m="http://schemas.openxmlformats.org/officeDocument/2006/math">
                      <m:r>
                        <a:rPr lang="en-US" sz="2600" b="0" i="1" smtClean="0">
                          <a:latin typeface="Cambria Math" panose="02040503050406030204" pitchFamily="18" charset="0"/>
                          <a:cs typeface="Times New Roman" panose="02020603050405020304" pitchFamily="18" charset="0"/>
                        </a:rPr>
                        <m:t>𝜙</m:t>
                      </m:r>
                      <m:r>
                        <a:rPr lang="en-US" sz="2600" b="0" i="0" smtClean="0">
                          <a:latin typeface="Cambria Math" panose="02040503050406030204" pitchFamily="18" charset="0"/>
                          <a:cs typeface="Times New Roman" panose="02020603050405020304" pitchFamily="18" charset="0"/>
                        </a:rPr>
                        <m:t>:</m:t>
                      </m:r>
                      <m:r>
                        <m:rPr>
                          <m:sty m:val="p"/>
                        </m:rPr>
                        <a:rPr lang="en-US" sz="2600" b="0" i="0" smtClean="0">
                          <a:latin typeface="Cambria Math" panose="02040503050406030204" pitchFamily="18" charset="0"/>
                          <a:cs typeface="Times New Roman" panose="02020603050405020304" pitchFamily="18" charset="0"/>
                        </a:rPr>
                        <m:t>first</m:t>
                      </m:r>
                      <m:r>
                        <a:rPr lang="en-US" sz="2600" b="0" i="0" smtClean="0">
                          <a:latin typeface="Cambria Math" panose="02040503050406030204" pitchFamily="18" charset="0"/>
                          <a:cs typeface="Times New Roman" panose="02020603050405020304" pitchFamily="18" charset="0"/>
                        </a:rPr>
                        <m:t> </m:t>
                      </m:r>
                      <m:r>
                        <m:rPr>
                          <m:sty m:val="p"/>
                        </m:rPr>
                        <a:rPr lang="en-US" sz="2600" b="0" i="0" smtClean="0">
                          <a:latin typeface="Cambria Math" panose="02040503050406030204" pitchFamily="18" charset="0"/>
                          <a:cs typeface="Times New Roman" panose="02020603050405020304" pitchFamily="18" charset="0"/>
                        </a:rPr>
                        <m:t>and</m:t>
                      </m:r>
                      <m:r>
                        <a:rPr lang="en-US" sz="2600" b="0" i="0" smtClean="0">
                          <a:latin typeface="Cambria Math" panose="02040503050406030204" pitchFamily="18" charset="0"/>
                          <a:cs typeface="Times New Roman" panose="02020603050405020304" pitchFamily="18" charset="0"/>
                        </a:rPr>
                        <m:t> </m:t>
                      </m:r>
                      <m:r>
                        <m:rPr>
                          <m:sty m:val="p"/>
                        </m:rPr>
                        <a:rPr lang="en-US" sz="2600" b="0" i="0" smtClean="0">
                          <a:latin typeface="Cambria Math" panose="02040503050406030204" pitchFamily="18" charset="0"/>
                          <a:cs typeface="Times New Roman" panose="02020603050405020304" pitchFamily="18" charset="0"/>
                        </a:rPr>
                        <m:t>second</m:t>
                      </m:r>
                      <m:r>
                        <a:rPr lang="en-US" sz="2600" b="0" i="0" smtClean="0">
                          <a:latin typeface="Cambria Math" panose="02040503050406030204" pitchFamily="18" charset="0"/>
                          <a:cs typeface="Times New Roman" panose="02020603050405020304" pitchFamily="18" charset="0"/>
                        </a:rPr>
                        <m:t> </m:t>
                      </m:r>
                      <m:r>
                        <m:rPr>
                          <m:sty m:val="p"/>
                        </m:rPr>
                        <a:rPr lang="en-US" sz="2600" b="0" i="0" smtClean="0">
                          <a:latin typeface="Cambria Math" panose="02040503050406030204" pitchFamily="18" charset="0"/>
                          <a:cs typeface="Times New Roman" panose="02020603050405020304" pitchFamily="18" charset="0"/>
                        </a:rPr>
                        <m:t>moments</m:t>
                      </m:r>
                      <m:r>
                        <a:rPr lang="en-US" sz="2600" b="0" i="0" smtClean="0">
                          <a:latin typeface="Cambria Math" panose="02040503050406030204" pitchFamily="18" charset="0"/>
                          <a:cs typeface="Times New Roman" panose="02020603050405020304" pitchFamily="18" charset="0"/>
                        </a:rPr>
                        <m:t> </m:t>
                      </m:r>
                      <m:r>
                        <m:rPr>
                          <m:sty m:val="p"/>
                        </m:rPr>
                        <a:rPr lang="en-US" sz="2600" b="0" i="0" smtClean="0">
                          <a:latin typeface="Cambria Math" panose="02040503050406030204" pitchFamily="18" charset="0"/>
                          <a:cs typeface="Times New Roman" panose="02020603050405020304" pitchFamily="18" charset="0"/>
                        </a:rPr>
                        <m:t>of</m:t>
                      </m:r>
                      <m:r>
                        <a:rPr lang="en-US" sz="2600" b="0" i="0" smtClean="0">
                          <a:latin typeface="Cambria Math" panose="02040503050406030204" pitchFamily="18" charset="0"/>
                          <a:cs typeface="Times New Roman" panose="02020603050405020304" pitchFamily="18" charset="0"/>
                        </a:rPr>
                        <m:t> (</m:t>
                      </m:r>
                      <m:r>
                        <m:rPr>
                          <m:sty m:val="p"/>
                        </m:rPr>
                        <a:rPr lang="en-US" sz="2600" b="0" i="0" smtClean="0">
                          <a:latin typeface="Cambria Math" panose="02040503050406030204" pitchFamily="18" charset="0"/>
                          <a:cs typeface="Times New Roman" panose="02020603050405020304" pitchFamily="18" charset="0"/>
                        </a:rPr>
                        <m:t>X</m:t>
                      </m:r>
                      <m:r>
                        <a:rPr lang="en-US" sz="2600" b="0" i="0" smtClean="0">
                          <a:latin typeface="Cambria Math" panose="02040503050406030204" pitchFamily="18" charset="0"/>
                          <a:cs typeface="Times New Roman" panose="02020603050405020304" pitchFamily="18" charset="0"/>
                        </a:rPr>
                        <m:t>,</m:t>
                      </m:r>
                      <m:r>
                        <m:rPr>
                          <m:sty m:val="p"/>
                        </m:rPr>
                        <a:rPr lang="en-US" sz="2600" b="0" i="0" smtClean="0">
                          <a:latin typeface="Cambria Math" panose="02040503050406030204" pitchFamily="18" charset="0"/>
                          <a:cs typeface="Times New Roman" panose="02020603050405020304" pitchFamily="18" charset="0"/>
                        </a:rPr>
                        <m:t>Y</m:t>
                      </m:r>
                      <m:r>
                        <a:rPr lang="en-US" sz="2600" b="0" i="0" smtClean="0">
                          <a:latin typeface="Cambria Math" panose="02040503050406030204" pitchFamily="18" charset="0"/>
                          <a:cs typeface="Times New Roman" panose="02020603050405020304" pitchFamily="18" charset="0"/>
                        </a:rPr>
                        <m:t>)</m:t>
                      </m:r>
                    </m:oMath>
                  </m:oMathPara>
                </a14:m>
                <a:endParaRPr lang="en-US" sz="2600" dirty="0">
                  <a:cs typeface="Times New Roman" panose="02020603050405020304" pitchFamily="18" charset="0"/>
                </a:endParaRPr>
              </a:p>
              <a:p>
                <a:r>
                  <a:rPr lang="en-US" sz="2600" dirty="0">
                    <a:cs typeface="Times New Roman" panose="02020603050405020304" pitchFamily="18" charset="0"/>
                  </a:rPr>
                  <a:t>Consider only data-generating processes where:</a:t>
                </a:r>
              </a:p>
              <a:p>
                <a:pPr lvl="1"/>
                <a14:m>
                  <m:oMath xmlns:m="http://schemas.openxmlformats.org/officeDocument/2006/math">
                    <m:r>
                      <a:rPr lang="en-US" sz="2400" b="0" i="1" smtClean="0">
                        <a:latin typeface="Cambria Math" panose="02040503050406030204" pitchFamily="18" charset="0"/>
                        <a:cs typeface="Times New Roman" panose="02020603050405020304" pitchFamily="18" charset="0"/>
                      </a:rPr>
                      <m:t>𝑌</m:t>
                    </m:r>
                    <m:r>
                      <a:rPr lang="en-US" sz="2400" b="0" i="1" smtClean="0">
                        <a:latin typeface="Cambria Math" panose="02040503050406030204" pitchFamily="18" charset="0"/>
                        <a:cs typeface="Times New Roman" panose="02020603050405020304" pitchFamily="18" charset="0"/>
                      </a:rPr>
                      <m:t>=</m:t>
                    </m:r>
                    <m:sSup>
                      <m:sSupPr>
                        <m:ctrlPr>
                          <a:rPr lang="en-US" sz="2400" b="0" i="1" smtClean="0">
                            <a:latin typeface="Cambria Math" panose="02040503050406030204" pitchFamily="18" charset="0"/>
                            <a:cs typeface="Times New Roman" panose="02020603050405020304" pitchFamily="18" charset="0"/>
                          </a:rPr>
                        </m:ctrlPr>
                      </m:sSupPr>
                      <m:e>
                        <m:r>
                          <a:rPr lang="en-US" sz="2400" b="0" i="1" smtClean="0">
                            <a:latin typeface="Cambria Math" panose="02040503050406030204" pitchFamily="18" charset="0"/>
                            <a:cs typeface="Times New Roman" panose="02020603050405020304" pitchFamily="18" charset="0"/>
                          </a:rPr>
                          <m:t>𝑋</m:t>
                        </m:r>
                      </m:e>
                      <m:sup>
                        <m:r>
                          <a:rPr lang="en-US" sz="2400" b="0" i="1" smtClean="0">
                            <a:latin typeface="Cambria Math" panose="02040503050406030204" pitchFamily="18" charset="0"/>
                            <a:cs typeface="Times New Roman" panose="02020603050405020304" pitchFamily="18" charset="0"/>
                          </a:rPr>
                          <m:t>′</m:t>
                        </m:r>
                      </m:sup>
                    </m:sSup>
                    <m:r>
                      <a:rPr lang="en-US" sz="2400" b="0" i="1" smtClean="0">
                        <a:latin typeface="Cambria Math" panose="02040503050406030204" pitchFamily="18" charset="0"/>
                        <a:cs typeface="Times New Roman" panose="02020603050405020304" pitchFamily="18" charset="0"/>
                      </a:rPr>
                      <m:t>𝜃</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𝜀</m:t>
                    </m:r>
                  </m:oMath>
                </a14:m>
                <a:r>
                  <a:rPr lang="en-US" sz="2400" dirty="0">
                    <a:cs typeface="Times New Roman" panose="02020603050405020304" pitchFamily="18" charset="0"/>
                  </a:rPr>
                  <a:t> </a:t>
                </a:r>
                <a:r>
                  <a:rPr lang="en-US" sz="2400" b="1" dirty="0">
                    <a:solidFill>
                      <a:srgbClr val="FF0000"/>
                    </a:solidFill>
                    <a:cs typeface="Times New Roman" panose="02020603050405020304" pitchFamily="18" charset="0"/>
                  </a:rPr>
                  <a:t>(model specification)</a:t>
                </a:r>
              </a:p>
              <a:p>
                <a:pPr lvl="1"/>
                <a14:m>
                  <m:oMath xmlns:m="http://schemas.openxmlformats.org/officeDocument/2006/math">
                    <m:r>
                      <a:rPr lang="en-US" sz="2400" b="0" i="1" smtClean="0">
                        <a:latin typeface="Cambria Math" panose="02040503050406030204" pitchFamily="18" charset="0"/>
                        <a:cs typeface="Times New Roman" panose="02020603050405020304" pitchFamily="18" charset="0"/>
                      </a:rPr>
                      <m:t>𝔼</m:t>
                    </m:r>
                    <m:d>
                      <m:dPr>
                        <m:begChr m:val="["/>
                        <m:endChr m:val="]"/>
                        <m:ctrlPr>
                          <a:rPr lang="en-US" sz="2400" b="0" i="1" smtClean="0">
                            <a:latin typeface="Cambria Math" panose="02040503050406030204" pitchFamily="18" charset="0"/>
                            <a:cs typeface="Times New Roman" panose="02020603050405020304" pitchFamily="18" charset="0"/>
                          </a:rPr>
                        </m:ctrlPr>
                      </m:dPr>
                      <m:e>
                        <m:r>
                          <a:rPr lang="en-US" sz="2400" b="0" i="1" smtClean="0">
                            <a:latin typeface="Cambria Math" panose="02040503050406030204" pitchFamily="18" charset="0"/>
                            <a:cs typeface="Times New Roman" panose="02020603050405020304" pitchFamily="18" charset="0"/>
                          </a:rPr>
                          <m:t>𝑋</m:t>
                        </m:r>
                        <m:r>
                          <a:rPr lang="en-US" sz="2400" b="0" i="1" smtClean="0">
                            <a:latin typeface="Cambria Math" panose="02040503050406030204" pitchFamily="18" charset="0"/>
                            <a:cs typeface="Times New Roman" panose="02020603050405020304" pitchFamily="18" charset="0"/>
                          </a:rPr>
                          <m:t>𝜀</m:t>
                        </m:r>
                      </m:e>
                    </m:d>
                    <m:r>
                      <a:rPr lang="en-US" sz="2400" b="0" i="1" smtClean="0">
                        <a:latin typeface="Cambria Math" panose="02040503050406030204" pitchFamily="18" charset="0"/>
                        <a:cs typeface="Times New Roman" panose="02020603050405020304" pitchFamily="18" charset="0"/>
                      </a:rPr>
                      <m:t>=0</m:t>
                    </m:r>
                  </m:oMath>
                </a14:m>
                <a:r>
                  <a:rPr lang="en-US" sz="2400" b="0" dirty="0">
                    <a:cs typeface="Times New Roman" panose="02020603050405020304" pitchFamily="18" charset="0"/>
                  </a:rPr>
                  <a:t> </a:t>
                </a:r>
                <a:r>
                  <a:rPr lang="en-US" sz="2400" b="1" dirty="0">
                    <a:solidFill>
                      <a:srgbClr val="FF0000"/>
                    </a:solidFill>
                    <a:cs typeface="Times New Roman" panose="02020603050405020304" pitchFamily="18" charset="0"/>
                  </a:rPr>
                  <a:t>(orthogonality; causality)</a:t>
                </a:r>
              </a:p>
              <a:p>
                <a:pPr lvl="1"/>
                <a14:m>
                  <m:oMath xmlns:m="http://schemas.openxmlformats.org/officeDocument/2006/math">
                    <m:r>
                      <a:rPr lang="en-US" sz="2400" b="0" i="1" smtClean="0">
                        <a:latin typeface="Cambria Math" panose="02040503050406030204" pitchFamily="18" charset="0"/>
                        <a:cs typeface="Times New Roman" panose="02020603050405020304" pitchFamily="18" charset="0"/>
                      </a:rPr>
                      <m:t>𝔼</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𝑋</m:t>
                    </m:r>
                    <m:sSup>
                      <m:sSupPr>
                        <m:ctrlPr>
                          <a:rPr lang="en-US" sz="2400" b="0" i="1" smtClean="0">
                            <a:latin typeface="Cambria Math" panose="02040503050406030204" pitchFamily="18" charset="0"/>
                            <a:cs typeface="Times New Roman" panose="02020603050405020304" pitchFamily="18" charset="0"/>
                          </a:rPr>
                        </m:ctrlPr>
                      </m:sSupPr>
                      <m:e>
                        <m:r>
                          <a:rPr lang="en-US" sz="2400" b="0" i="1" smtClean="0">
                            <a:latin typeface="Cambria Math" panose="02040503050406030204" pitchFamily="18" charset="0"/>
                            <a:cs typeface="Times New Roman" panose="02020603050405020304" pitchFamily="18" charset="0"/>
                          </a:rPr>
                          <m:t>𝑋</m:t>
                        </m:r>
                      </m:e>
                      <m:sup>
                        <m:r>
                          <a:rPr lang="en-US" sz="2400" b="0" i="1" smtClean="0">
                            <a:latin typeface="Cambria Math" panose="02040503050406030204" pitchFamily="18" charset="0"/>
                            <a:cs typeface="Times New Roman" panose="02020603050405020304" pitchFamily="18" charset="0"/>
                          </a:rPr>
                          <m:t>′</m:t>
                        </m:r>
                      </m:sup>
                    </m:sSup>
                    <m:r>
                      <a:rPr lang="en-US" sz="2400" b="0" i="1" smtClean="0">
                        <a:latin typeface="Cambria Math" panose="02040503050406030204" pitchFamily="18" charset="0"/>
                        <a:cs typeface="Times New Roman" panose="02020603050405020304" pitchFamily="18" charset="0"/>
                      </a:rPr>
                      <m:t>]</m:t>
                    </m:r>
                  </m:oMath>
                </a14:m>
                <a:r>
                  <a:rPr lang="en-US" sz="2400" dirty="0">
                    <a:cs typeface="Times New Roman" panose="02020603050405020304" pitchFamily="18" charset="0"/>
                  </a:rPr>
                  <a:t> is nonsingular </a:t>
                </a:r>
                <a:r>
                  <a:rPr lang="en-US" sz="2400" b="1" dirty="0">
                    <a:solidFill>
                      <a:srgbClr val="FF0000"/>
                    </a:solidFill>
                    <a:cs typeface="Times New Roman" panose="02020603050405020304" pitchFamily="18" charset="0"/>
                  </a:rPr>
                  <a:t>(uniqueness)</a:t>
                </a:r>
                <a:endParaRPr lang="en-US" sz="2400" dirty="0">
                  <a:solidFill>
                    <a:srgbClr val="FF0000"/>
                  </a:solidFill>
                  <a:cs typeface="Times New Roman" panose="02020603050405020304" pitchFamily="18" charset="0"/>
                </a:endParaRPr>
              </a:p>
              <a:p>
                <a:r>
                  <a:rPr lang="en-US" sz="2600" dirty="0">
                    <a:cs typeface="Times New Roman" panose="02020603050405020304" pitchFamily="18" charset="0"/>
                  </a:rPr>
                  <a:t>Then </a:t>
                </a:r>
                <a14:m>
                  <m:oMath xmlns:m="http://schemas.openxmlformats.org/officeDocument/2006/math">
                    <m:r>
                      <a:rPr lang="en-US" sz="2600" b="0" i="1" smtClean="0">
                        <a:latin typeface="Cambria Math" panose="02040503050406030204" pitchFamily="18" charset="0"/>
                        <a:cs typeface="Times New Roman" panose="02020603050405020304" pitchFamily="18" charset="0"/>
                      </a:rPr>
                      <m:t>𝜃</m:t>
                    </m:r>
                    <m:r>
                      <a:rPr lang="en-US" sz="2600" b="0" i="1" smtClean="0">
                        <a:latin typeface="Cambria Math" panose="02040503050406030204" pitchFamily="18" charset="0"/>
                        <a:cs typeface="Times New Roman" panose="02020603050405020304" pitchFamily="18" charset="0"/>
                      </a:rPr>
                      <m:t>=</m:t>
                    </m:r>
                    <m:r>
                      <a:rPr lang="en-US" sz="2600" b="0" i="1" smtClean="0">
                        <a:latin typeface="Cambria Math" panose="02040503050406030204" pitchFamily="18" charset="0"/>
                        <a:cs typeface="Times New Roman" panose="02020603050405020304" pitchFamily="18" charset="0"/>
                      </a:rPr>
                      <m:t>𝔼</m:t>
                    </m:r>
                    <m:sSup>
                      <m:sSupPr>
                        <m:ctrlPr>
                          <a:rPr lang="en-US" sz="2600" b="0" i="1" smtClean="0">
                            <a:latin typeface="Cambria Math" panose="02040503050406030204" pitchFamily="18" charset="0"/>
                            <a:cs typeface="Times New Roman" panose="02020603050405020304" pitchFamily="18" charset="0"/>
                          </a:rPr>
                        </m:ctrlPr>
                      </m:sSupPr>
                      <m:e>
                        <m:d>
                          <m:dPr>
                            <m:begChr m:val="["/>
                            <m:endChr m:val="]"/>
                            <m:ctrlPr>
                              <a:rPr lang="en-US" sz="2600" b="0" i="1" smtClean="0">
                                <a:latin typeface="Cambria Math" panose="02040503050406030204" pitchFamily="18" charset="0"/>
                                <a:cs typeface="Times New Roman" panose="02020603050405020304" pitchFamily="18" charset="0"/>
                              </a:rPr>
                            </m:ctrlPr>
                          </m:dPr>
                          <m:e>
                            <m:r>
                              <a:rPr lang="en-US" sz="2600" b="0" i="1" smtClean="0">
                                <a:latin typeface="Cambria Math" panose="02040503050406030204" pitchFamily="18" charset="0"/>
                                <a:cs typeface="Times New Roman" panose="02020603050405020304" pitchFamily="18" charset="0"/>
                              </a:rPr>
                              <m:t>𝑋</m:t>
                            </m:r>
                            <m:sSup>
                              <m:sSupPr>
                                <m:ctrlPr>
                                  <a:rPr lang="en-US" sz="2600" b="0" i="1" smtClean="0">
                                    <a:latin typeface="Cambria Math" panose="02040503050406030204" pitchFamily="18" charset="0"/>
                                    <a:cs typeface="Times New Roman" panose="02020603050405020304" pitchFamily="18" charset="0"/>
                                  </a:rPr>
                                </m:ctrlPr>
                              </m:sSupPr>
                              <m:e>
                                <m:r>
                                  <a:rPr lang="en-US" sz="2600" b="0" i="1" smtClean="0">
                                    <a:latin typeface="Cambria Math" panose="02040503050406030204" pitchFamily="18" charset="0"/>
                                    <a:cs typeface="Times New Roman" panose="02020603050405020304" pitchFamily="18" charset="0"/>
                                  </a:rPr>
                                  <m:t>𝑋</m:t>
                                </m:r>
                              </m:e>
                              <m:sup>
                                <m:r>
                                  <a:rPr lang="en-US" sz="2600" b="0" i="1" smtClean="0">
                                    <a:latin typeface="Cambria Math" panose="02040503050406030204" pitchFamily="18" charset="0"/>
                                    <a:cs typeface="Times New Roman" panose="02020603050405020304" pitchFamily="18" charset="0"/>
                                  </a:rPr>
                                  <m:t>′</m:t>
                                </m:r>
                              </m:sup>
                            </m:sSup>
                          </m:e>
                        </m:d>
                      </m:e>
                      <m:sup>
                        <m:r>
                          <a:rPr lang="en-US" sz="2600" b="0" i="1" smtClean="0">
                            <a:latin typeface="Cambria Math" panose="02040503050406030204" pitchFamily="18" charset="0"/>
                            <a:cs typeface="Times New Roman" panose="02020603050405020304" pitchFamily="18" charset="0"/>
                          </a:rPr>
                          <m:t>−1</m:t>
                        </m:r>
                      </m:sup>
                    </m:sSup>
                    <m:r>
                      <a:rPr lang="en-US" sz="2600" b="0" i="1" smtClean="0">
                        <a:latin typeface="Cambria Math" panose="02040503050406030204" pitchFamily="18" charset="0"/>
                        <a:cs typeface="Times New Roman" panose="02020603050405020304" pitchFamily="18" charset="0"/>
                      </a:rPr>
                      <m:t>𝔼</m:t>
                    </m:r>
                    <m:d>
                      <m:dPr>
                        <m:begChr m:val="["/>
                        <m:endChr m:val="]"/>
                        <m:ctrlPr>
                          <a:rPr lang="en-US" sz="2600" b="0" i="1" smtClean="0">
                            <a:latin typeface="Cambria Math" panose="02040503050406030204" pitchFamily="18" charset="0"/>
                            <a:cs typeface="Times New Roman" panose="02020603050405020304" pitchFamily="18" charset="0"/>
                          </a:rPr>
                        </m:ctrlPr>
                      </m:dPr>
                      <m:e>
                        <m:r>
                          <a:rPr lang="en-US" sz="2600" b="0" i="1" smtClean="0">
                            <a:latin typeface="Cambria Math" panose="02040503050406030204" pitchFamily="18" charset="0"/>
                            <a:cs typeface="Times New Roman" panose="02020603050405020304" pitchFamily="18" charset="0"/>
                          </a:rPr>
                          <m:t>𝑋𝑌</m:t>
                        </m:r>
                      </m:e>
                    </m:d>
                  </m:oMath>
                </a14:m>
                <a:r>
                  <a:rPr lang="en-US" sz="2600" dirty="0">
                    <a:cs typeface="Times New Roman" panose="02020603050405020304" pitchFamily="18" charset="0"/>
                  </a:rPr>
                  <a:t> is uniquely identified/computable given </a:t>
                </a:r>
                <a14:m>
                  <m:oMath xmlns:m="http://schemas.openxmlformats.org/officeDocument/2006/math">
                    <m:r>
                      <a:rPr lang="en-US" sz="2600" b="0" i="1" smtClean="0">
                        <a:latin typeface="Cambria Math" panose="02040503050406030204" pitchFamily="18" charset="0"/>
                        <a:cs typeface="Times New Roman" panose="02020603050405020304" pitchFamily="18" charset="0"/>
                      </a:rPr>
                      <m:t>𝜙</m:t>
                    </m:r>
                  </m:oMath>
                </a14:m>
                <a:endParaRPr lang="en-US" sz="2600" dirty="0">
                  <a:cs typeface="Times New Roman" panose="02020603050405020304" pitchFamily="18" charset="0"/>
                </a:endParaRPr>
              </a:p>
              <a:p>
                <a:pPr marL="0" indent="0">
                  <a:buNone/>
                </a:pPr>
                <a:endParaRPr lang="en-US" sz="2600" dirty="0">
                  <a:solidFill>
                    <a:schemeClr val="tx1"/>
                  </a:solidFill>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81001" y="1020762"/>
                <a:ext cx="10210800" cy="5159375"/>
              </a:xfrm>
              <a:blipFill>
                <a:blip r:embed="rId3"/>
                <a:stretch>
                  <a:fillRect l="-1254" t="-1535"/>
                </a:stretch>
              </a:blipFill>
            </p:spPr>
            <p:txBody>
              <a:bodyPr/>
              <a:lstStyle/>
              <a:p>
                <a:r>
                  <a:rPr lang="en-US">
                    <a:noFill/>
                  </a:rPr>
                  <a:t> </a:t>
                </a:r>
              </a:p>
            </p:txBody>
          </p:sp>
        </mc:Fallback>
      </mc:AlternateContent>
    </p:spTree>
    <p:extLst>
      <p:ext uri="{BB962C8B-B14F-4D97-AF65-F5344CB8AC3E}">
        <p14:creationId xmlns:p14="http://schemas.microsoft.com/office/powerpoint/2010/main" val="25988542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1"/>
            <a:ext cx="10439400" cy="624840"/>
          </a:xfrm>
        </p:spPr>
        <p:txBody>
          <a:bodyPr>
            <a:noAutofit/>
          </a:bodyPr>
          <a:lstStyle/>
          <a:p>
            <a:r>
              <a:rPr lang="en-US" sz="3600" dirty="0">
                <a:cs typeface="Times New Roman" panose="02020603050405020304" pitchFamily="18" charset="0"/>
              </a:rPr>
              <a:t>Identification: A definition</a:t>
            </a:r>
            <a:endParaRPr lang="en-US" sz="3600" dirty="0">
              <a:latin typeface="Times New Roman" panose="02020603050405020304" pitchFamily="18" charset="0"/>
              <a:cs typeface="Times New Roman" panose="02020603050405020304" pitchFamily="18" charset="0"/>
            </a:endParaRPr>
          </a:p>
        </p:txBody>
      </p:sp>
      <p:sp>
        <p:nvSpPr>
          <p:cNvPr id="5" name="Content Placeholder 4">
            <a:extLst>
              <a:ext uri="{FF2B5EF4-FFF2-40B4-BE49-F238E27FC236}">
                <a16:creationId xmlns:a16="http://schemas.microsoft.com/office/drawing/2014/main" id="{7B0299B0-88C1-5CEE-0BD8-0950B0FBD04A}"/>
              </a:ext>
            </a:extLst>
          </p:cNvPr>
          <p:cNvSpPr>
            <a:spLocks noGrp="1"/>
          </p:cNvSpPr>
          <p:nvPr>
            <p:ph idx="1"/>
          </p:nvPr>
        </p:nvSpPr>
        <p:spPr/>
        <p:txBody>
          <a:bodyPr/>
          <a:lstStyle/>
          <a:p>
            <a:endParaRPr lang="en-US"/>
          </a:p>
        </p:txBody>
      </p:sp>
      <p:pic>
        <p:nvPicPr>
          <p:cNvPr id="7" name="Picture 6">
            <a:extLst>
              <a:ext uri="{FF2B5EF4-FFF2-40B4-BE49-F238E27FC236}">
                <a16:creationId xmlns:a16="http://schemas.microsoft.com/office/drawing/2014/main" id="{410FAD12-C7CB-9689-D6C0-F43EC80D0DF2}"/>
              </a:ext>
            </a:extLst>
          </p:cNvPr>
          <p:cNvPicPr>
            <a:picLocks noChangeAspect="1"/>
          </p:cNvPicPr>
          <p:nvPr/>
        </p:nvPicPr>
        <p:blipFill>
          <a:blip r:embed="rId3"/>
          <a:stretch>
            <a:fillRect/>
          </a:stretch>
        </p:blipFill>
        <p:spPr>
          <a:xfrm>
            <a:off x="609600" y="962230"/>
            <a:ext cx="9783772" cy="5362369"/>
          </a:xfrm>
          <a:prstGeom prst="rect">
            <a:avLst/>
          </a:prstGeom>
        </p:spPr>
      </p:pic>
    </p:spTree>
    <p:extLst>
      <p:ext uri="{BB962C8B-B14F-4D97-AF65-F5344CB8AC3E}">
        <p14:creationId xmlns:p14="http://schemas.microsoft.com/office/powerpoint/2010/main" val="14510145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93EDF-660D-4391-A114-A6C54268E445}"/>
              </a:ext>
            </a:extLst>
          </p:cNvPr>
          <p:cNvSpPr>
            <a:spLocks noGrp="1"/>
          </p:cNvSpPr>
          <p:nvPr>
            <p:ph type="ctrTitle"/>
          </p:nvPr>
        </p:nvSpPr>
        <p:spPr>
          <a:xfrm>
            <a:off x="1261872" y="758952"/>
            <a:ext cx="10549128" cy="4041648"/>
          </a:xfrm>
        </p:spPr>
        <p:txBody>
          <a:bodyPr/>
          <a:lstStyle/>
          <a:p>
            <a:r>
              <a:rPr lang="en-US" dirty="0"/>
              <a:t>Count Data: </a:t>
            </a:r>
            <a:br>
              <a:rPr lang="en-US" dirty="0"/>
            </a:br>
            <a:r>
              <a:rPr lang="en-US" dirty="0"/>
              <a:t>Poisson Regression</a:t>
            </a:r>
          </a:p>
        </p:txBody>
      </p:sp>
      <p:sp>
        <p:nvSpPr>
          <p:cNvPr id="3" name="Subtitle 2">
            <a:extLst>
              <a:ext uri="{FF2B5EF4-FFF2-40B4-BE49-F238E27FC236}">
                <a16:creationId xmlns:a16="http://schemas.microsoft.com/office/drawing/2014/main" id="{9A7FADE3-4D7C-4B3A-B023-71CD85AECCCB}"/>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3445932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1"/>
            <a:ext cx="10439400" cy="624840"/>
          </a:xfrm>
        </p:spPr>
        <p:txBody>
          <a:bodyPr>
            <a:noAutofit/>
          </a:bodyPr>
          <a:lstStyle/>
          <a:p>
            <a:r>
              <a:rPr lang="en-US" sz="3600" dirty="0">
                <a:cs typeface="Times New Roman" panose="02020603050405020304" pitchFamily="18" charset="0"/>
              </a:rPr>
              <a:t>The Identification Police</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09600" y="1066801"/>
                <a:ext cx="10289629" cy="5141388"/>
              </a:xfrm>
            </p:spPr>
            <p:txBody>
              <a:bodyPr>
                <a:normAutofit/>
              </a:bodyPr>
              <a:lstStyle/>
              <a:p>
                <a:r>
                  <a:rPr lang="en-US" sz="2400" dirty="0">
                    <a:cs typeface="Times New Roman" panose="02020603050405020304" pitchFamily="18" charset="0"/>
                  </a:rPr>
                  <a:t>The main role of quantitative research is to specify parameters of interest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𝛽</m:t>
                    </m:r>
                    <m:r>
                      <a:rPr lang="en-US" sz="2400" b="0" i="1" smtClean="0">
                        <a:latin typeface="Cambria Math" panose="02040503050406030204" pitchFamily="18" charset="0"/>
                        <a:cs typeface="Times New Roman" panose="02020603050405020304" pitchFamily="18" charset="0"/>
                      </a:rPr>
                      <m:t>) </m:t>
                    </m:r>
                  </m:oMath>
                </a14:m>
                <a:r>
                  <a:rPr lang="en-US" sz="2400" dirty="0">
                    <a:cs typeface="Times New Roman" panose="02020603050405020304" pitchFamily="18" charset="0"/>
                  </a:rPr>
                  <a:t>and then go about trying to prove that you’ve identified them well</a:t>
                </a:r>
              </a:p>
              <a:p>
                <a:pPr marL="0" indent="0">
                  <a:buNone/>
                </a:pPr>
                <a:r>
                  <a:rPr lang="en-US" sz="2400" dirty="0">
                    <a:cs typeface="Times New Roman" panose="02020603050405020304" pitchFamily="18" charset="0"/>
                  </a:rPr>
                  <a:t>Multiple approaches (usually all done at once): </a:t>
                </a:r>
              </a:p>
              <a:p>
                <a:pPr marL="457200" indent="-457200">
                  <a:buAutoNum type="arabicPeriod"/>
                </a:pPr>
                <a:r>
                  <a:rPr lang="en-US" sz="2400" dirty="0">
                    <a:cs typeface="Times New Roman" panose="02020603050405020304" pitchFamily="18" charset="0"/>
                  </a:rPr>
                  <a:t>Specify a working model </a:t>
                </a:r>
              </a:p>
              <a:p>
                <a:pPr marL="457200" indent="-457200">
                  <a:buAutoNum type="arabicPeriod"/>
                </a:pPr>
                <a:r>
                  <a:rPr lang="en-US" sz="2400" dirty="0">
                    <a:cs typeface="Times New Roman" panose="02020603050405020304" pitchFamily="18" charset="0"/>
                  </a:rPr>
                  <a:t>Estimate a primary specification (model-based or design-based)</a:t>
                </a:r>
              </a:p>
              <a:p>
                <a:pPr marL="457200" indent="-457200">
                  <a:buAutoNum type="arabicPeriod"/>
                </a:pPr>
                <a:r>
                  <a:rPr lang="en-US" sz="2400" dirty="0">
                    <a:cs typeface="Times New Roman" panose="02020603050405020304" pitchFamily="18" charset="0"/>
                  </a:rPr>
                  <a:t>Rule out alternative explanations for the data</a:t>
                </a:r>
              </a:p>
              <a:p>
                <a:pPr lvl="1"/>
                <a:r>
                  <a:rPr lang="en-US" sz="2400" dirty="0">
                    <a:cs typeface="Times New Roman" panose="02020603050405020304" pitchFamily="18" charset="0"/>
                  </a:rPr>
                  <a:t>Good descriptive statistics</a:t>
                </a:r>
              </a:p>
              <a:p>
                <a:pPr lvl="1"/>
                <a:r>
                  <a:rPr lang="en-US" sz="2400" dirty="0">
                    <a:cs typeface="Times New Roman" panose="02020603050405020304" pitchFamily="18" charset="0"/>
                  </a:rPr>
                  <a:t>Falsification exercises or pre-treatment tests, etc. </a:t>
                </a:r>
              </a:p>
              <a:p>
                <a:pPr lvl="1"/>
                <a:r>
                  <a:rPr lang="en-US" sz="2400" dirty="0">
                    <a:cs typeface="Times New Roman" panose="02020603050405020304" pitchFamily="18" charset="0"/>
                  </a:rPr>
                  <a:t>Thinking carefully about what story to tell (and what stories you have to exclude) </a:t>
                </a:r>
              </a:p>
              <a:p>
                <a:pPr lvl="1"/>
                <a:r>
                  <a:rPr lang="en-US" sz="2400" dirty="0">
                    <a:cs typeface="Times New Roman" panose="02020603050405020304" pitchFamily="18" charset="0"/>
                  </a:rPr>
                  <a:t>Requires some creativity! (somewhat more art than science here) </a:t>
                </a:r>
              </a:p>
              <a:p>
                <a:pPr marL="274320" lvl="1" indent="0">
                  <a:buNone/>
                </a:pPr>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09600" y="1066801"/>
                <a:ext cx="10289629" cy="5141388"/>
              </a:xfrm>
              <a:blipFill>
                <a:blip r:embed="rId3"/>
                <a:stretch>
                  <a:fillRect l="-889" t="-1305"/>
                </a:stretch>
              </a:blipFill>
            </p:spPr>
            <p:txBody>
              <a:bodyPr/>
              <a:lstStyle/>
              <a:p>
                <a:r>
                  <a:rPr lang="en-US">
                    <a:noFill/>
                  </a:rPr>
                  <a:t> </a:t>
                </a:r>
              </a:p>
            </p:txBody>
          </p:sp>
        </mc:Fallback>
      </mc:AlternateContent>
    </p:spTree>
    <p:extLst>
      <p:ext uri="{BB962C8B-B14F-4D97-AF65-F5344CB8AC3E}">
        <p14:creationId xmlns:p14="http://schemas.microsoft.com/office/powerpoint/2010/main" val="15221612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5D5E0904-721C-4D68-9EB8-1C9752E329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4" name="Rectangle 13">
            <a:extLst>
              <a:ext uri="{FF2B5EF4-FFF2-40B4-BE49-F238E27FC236}">
                <a16:creationId xmlns:a16="http://schemas.microsoft.com/office/drawing/2014/main" id="{B298ECBA-3258-45DF-8FD4-7581736BCC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244"/>
            <a:ext cx="457200" cy="6858000"/>
          </a:xfrm>
          <a:prstGeom prst="rect">
            <a:avLst/>
          </a:prstGeom>
          <a:solidFill>
            <a:srgbClr val="6F6F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B62BF453-BD82-4B90-9FE7-5170313380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0"/>
            <a:ext cx="10835640" cy="68580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p:cNvSpPr>
            <a:spLocks noGrp="1"/>
          </p:cNvSpPr>
          <p:nvPr>
            <p:ph type="title"/>
          </p:nvPr>
        </p:nvSpPr>
        <p:spPr>
          <a:xfrm>
            <a:off x="8318090" y="758952"/>
            <a:ext cx="2802194" cy="4041648"/>
          </a:xfrm>
        </p:spPr>
        <p:txBody>
          <a:bodyPr vert="horz" lIns="91440" tIns="45720" rIns="91440" bIns="45720" rtlCol="0" anchor="b">
            <a:normAutofit/>
          </a:bodyPr>
          <a:lstStyle/>
          <a:p>
            <a:pPr>
              <a:lnSpc>
                <a:spcPct val="85000"/>
              </a:lnSpc>
            </a:pPr>
            <a:r>
              <a:rPr lang="en-US" sz="3400">
                <a:solidFill>
                  <a:srgbClr val="FFFFFF"/>
                </a:solidFill>
                <a:latin typeface="+mj-lt"/>
              </a:rPr>
              <a:t>The Identification Police</a:t>
            </a:r>
          </a:p>
        </p:txBody>
      </p:sp>
      <p:sp useBgFill="1">
        <p:nvSpPr>
          <p:cNvPr id="18" name="Rectangle 17">
            <a:extLst>
              <a:ext uri="{FF2B5EF4-FFF2-40B4-BE49-F238E27FC236}">
                <a16:creationId xmlns:a16="http://schemas.microsoft.com/office/drawing/2014/main" id="{072366D3-9B5C-42E1-9906-77FF6BB55E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2283" y="0"/>
            <a:ext cx="756100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6">
            <a:extLst>
              <a:ext uri="{FF2B5EF4-FFF2-40B4-BE49-F238E27FC236}">
                <a16:creationId xmlns:a16="http://schemas.microsoft.com/office/drawing/2014/main" id="{78E7CDFA-518C-8662-B13E-5F61458F1D20}"/>
              </a:ext>
            </a:extLst>
          </p:cNvPr>
          <p:cNvPicPr>
            <a:picLocks noGrp="1" noChangeAspect="1"/>
          </p:cNvPicPr>
          <p:nvPr>
            <p:ph idx="1"/>
          </p:nvPr>
        </p:nvPicPr>
        <p:blipFill>
          <a:blip r:embed="rId3"/>
          <a:stretch>
            <a:fillRect/>
          </a:stretch>
        </p:blipFill>
        <p:spPr>
          <a:xfrm>
            <a:off x="1815912" y="80600"/>
            <a:ext cx="4833748" cy="6690311"/>
          </a:xfrm>
          <a:prstGeom prst="rect">
            <a:avLst/>
          </a:prstGeom>
        </p:spPr>
      </p:pic>
      <p:sp>
        <p:nvSpPr>
          <p:cNvPr id="20" name="Rectangle 19">
            <a:extLst>
              <a:ext uri="{FF2B5EF4-FFF2-40B4-BE49-F238E27FC236}">
                <a16:creationId xmlns:a16="http://schemas.microsoft.com/office/drawing/2014/main" id="{121F5E60-4E89-4B16-A245-12BD993599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899160" cy="68580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8929054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1"/>
            <a:ext cx="10439400" cy="624840"/>
          </a:xfrm>
        </p:spPr>
        <p:txBody>
          <a:bodyPr>
            <a:noAutofit/>
          </a:bodyPr>
          <a:lstStyle/>
          <a:p>
            <a:r>
              <a:rPr lang="en-US" sz="3600" dirty="0">
                <a:cs typeface="Times New Roman" panose="02020603050405020304" pitchFamily="18" charset="0"/>
              </a:rPr>
              <a:t>Approaches to Identification (a review)</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Rectangle: Rounded Corners 3">
                <a:extLst>
                  <a:ext uri="{FF2B5EF4-FFF2-40B4-BE49-F238E27FC236}">
                    <a16:creationId xmlns:a16="http://schemas.microsoft.com/office/drawing/2014/main" id="{9787567F-FF24-41EB-DAB4-FE872809F9E9}"/>
                  </a:ext>
                </a:extLst>
              </p:cNvPr>
              <p:cNvSpPr/>
              <p:nvPr/>
            </p:nvSpPr>
            <p:spPr>
              <a:xfrm>
                <a:off x="618309" y="1066801"/>
                <a:ext cx="4876800" cy="5453808"/>
              </a:xfrm>
              <a:prstGeom prst="round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200" u="sng" dirty="0"/>
                  <a:t>Model-based identification</a:t>
                </a:r>
              </a:p>
              <a:p>
                <a:pPr algn="ctr"/>
                <a:r>
                  <a:rPr lang="en-US" sz="2200" dirty="0"/>
                  <a:t>(e.g., Heckman, 2008)</a:t>
                </a:r>
              </a:p>
              <a:p>
                <a:pPr algn="ctr"/>
                <a:endParaRPr lang="en-US" sz="2200" dirty="0"/>
              </a:p>
              <a:p>
                <a:pPr marL="285750" indent="-285750">
                  <a:buFont typeface="Arial" panose="020B0604020202020204" pitchFamily="34" charset="0"/>
                  <a:buChar char="•"/>
                </a:pPr>
                <a:r>
                  <a:rPr lang="en-US" sz="2200" dirty="0"/>
                  <a:t>Causality only exists within the framework of a </a:t>
                </a:r>
                <a:r>
                  <a:rPr lang="en-US" sz="2200" b="1" u="sng" dirty="0"/>
                  <a:t>theory</a:t>
                </a:r>
              </a:p>
              <a:p>
                <a:pPr marL="285750" indent="-285750">
                  <a:buFont typeface="Arial" panose="020B0604020202020204" pitchFamily="34" charset="0"/>
                  <a:buChar char="•"/>
                </a:pPr>
                <a:endParaRPr lang="en-US" sz="2200" b="1" u="sng" dirty="0"/>
              </a:p>
              <a:p>
                <a:pPr marL="285750" indent="-285750">
                  <a:buFont typeface="Arial" panose="020B0604020202020204" pitchFamily="34" charset="0"/>
                  <a:buChar char="•"/>
                </a:pPr>
                <a:r>
                  <a:rPr lang="en-US" sz="2200" dirty="0"/>
                  <a:t>If theory argues “x causes y” then you can identify treatment effects</a:t>
                </a:r>
              </a:p>
              <a:p>
                <a:pPr marL="285750" indent="-285750">
                  <a:buFont typeface="Arial" panose="020B0604020202020204" pitchFamily="34" charset="0"/>
                  <a:buChar char="•"/>
                </a:pPr>
                <a:endParaRPr lang="en-US" sz="2200" dirty="0"/>
              </a:p>
              <a:p>
                <a:pPr marL="285750" indent="-285750">
                  <a:buFont typeface="Arial" panose="020B0604020202020204" pitchFamily="34" charset="0"/>
                  <a:buChar char="•"/>
                </a:pPr>
                <a:r>
                  <a:rPr lang="en-US" sz="2200" dirty="0"/>
                  <a:t>E.g., controlling for all open back doors in a DAG – you still hypothesize ex-ante that a </a:t>
                </a:r>
                <a14:m>
                  <m:oMath xmlns:m="http://schemas.openxmlformats.org/officeDocument/2006/math">
                    <m:r>
                      <a:rPr lang="en-US" sz="2200" b="0" i="1" smtClean="0">
                        <a:latin typeface="Cambria Math" panose="02040503050406030204" pitchFamily="18" charset="0"/>
                      </a:rPr>
                      <m:t>𝛽</m:t>
                    </m:r>
                  </m:oMath>
                </a14:m>
                <a:r>
                  <a:rPr lang="en-US" sz="2200" dirty="0"/>
                  <a:t> exists to be identified</a:t>
                </a:r>
              </a:p>
            </p:txBody>
          </p:sp>
        </mc:Choice>
        <mc:Fallback xmlns="">
          <p:sp>
            <p:nvSpPr>
              <p:cNvPr id="4" name="Rectangle: Rounded Corners 3">
                <a:extLst>
                  <a:ext uri="{FF2B5EF4-FFF2-40B4-BE49-F238E27FC236}">
                    <a16:creationId xmlns:a16="http://schemas.microsoft.com/office/drawing/2014/main" id="{9787567F-FF24-41EB-DAB4-FE872809F9E9}"/>
                  </a:ext>
                </a:extLst>
              </p:cNvPr>
              <p:cNvSpPr>
                <a:spLocks noRot="1" noChangeAspect="1" noMove="1" noResize="1" noEditPoints="1" noAdjustHandles="1" noChangeArrowheads="1" noChangeShapeType="1" noTextEdit="1"/>
              </p:cNvSpPr>
              <p:nvPr/>
            </p:nvSpPr>
            <p:spPr>
              <a:xfrm>
                <a:off x="618309" y="1066801"/>
                <a:ext cx="4876800" cy="5453808"/>
              </a:xfrm>
              <a:prstGeom prst="round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Rounded Corners 4">
                <a:extLst>
                  <a:ext uri="{FF2B5EF4-FFF2-40B4-BE49-F238E27FC236}">
                    <a16:creationId xmlns:a16="http://schemas.microsoft.com/office/drawing/2014/main" id="{64D136CD-AEAB-83B7-715F-E65E387B1D4A}"/>
                  </a:ext>
                </a:extLst>
              </p:cNvPr>
              <p:cNvSpPr/>
              <p:nvPr/>
            </p:nvSpPr>
            <p:spPr>
              <a:xfrm>
                <a:off x="6022429" y="1066801"/>
                <a:ext cx="4876800" cy="5453808"/>
              </a:xfrm>
              <a:prstGeom prst="round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200" b="0" i="0" u="sng" strike="noStrike" kern="1200" cap="none" spc="0" normalizeH="0" baseline="0" noProof="0" dirty="0">
                    <a:ln>
                      <a:noFill/>
                    </a:ln>
                    <a:solidFill>
                      <a:srgbClr val="FFFFFF"/>
                    </a:solidFill>
                    <a:effectLst/>
                    <a:uLnTx/>
                    <a:uFillTx/>
                    <a:latin typeface="Century Schoolbook" panose="02040604050505020304"/>
                    <a:ea typeface="+mn-ea"/>
                    <a:cs typeface="+mn-cs"/>
                  </a:rPr>
                  <a:t>Design-based identification</a:t>
                </a:r>
              </a:p>
              <a:p>
                <a:pPr algn="ctr"/>
                <a:r>
                  <a:rPr lang="en-US" sz="2200" dirty="0"/>
                  <a:t>(e.g., Holland)</a:t>
                </a:r>
              </a:p>
              <a:p>
                <a:pPr algn="ctr"/>
                <a:endParaRPr lang="en-US" sz="2200" dirty="0"/>
              </a:p>
              <a:p>
                <a:pPr marL="285750" indent="-285750">
                  <a:buFont typeface="Arial" panose="020B0604020202020204" pitchFamily="34" charset="0"/>
                  <a:buChar char="•"/>
                </a:pPr>
                <a:r>
                  <a:rPr lang="en-US" sz="2200" dirty="0"/>
                  <a:t>Causality is identified based on a credible research design</a:t>
                </a:r>
              </a:p>
              <a:p>
                <a:pPr marL="285750" indent="-285750">
                  <a:buFont typeface="Arial" panose="020B0604020202020204" pitchFamily="34" charset="0"/>
                  <a:buChar char="•"/>
                </a:pPr>
                <a:endParaRPr lang="en-US" sz="2200" dirty="0"/>
              </a:p>
              <a:p>
                <a:pPr marL="285750" indent="-285750">
                  <a:buFont typeface="Arial" panose="020B0604020202020204" pitchFamily="34" charset="0"/>
                  <a:buChar char="•"/>
                </a:pPr>
                <a:r>
                  <a:rPr lang="en-US" sz="2200" dirty="0"/>
                  <a:t>If you can design a manipulation in which “x causes y,” then you can use that manipulation to identify </a:t>
                </a:r>
                <a14:m>
                  <m:oMath xmlns:m="http://schemas.openxmlformats.org/officeDocument/2006/math">
                    <m:r>
                      <a:rPr lang="en-US" sz="2200" b="0" i="1" smtClean="0">
                        <a:latin typeface="Cambria Math" panose="02040503050406030204" pitchFamily="18" charset="0"/>
                      </a:rPr>
                      <m:t>𝛽</m:t>
                    </m:r>
                  </m:oMath>
                </a14:m>
                <a:endParaRPr lang="en-US" sz="2200" dirty="0"/>
              </a:p>
              <a:p>
                <a:pPr marL="285750" indent="-285750">
                  <a:buFont typeface="Arial" panose="020B0604020202020204" pitchFamily="34" charset="0"/>
                  <a:buChar char="•"/>
                </a:pPr>
                <a:endParaRPr lang="en-US" sz="2200" dirty="0"/>
              </a:p>
              <a:p>
                <a:pPr marL="285750" indent="-285750">
                  <a:buFont typeface="Arial" panose="020B0604020202020204" pitchFamily="34" charset="0"/>
                  <a:buChar char="•"/>
                </a:pPr>
                <a:r>
                  <a:rPr lang="en-US" sz="2200" dirty="0"/>
                  <a:t>E.g., using quasi-exogenous variation or an IV to pseudo-randomize exposure to </a:t>
                </a:r>
                <a14:m>
                  <m:oMath xmlns:m="http://schemas.openxmlformats.org/officeDocument/2006/math">
                    <m:r>
                      <a:rPr lang="en-US" sz="2200" b="0" i="1" smtClean="0">
                        <a:latin typeface="Cambria Math" panose="02040503050406030204" pitchFamily="18" charset="0"/>
                      </a:rPr>
                      <m:t>𝑥</m:t>
                    </m:r>
                  </m:oMath>
                </a14:m>
                <a:endParaRPr lang="en-US" sz="2200" dirty="0"/>
              </a:p>
            </p:txBody>
          </p:sp>
        </mc:Choice>
        <mc:Fallback xmlns="">
          <p:sp>
            <p:nvSpPr>
              <p:cNvPr id="5" name="Rectangle: Rounded Corners 4">
                <a:extLst>
                  <a:ext uri="{FF2B5EF4-FFF2-40B4-BE49-F238E27FC236}">
                    <a16:creationId xmlns:a16="http://schemas.microsoft.com/office/drawing/2014/main" id="{64D136CD-AEAB-83B7-715F-E65E387B1D4A}"/>
                  </a:ext>
                </a:extLst>
              </p:cNvPr>
              <p:cNvSpPr>
                <a:spLocks noRot="1" noChangeAspect="1" noMove="1" noResize="1" noEditPoints="1" noAdjustHandles="1" noChangeArrowheads="1" noChangeShapeType="1" noTextEdit="1"/>
              </p:cNvSpPr>
              <p:nvPr/>
            </p:nvSpPr>
            <p:spPr>
              <a:xfrm>
                <a:off x="6022429" y="1066801"/>
                <a:ext cx="4876800" cy="5453808"/>
              </a:xfrm>
              <a:prstGeom prst="round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09705923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1"/>
            <a:ext cx="10439400" cy="624840"/>
          </a:xfrm>
        </p:spPr>
        <p:txBody>
          <a:bodyPr>
            <a:noAutofit/>
          </a:bodyPr>
          <a:lstStyle/>
          <a:p>
            <a:r>
              <a:rPr lang="en-US" sz="3600" dirty="0">
                <a:cs typeface="Times New Roman" panose="02020603050405020304" pitchFamily="18" charset="0"/>
              </a:rPr>
              <a:t>Approaches to Identification (a review)</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Rectangle: Rounded Corners 3">
                <a:extLst>
                  <a:ext uri="{FF2B5EF4-FFF2-40B4-BE49-F238E27FC236}">
                    <a16:creationId xmlns:a16="http://schemas.microsoft.com/office/drawing/2014/main" id="{9787567F-FF24-41EB-DAB4-FE872809F9E9}"/>
                  </a:ext>
                </a:extLst>
              </p:cNvPr>
              <p:cNvSpPr/>
              <p:nvPr/>
            </p:nvSpPr>
            <p:spPr>
              <a:xfrm>
                <a:off x="618309" y="1066801"/>
                <a:ext cx="4876800" cy="5453808"/>
              </a:xfrm>
              <a:prstGeom prst="round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200" u="sng" dirty="0"/>
                  <a:t>Model-based identification</a:t>
                </a:r>
              </a:p>
              <a:p>
                <a:pPr algn="ctr"/>
                <a:r>
                  <a:rPr lang="en-US" sz="2200" dirty="0"/>
                  <a:t>(e.g., Heckman, 2008)</a:t>
                </a:r>
              </a:p>
              <a:p>
                <a:pPr algn="ctr"/>
                <a:endParaRPr lang="en-US" sz="2200" dirty="0"/>
              </a:p>
              <a:p>
                <a:pP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𝑔</m:t>
                      </m:r>
                      <m:d>
                        <m:dPr>
                          <m:ctrlPr>
                            <a:rPr lang="en-US" sz="2200" b="0" i="1" smtClean="0">
                              <a:latin typeface="Cambria Math" panose="02040503050406030204" pitchFamily="18" charset="0"/>
                            </a:rPr>
                          </m:ctrlPr>
                        </m:dPr>
                        <m:e>
                          <m:r>
                            <a:rPr lang="en-US" sz="2200" b="0" i="1" smtClean="0">
                              <a:latin typeface="Cambria Math" panose="02040503050406030204" pitchFamily="18" charset="0"/>
                            </a:rPr>
                            <m:t>𝑦</m:t>
                          </m:r>
                          <m:r>
                            <a:rPr lang="en-US" sz="2200" b="0" i="1" smtClean="0">
                              <a:latin typeface="Cambria Math" panose="02040503050406030204" pitchFamily="18" charset="0"/>
                            </a:rPr>
                            <m:t>,</m:t>
                          </m:r>
                          <m:r>
                            <a:rPr lang="en-US" sz="2200" b="0" i="1" smtClean="0">
                              <a:latin typeface="Cambria Math" panose="02040503050406030204" pitchFamily="18" charset="0"/>
                            </a:rPr>
                            <m:t>𝑥</m:t>
                          </m:r>
                          <m:r>
                            <a:rPr lang="en-US" sz="2200" b="0" i="1" smtClean="0">
                              <a:latin typeface="Cambria Math" panose="02040503050406030204" pitchFamily="18" charset="0"/>
                            </a:rPr>
                            <m:t>,</m:t>
                          </m:r>
                          <m:r>
                            <a:rPr lang="en-US" sz="2200" b="0" i="1" smtClean="0">
                              <a:latin typeface="Cambria Math" panose="02040503050406030204" pitchFamily="18" charset="0"/>
                            </a:rPr>
                            <m:t>𝜀</m:t>
                          </m:r>
                          <m:r>
                            <a:rPr lang="en-US" sz="2200" b="0" i="1" smtClean="0">
                              <a:latin typeface="Cambria Math" panose="02040503050406030204" pitchFamily="18" charset="0"/>
                            </a:rPr>
                            <m:t>;</m:t>
                          </m:r>
                          <m:r>
                            <a:rPr lang="en-US" sz="2200" b="1" i="1" smtClean="0">
                              <a:latin typeface="Cambria Math" panose="02040503050406030204" pitchFamily="18" charset="0"/>
                            </a:rPr>
                            <m:t>𝜽</m:t>
                          </m:r>
                        </m:e>
                      </m:d>
                      <m:r>
                        <a:rPr lang="en-US" sz="2200" b="0" i="1" smtClean="0">
                          <a:latin typeface="Cambria Math" panose="02040503050406030204" pitchFamily="18" charset="0"/>
                        </a:rPr>
                        <m:t>=0</m:t>
                      </m:r>
                    </m:oMath>
                  </m:oMathPara>
                </a14:m>
                <a:endParaRPr lang="en-US" sz="2200" dirty="0"/>
              </a:p>
              <a:p>
                <a:endParaRPr lang="en-US" sz="2200" dirty="0"/>
              </a:p>
              <a:p>
                <a:r>
                  <a:rPr lang="en-US" sz="2200" dirty="0"/>
                  <a:t>Often identified by a combination of: </a:t>
                </a:r>
              </a:p>
              <a:p>
                <a:pPr marL="342900" indent="-342900">
                  <a:buFont typeface="Arial" panose="020B0604020202020204" pitchFamily="34" charset="0"/>
                  <a:buChar char="•"/>
                </a:pPr>
                <a:r>
                  <a:rPr lang="en-US" sz="2200" dirty="0"/>
                  <a:t>Stochastic assumptions</a:t>
                </a:r>
              </a:p>
              <a:p>
                <a:pPr marL="342900" indent="-342900">
                  <a:buFont typeface="Arial" panose="020B0604020202020204" pitchFamily="34" charset="0"/>
                  <a:buChar char="•"/>
                </a:pPr>
                <a:r>
                  <a:rPr lang="en-US" sz="2200" dirty="0"/>
                  <a:t>Functional form</a:t>
                </a:r>
              </a:p>
              <a:p>
                <a:pPr marL="342900" indent="-342900">
                  <a:buFont typeface="Arial" panose="020B0604020202020204" pitchFamily="34" charset="0"/>
                  <a:buChar char="•"/>
                </a:pPr>
                <a:r>
                  <a:rPr lang="en-US" sz="2200" dirty="0"/>
                  <a:t>Exclusion restrictions</a:t>
                </a:r>
              </a:p>
              <a:p>
                <a:pPr marL="342900" indent="-342900">
                  <a:buFont typeface="Arial" panose="020B0604020202020204" pitchFamily="34" charset="0"/>
                  <a:buChar char="•"/>
                </a:pPr>
                <a:r>
                  <a:rPr lang="en-US" sz="2200" dirty="0"/>
                  <a:t>“Outside information” (e.g. discount rates are calibrated, variables left out of DAGs).</a:t>
                </a:r>
              </a:p>
            </p:txBody>
          </p:sp>
        </mc:Choice>
        <mc:Fallback xmlns="">
          <p:sp>
            <p:nvSpPr>
              <p:cNvPr id="4" name="Rectangle: Rounded Corners 3">
                <a:extLst>
                  <a:ext uri="{FF2B5EF4-FFF2-40B4-BE49-F238E27FC236}">
                    <a16:creationId xmlns:a16="http://schemas.microsoft.com/office/drawing/2014/main" id="{9787567F-FF24-41EB-DAB4-FE872809F9E9}"/>
                  </a:ext>
                </a:extLst>
              </p:cNvPr>
              <p:cNvSpPr>
                <a:spLocks noRot="1" noChangeAspect="1" noMove="1" noResize="1" noEditPoints="1" noAdjustHandles="1" noChangeArrowheads="1" noChangeShapeType="1" noTextEdit="1"/>
              </p:cNvSpPr>
              <p:nvPr/>
            </p:nvSpPr>
            <p:spPr>
              <a:xfrm>
                <a:off x="618309" y="1066801"/>
                <a:ext cx="4876800" cy="5453808"/>
              </a:xfrm>
              <a:prstGeom prst="round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Rounded Corners 4">
                <a:extLst>
                  <a:ext uri="{FF2B5EF4-FFF2-40B4-BE49-F238E27FC236}">
                    <a16:creationId xmlns:a16="http://schemas.microsoft.com/office/drawing/2014/main" id="{64D136CD-AEAB-83B7-715F-E65E387B1D4A}"/>
                  </a:ext>
                </a:extLst>
              </p:cNvPr>
              <p:cNvSpPr/>
              <p:nvPr/>
            </p:nvSpPr>
            <p:spPr>
              <a:xfrm>
                <a:off x="6022429" y="1099392"/>
                <a:ext cx="4876800" cy="5453808"/>
              </a:xfrm>
              <a:prstGeom prst="round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200" b="0" i="0" u="sng" strike="noStrike" kern="1200" cap="none" spc="0" normalizeH="0" baseline="0" noProof="0" dirty="0">
                    <a:ln>
                      <a:noFill/>
                    </a:ln>
                    <a:solidFill>
                      <a:srgbClr val="FFFFFF"/>
                    </a:solidFill>
                    <a:effectLst/>
                    <a:uLnTx/>
                    <a:uFillTx/>
                    <a:latin typeface="Century Schoolbook" panose="02040604050505020304"/>
                    <a:ea typeface="+mn-ea"/>
                    <a:cs typeface="+mn-cs"/>
                  </a:rPr>
                  <a:t>Design-based identification</a:t>
                </a:r>
              </a:p>
              <a:p>
                <a:pPr algn="ctr"/>
                <a:r>
                  <a:rPr lang="en-US" sz="2200" dirty="0"/>
                  <a:t>(e.g., Holland)</a:t>
                </a:r>
              </a:p>
              <a:p>
                <a:pPr algn="ctr"/>
                <a:endParaRPr lang="en-US" sz="2200" dirty="0"/>
              </a:p>
              <a:p>
                <a:pPr algn="ct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𝔼</m:t>
                      </m:r>
                      <m:d>
                        <m:dPr>
                          <m:begChr m:val="["/>
                          <m:endChr m:val="]"/>
                          <m:ctrlPr>
                            <a:rPr lang="en-US" sz="2200" b="0" i="1" smtClean="0">
                              <a:latin typeface="Cambria Math" panose="02040503050406030204" pitchFamily="18" charset="0"/>
                            </a:rPr>
                          </m:ctrlPr>
                        </m:dPr>
                        <m:e>
                          <m:r>
                            <a:rPr lang="en-US" sz="2200" b="0" i="1" smtClean="0">
                              <a:latin typeface="Cambria Math" panose="02040503050406030204" pitchFamily="18" charset="0"/>
                            </a:rPr>
                            <m:t>𝑦</m:t>
                          </m:r>
                        </m:e>
                        <m:e>
                          <m:r>
                            <a:rPr lang="en-US" sz="2200" b="0" i="1" smtClean="0">
                              <a:latin typeface="Cambria Math" panose="02040503050406030204" pitchFamily="18" charset="0"/>
                            </a:rPr>
                            <m:t>𝑋</m:t>
                          </m:r>
                        </m:e>
                      </m:d>
                      <m:r>
                        <a:rPr lang="en-US" sz="2200" b="0" i="1" smtClean="0">
                          <a:latin typeface="Cambria Math" panose="02040503050406030204" pitchFamily="18" charset="0"/>
                        </a:rPr>
                        <m:t>=</m:t>
                      </m:r>
                      <m:r>
                        <a:rPr lang="en-US" sz="2200" b="0" i="1" smtClean="0">
                          <a:latin typeface="Cambria Math" panose="02040503050406030204" pitchFamily="18" charset="0"/>
                        </a:rPr>
                        <m:t>𝑋</m:t>
                      </m:r>
                      <m:acc>
                        <m:accPr>
                          <m:chr m:val="⃗"/>
                          <m:ctrlPr>
                            <a:rPr lang="en-US" sz="2200" b="1" i="1" smtClean="0">
                              <a:latin typeface="Cambria Math" panose="02040503050406030204" pitchFamily="18" charset="0"/>
                            </a:rPr>
                          </m:ctrlPr>
                        </m:accPr>
                        <m:e>
                          <m:r>
                            <a:rPr lang="en-US" sz="2200" b="1" i="1" smtClean="0">
                              <a:latin typeface="Cambria Math" panose="02040503050406030204" pitchFamily="18" charset="0"/>
                            </a:rPr>
                            <m:t>𝜷</m:t>
                          </m:r>
                        </m:e>
                      </m:acc>
                    </m:oMath>
                  </m:oMathPara>
                </a14:m>
                <a:endParaRPr lang="en-US" sz="2200" b="1" dirty="0"/>
              </a:p>
              <a:p>
                <a:pPr marL="0" marR="0" lvl="0" indent="0" algn="ctr" defTabSz="457200" rtl="0" eaLnBrk="1" fontAlgn="auto" latinLnBrk="0" hangingPunct="1">
                  <a:lnSpc>
                    <a:spcPct val="100000"/>
                  </a:lnSpc>
                  <a:spcBef>
                    <a:spcPts val="0"/>
                  </a:spcBef>
                  <a:spcAft>
                    <a:spcPts val="0"/>
                  </a:spcAft>
                  <a:buClrTx/>
                  <a:buSzTx/>
                  <a:buFontTx/>
                  <a:buNone/>
                  <a:tabLst/>
                  <a:defRPr/>
                </a:pPr>
                <a:endParaRPr lang="en-US" sz="2200" dirty="0"/>
              </a:p>
              <a:p>
                <a:pPr marL="0" marR="0" lvl="0" indent="0" defTabSz="457200" rtl="0" eaLnBrk="1" fontAlgn="auto" latinLnBrk="0" hangingPunct="1">
                  <a:lnSpc>
                    <a:spcPct val="100000"/>
                  </a:lnSpc>
                  <a:spcBef>
                    <a:spcPts val="0"/>
                  </a:spcBef>
                  <a:spcAft>
                    <a:spcPts val="0"/>
                  </a:spcAft>
                  <a:buClrTx/>
                  <a:buSzTx/>
                  <a:buFontTx/>
                  <a:buNone/>
                  <a:tabLst/>
                  <a:defRPr/>
                </a:pPr>
                <a:r>
                  <a:rPr lang="en-US" sz="2200" dirty="0"/>
                  <a:t>Often identification here must be “credible”: </a:t>
                </a:r>
              </a:p>
              <a:p>
                <a:pPr marL="342900" marR="0" lvl="0" indent="-342900"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200" dirty="0"/>
                  <a:t>Assumptions clearly spelled out </a:t>
                </a:r>
              </a:p>
              <a:p>
                <a:pPr marL="342900" marR="0" lvl="0" indent="-342900"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200" dirty="0"/>
                  <a:t>Each one rigorously tested</a:t>
                </a:r>
              </a:p>
              <a:p>
                <a:pPr marL="342900" marR="0" lvl="0" indent="-342900"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200" dirty="0"/>
                  <a:t>Alternative explanations considered and ruled out </a:t>
                </a:r>
              </a:p>
              <a:p>
                <a:pPr marL="342900" marR="0" lvl="0" indent="-342900"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200" dirty="0"/>
                  <a:t>Typically matching an ideal experiment as closely as possible</a:t>
                </a:r>
              </a:p>
            </p:txBody>
          </p:sp>
        </mc:Choice>
        <mc:Fallback xmlns="">
          <p:sp>
            <p:nvSpPr>
              <p:cNvPr id="5" name="Rectangle: Rounded Corners 4">
                <a:extLst>
                  <a:ext uri="{FF2B5EF4-FFF2-40B4-BE49-F238E27FC236}">
                    <a16:creationId xmlns:a16="http://schemas.microsoft.com/office/drawing/2014/main" id="{64D136CD-AEAB-83B7-715F-E65E387B1D4A}"/>
                  </a:ext>
                </a:extLst>
              </p:cNvPr>
              <p:cNvSpPr>
                <a:spLocks noRot="1" noChangeAspect="1" noMove="1" noResize="1" noEditPoints="1" noAdjustHandles="1" noChangeArrowheads="1" noChangeShapeType="1" noTextEdit="1"/>
              </p:cNvSpPr>
              <p:nvPr/>
            </p:nvSpPr>
            <p:spPr>
              <a:xfrm>
                <a:off x="6022429" y="1099392"/>
                <a:ext cx="4876800" cy="5453808"/>
              </a:xfrm>
              <a:prstGeom prst="round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22694016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1"/>
            <a:ext cx="10439400" cy="624840"/>
          </a:xfrm>
        </p:spPr>
        <p:txBody>
          <a:bodyPr>
            <a:noAutofit/>
          </a:bodyPr>
          <a:lstStyle/>
          <a:p>
            <a:r>
              <a:rPr lang="en-US" sz="3600" dirty="0">
                <a:cs typeface="Times New Roman" panose="02020603050405020304" pitchFamily="18" charset="0"/>
              </a:rPr>
              <a:t>Linking Identification and Models </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09600" y="1066801"/>
            <a:ext cx="10668000" cy="5141388"/>
          </a:xfrm>
        </p:spPr>
        <p:txBody>
          <a:bodyPr>
            <a:noAutofit/>
          </a:bodyPr>
          <a:lstStyle/>
          <a:p>
            <a:r>
              <a:rPr lang="en-US" sz="2300" dirty="0">
                <a:cs typeface="Times New Roman" panose="02020603050405020304" pitchFamily="18" charset="0"/>
              </a:rPr>
              <a:t>Quantitative studies (economics in particular) always have a “working model”</a:t>
            </a:r>
          </a:p>
          <a:p>
            <a:r>
              <a:rPr lang="en-US" sz="2300" dirty="0">
                <a:cs typeface="Times New Roman" panose="02020603050405020304" pitchFamily="18" charset="0"/>
              </a:rPr>
              <a:t>Framework that specifies: </a:t>
            </a:r>
          </a:p>
          <a:p>
            <a:pPr lvl="1"/>
            <a:r>
              <a:rPr lang="en-US" sz="2300" dirty="0">
                <a:cs typeface="Times New Roman" panose="02020603050405020304" pitchFamily="18" charset="0"/>
              </a:rPr>
              <a:t>Agents</a:t>
            </a:r>
          </a:p>
          <a:p>
            <a:pPr lvl="1"/>
            <a:r>
              <a:rPr lang="en-US" sz="2300" dirty="0">
                <a:cs typeface="Times New Roman" panose="02020603050405020304" pitchFamily="18" charset="0"/>
              </a:rPr>
              <a:t>Decision variables </a:t>
            </a:r>
          </a:p>
          <a:p>
            <a:pPr lvl="1"/>
            <a:r>
              <a:rPr lang="en-US" sz="2300" dirty="0">
                <a:cs typeface="Times New Roman" panose="02020603050405020304" pitchFamily="18" charset="0"/>
              </a:rPr>
              <a:t>Institutional settings</a:t>
            </a:r>
          </a:p>
          <a:p>
            <a:r>
              <a:rPr lang="en-US" sz="2300" dirty="0">
                <a:cs typeface="Times New Roman" panose="02020603050405020304" pitchFamily="18" charset="0"/>
              </a:rPr>
              <a:t>The working model specifies (at least implicitly): </a:t>
            </a:r>
          </a:p>
          <a:p>
            <a:pPr lvl="1"/>
            <a:r>
              <a:rPr lang="en-US" sz="2300" dirty="0">
                <a:cs typeface="Times New Roman" panose="02020603050405020304" pitchFamily="18" charset="0"/>
              </a:rPr>
              <a:t>Whose behavior are we modeling?</a:t>
            </a:r>
          </a:p>
          <a:p>
            <a:pPr lvl="1"/>
            <a:r>
              <a:rPr lang="en-US" sz="2300" dirty="0">
                <a:cs typeface="Times New Roman" panose="02020603050405020304" pitchFamily="18" charset="0"/>
              </a:rPr>
              <a:t>What are the constraints?</a:t>
            </a:r>
          </a:p>
          <a:p>
            <a:pPr lvl="1"/>
            <a:r>
              <a:rPr lang="en-US" sz="2300" dirty="0">
                <a:cs typeface="Times New Roman" panose="02020603050405020304" pitchFamily="18" charset="0"/>
              </a:rPr>
              <a:t>What are endogenous choice vars?</a:t>
            </a:r>
          </a:p>
          <a:p>
            <a:pPr lvl="1"/>
            <a:r>
              <a:rPr lang="en-US" sz="2300" dirty="0">
                <a:cs typeface="Times New Roman" panose="02020603050405020304" pitchFamily="18" charset="0"/>
              </a:rPr>
              <a:t>What variables are known/observed? What time horizon, level of aggregation, </a:t>
            </a:r>
            <a:r>
              <a:rPr lang="en-US" sz="2300" dirty="0" err="1">
                <a:cs typeface="Times New Roman" panose="02020603050405020304" pitchFamily="18" charset="0"/>
              </a:rPr>
              <a:t>etc</a:t>
            </a:r>
            <a:r>
              <a:rPr lang="en-US" sz="2300" dirty="0">
                <a:cs typeface="Times New Roman" panose="02020603050405020304" pitchFamily="18" charset="0"/>
              </a:rPr>
              <a:t>? </a:t>
            </a:r>
          </a:p>
          <a:p>
            <a:r>
              <a:rPr lang="en-US" sz="2300" dirty="0">
                <a:cs typeface="Times New Roman" panose="02020603050405020304" pitchFamily="18" charset="0"/>
              </a:rPr>
              <a:t>Can be a regression equation or even more formal (e.g., structural approaches) </a:t>
            </a:r>
          </a:p>
          <a:p>
            <a:r>
              <a:rPr lang="en-US" sz="2300" dirty="0">
                <a:cs typeface="Times New Roman" panose="02020603050405020304" pitchFamily="18" charset="0"/>
              </a:rPr>
              <a:t>A successful working model causes a “</a:t>
            </a:r>
            <a:r>
              <a:rPr lang="en-US" sz="2300">
                <a:cs typeface="Times New Roman" panose="02020603050405020304" pitchFamily="18" charset="0"/>
              </a:rPr>
              <a:t>suspension of disbelief</a:t>
            </a:r>
            <a:r>
              <a:rPr lang="en-US" sz="2300" dirty="0">
                <a:cs typeface="Times New Roman" panose="02020603050405020304" pitchFamily="18" charset="0"/>
              </a:rPr>
              <a:t>”: readers/listeners narrow their focus</a:t>
            </a:r>
          </a:p>
        </p:txBody>
      </p:sp>
    </p:spTree>
    <p:extLst>
      <p:ext uri="{BB962C8B-B14F-4D97-AF65-F5344CB8AC3E}">
        <p14:creationId xmlns:p14="http://schemas.microsoft.com/office/powerpoint/2010/main" val="32494813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1"/>
            <a:ext cx="10439400" cy="624840"/>
          </a:xfrm>
        </p:spPr>
        <p:txBody>
          <a:bodyPr>
            <a:noAutofit/>
          </a:bodyPr>
          <a:lstStyle/>
          <a:p>
            <a:r>
              <a:rPr lang="en-US" sz="3600" dirty="0">
                <a:cs typeface="Times New Roman" panose="02020603050405020304" pitchFamily="18" charset="0"/>
              </a:rPr>
              <a:t>Linking Identification and Models </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09600" y="1066801"/>
            <a:ext cx="10668000" cy="5141388"/>
          </a:xfrm>
        </p:spPr>
        <p:txBody>
          <a:bodyPr>
            <a:noAutofit/>
          </a:bodyPr>
          <a:lstStyle/>
          <a:p>
            <a:pPr marL="0" indent="0">
              <a:buNone/>
            </a:pPr>
            <a:r>
              <a:rPr lang="en-US" sz="2300" u="sng" dirty="0">
                <a:solidFill>
                  <a:schemeClr val="accent2">
                    <a:lumMod val="75000"/>
                  </a:schemeClr>
                </a:solidFill>
                <a:cs typeface="Times New Roman" panose="02020603050405020304" pitchFamily="18" charset="0"/>
              </a:rPr>
              <a:t>But models aren’t perfect! </a:t>
            </a:r>
          </a:p>
          <a:p>
            <a:r>
              <a:rPr lang="en-US" sz="2300" dirty="0">
                <a:cs typeface="Times New Roman" panose="02020603050405020304" pitchFamily="18" charset="0"/>
              </a:rPr>
              <a:t>Exogenous variables in one working model are often the endogenous outcomes of another model</a:t>
            </a:r>
          </a:p>
          <a:p>
            <a:pPr lvl="1"/>
            <a:r>
              <a:rPr lang="en-US" sz="2300" dirty="0">
                <a:cs typeface="Times New Roman" panose="02020603050405020304" pitchFamily="18" charset="0"/>
              </a:rPr>
              <a:t>Example, partial equilibrium responses vs. general equilibrium (how are institutions developed?) </a:t>
            </a:r>
          </a:p>
          <a:p>
            <a:pPr lvl="1"/>
            <a:r>
              <a:rPr lang="en-US" sz="2300" dirty="0">
                <a:cs typeface="Times New Roman" panose="02020603050405020304" pitchFamily="18" charset="0"/>
              </a:rPr>
              <a:t>Likewise, unobserved tastes/abilities etc. can be endogenous outcomes (peer effects, etc.) </a:t>
            </a:r>
          </a:p>
          <a:p>
            <a:r>
              <a:rPr lang="en-US" sz="2300" dirty="0">
                <a:cs typeface="Times New Roman" panose="02020603050405020304" pitchFamily="18" charset="0"/>
              </a:rPr>
              <a:t>Wide debate about what is a legitimate working model</a:t>
            </a:r>
          </a:p>
        </p:txBody>
      </p:sp>
    </p:spTree>
    <p:extLst>
      <p:ext uri="{BB962C8B-B14F-4D97-AF65-F5344CB8AC3E}">
        <p14:creationId xmlns:p14="http://schemas.microsoft.com/office/powerpoint/2010/main" val="415721483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1"/>
            <a:ext cx="10439400" cy="624840"/>
          </a:xfrm>
        </p:spPr>
        <p:txBody>
          <a:bodyPr>
            <a:noAutofit/>
          </a:bodyPr>
          <a:lstStyle/>
          <a:p>
            <a:r>
              <a:rPr lang="en-US" sz="3600" dirty="0">
                <a:cs typeface="Times New Roman" panose="02020603050405020304" pitchFamily="18" charset="0"/>
              </a:rPr>
              <a:t>An Example (using a short paper I know pretty well)</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09600" y="1066801"/>
            <a:ext cx="10668000" cy="5141388"/>
          </a:xfrm>
        </p:spPr>
        <p:txBody>
          <a:bodyPr>
            <a:noAutofit/>
          </a:bodyPr>
          <a:lstStyle/>
          <a:p>
            <a:pPr marL="0" indent="0">
              <a:buNone/>
            </a:pPr>
            <a:endParaRPr lang="en-US" sz="2300" dirty="0">
              <a:cs typeface="Times New Roman" panose="02020603050405020304" pitchFamily="18" charset="0"/>
            </a:endParaRPr>
          </a:p>
        </p:txBody>
      </p:sp>
      <p:pic>
        <p:nvPicPr>
          <p:cNvPr id="5" name="Picture 4">
            <a:extLst>
              <a:ext uri="{FF2B5EF4-FFF2-40B4-BE49-F238E27FC236}">
                <a16:creationId xmlns:a16="http://schemas.microsoft.com/office/drawing/2014/main" id="{0DBF8BE4-16D7-452E-B135-C80E4FB1337B}"/>
              </a:ext>
            </a:extLst>
          </p:cNvPr>
          <p:cNvPicPr>
            <a:picLocks noChangeAspect="1"/>
          </p:cNvPicPr>
          <p:nvPr/>
        </p:nvPicPr>
        <p:blipFill>
          <a:blip r:embed="rId3"/>
          <a:stretch>
            <a:fillRect/>
          </a:stretch>
        </p:blipFill>
        <p:spPr>
          <a:xfrm>
            <a:off x="457200" y="962231"/>
            <a:ext cx="7797884" cy="5438569"/>
          </a:xfrm>
          <a:prstGeom prst="rect">
            <a:avLst/>
          </a:prstGeom>
        </p:spPr>
      </p:pic>
    </p:spTree>
    <p:extLst>
      <p:ext uri="{BB962C8B-B14F-4D97-AF65-F5344CB8AC3E}">
        <p14:creationId xmlns:p14="http://schemas.microsoft.com/office/powerpoint/2010/main" val="161297164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1"/>
            <a:ext cx="10439400" cy="624840"/>
          </a:xfrm>
        </p:spPr>
        <p:txBody>
          <a:bodyPr>
            <a:noAutofit/>
          </a:bodyPr>
          <a:lstStyle/>
          <a:p>
            <a:r>
              <a:rPr lang="en-US" sz="3600" dirty="0">
                <a:cs typeface="Times New Roman" panose="02020603050405020304" pitchFamily="18" charset="0"/>
              </a:rPr>
              <a:t>An Example (using a short paper I know pretty well)</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09600" y="1066801"/>
            <a:ext cx="10668000" cy="5141388"/>
          </a:xfrm>
        </p:spPr>
        <p:txBody>
          <a:bodyPr>
            <a:noAutofit/>
          </a:bodyPr>
          <a:lstStyle/>
          <a:p>
            <a:pPr marL="0" indent="0">
              <a:buNone/>
            </a:pPr>
            <a:endParaRPr lang="en-US" sz="2300" dirty="0">
              <a:cs typeface="Times New Roman" panose="02020603050405020304" pitchFamily="18" charset="0"/>
            </a:endParaRPr>
          </a:p>
        </p:txBody>
      </p:sp>
      <p:pic>
        <p:nvPicPr>
          <p:cNvPr id="6" name="Picture 5">
            <a:extLst>
              <a:ext uri="{FF2B5EF4-FFF2-40B4-BE49-F238E27FC236}">
                <a16:creationId xmlns:a16="http://schemas.microsoft.com/office/drawing/2014/main" id="{AEDAEC88-1506-E24D-9E29-9827F0165255}"/>
              </a:ext>
            </a:extLst>
          </p:cNvPr>
          <p:cNvPicPr>
            <a:picLocks noChangeAspect="1"/>
          </p:cNvPicPr>
          <p:nvPr/>
        </p:nvPicPr>
        <p:blipFill>
          <a:blip r:embed="rId3"/>
          <a:stretch>
            <a:fillRect/>
          </a:stretch>
        </p:blipFill>
        <p:spPr>
          <a:xfrm>
            <a:off x="381000" y="1100678"/>
            <a:ext cx="6783656" cy="5419931"/>
          </a:xfrm>
          <a:prstGeom prst="rect">
            <a:avLst/>
          </a:prstGeom>
        </p:spPr>
      </p:pic>
    </p:spTree>
    <p:extLst>
      <p:ext uri="{BB962C8B-B14F-4D97-AF65-F5344CB8AC3E}">
        <p14:creationId xmlns:p14="http://schemas.microsoft.com/office/powerpoint/2010/main" val="28260957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1"/>
            <a:ext cx="10439400" cy="624840"/>
          </a:xfrm>
        </p:spPr>
        <p:txBody>
          <a:bodyPr>
            <a:noAutofit/>
          </a:bodyPr>
          <a:lstStyle/>
          <a:p>
            <a:r>
              <a:rPr lang="en-US" sz="3600" dirty="0">
                <a:cs typeface="Times New Roman" panose="02020603050405020304" pitchFamily="18" charset="0"/>
              </a:rPr>
              <a:t>An Example (using a short paper I know pretty well)</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09600" y="1066801"/>
            <a:ext cx="10668000" cy="5141388"/>
          </a:xfrm>
        </p:spPr>
        <p:txBody>
          <a:bodyPr>
            <a:noAutofit/>
          </a:bodyPr>
          <a:lstStyle/>
          <a:p>
            <a:pPr marL="0" indent="0">
              <a:buNone/>
            </a:pPr>
            <a:endParaRPr lang="en-US" sz="2300" dirty="0">
              <a:cs typeface="Times New Roman" panose="02020603050405020304" pitchFamily="18" charset="0"/>
            </a:endParaRPr>
          </a:p>
        </p:txBody>
      </p:sp>
      <p:pic>
        <p:nvPicPr>
          <p:cNvPr id="6" name="Picture 5">
            <a:extLst>
              <a:ext uri="{FF2B5EF4-FFF2-40B4-BE49-F238E27FC236}">
                <a16:creationId xmlns:a16="http://schemas.microsoft.com/office/drawing/2014/main" id="{A32C9889-DE09-EE66-99AF-0BF5AE74C9E5}"/>
              </a:ext>
            </a:extLst>
          </p:cNvPr>
          <p:cNvPicPr>
            <a:picLocks noChangeAspect="1"/>
          </p:cNvPicPr>
          <p:nvPr/>
        </p:nvPicPr>
        <p:blipFill>
          <a:blip r:embed="rId3"/>
          <a:stretch>
            <a:fillRect/>
          </a:stretch>
        </p:blipFill>
        <p:spPr>
          <a:xfrm>
            <a:off x="304800" y="1066801"/>
            <a:ext cx="9602540" cy="4829849"/>
          </a:xfrm>
          <a:prstGeom prst="rect">
            <a:avLst/>
          </a:prstGeom>
        </p:spPr>
      </p:pic>
    </p:spTree>
    <p:extLst>
      <p:ext uri="{BB962C8B-B14F-4D97-AF65-F5344CB8AC3E}">
        <p14:creationId xmlns:p14="http://schemas.microsoft.com/office/powerpoint/2010/main" val="290169572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1"/>
            <a:ext cx="10439400" cy="624840"/>
          </a:xfrm>
        </p:spPr>
        <p:txBody>
          <a:bodyPr>
            <a:noAutofit/>
          </a:bodyPr>
          <a:lstStyle/>
          <a:p>
            <a:r>
              <a:rPr lang="en-US" sz="3600" dirty="0">
                <a:cs typeface="Times New Roman" panose="02020603050405020304" pitchFamily="18" charset="0"/>
              </a:rPr>
              <a:t>An Example (using a short paper I know pretty well)</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09600" y="1066801"/>
            <a:ext cx="10668000" cy="5141388"/>
          </a:xfrm>
        </p:spPr>
        <p:txBody>
          <a:bodyPr>
            <a:noAutofit/>
          </a:bodyPr>
          <a:lstStyle/>
          <a:p>
            <a:pPr marL="0" indent="0">
              <a:buNone/>
            </a:pPr>
            <a:endParaRPr lang="en-US" sz="2300" dirty="0">
              <a:cs typeface="Times New Roman" panose="02020603050405020304" pitchFamily="18" charset="0"/>
            </a:endParaRPr>
          </a:p>
        </p:txBody>
      </p:sp>
      <p:pic>
        <p:nvPicPr>
          <p:cNvPr id="5" name="Picture 4">
            <a:extLst>
              <a:ext uri="{FF2B5EF4-FFF2-40B4-BE49-F238E27FC236}">
                <a16:creationId xmlns:a16="http://schemas.microsoft.com/office/drawing/2014/main" id="{189C1DF2-C405-CB51-1C63-ED0EC25F0A58}"/>
              </a:ext>
            </a:extLst>
          </p:cNvPr>
          <p:cNvPicPr>
            <a:picLocks noChangeAspect="1"/>
          </p:cNvPicPr>
          <p:nvPr/>
        </p:nvPicPr>
        <p:blipFill>
          <a:blip r:embed="rId3"/>
          <a:stretch>
            <a:fillRect/>
          </a:stretch>
        </p:blipFill>
        <p:spPr>
          <a:xfrm>
            <a:off x="381000" y="1066801"/>
            <a:ext cx="7225285" cy="5496587"/>
          </a:xfrm>
          <a:prstGeom prst="rect">
            <a:avLst/>
          </a:prstGeom>
        </p:spPr>
      </p:pic>
    </p:spTree>
    <p:extLst>
      <p:ext uri="{BB962C8B-B14F-4D97-AF65-F5344CB8AC3E}">
        <p14:creationId xmlns:p14="http://schemas.microsoft.com/office/powerpoint/2010/main" val="5876359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Examples of Count Data in Health Policy</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14400" y="1066801"/>
                <a:ext cx="9984829" cy="5141388"/>
              </a:xfrm>
            </p:spPr>
            <p:txBody>
              <a:bodyPr>
                <a:normAutofit/>
              </a:bodyPr>
              <a:lstStyle/>
              <a:p>
                <a:r>
                  <a:rPr lang="en-US" sz="2400" dirty="0">
                    <a:cs typeface="Times New Roman" panose="02020603050405020304" pitchFamily="18" charset="0"/>
                  </a:rPr>
                  <a:t>Number of visits</a:t>
                </a:r>
              </a:p>
              <a:p>
                <a:r>
                  <a:rPr lang="en-US" sz="2400" dirty="0">
                    <a:cs typeface="Times New Roman" panose="02020603050405020304" pitchFamily="18" charset="0"/>
                  </a:rPr>
                  <a:t>Number of prescriptions filled</a:t>
                </a:r>
              </a:p>
              <a:p>
                <a:r>
                  <a:rPr lang="en-US" sz="2400" dirty="0">
                    <a:cs typeface="Times New Roman" panose="02020603050405020304" pitchFamily="18" charset="0"/>
                  </a:rPr>
                  <a:t>Number of hospital mergers, closures, etc. </a:t>
                </a:r>
              </a:p>
              <a:p>
                <a:pPr marL="0" indent="0">
                  <a:buNone/>
                </a:pPr>
                <a:r>
                  <a:rPr lang="en-US" sz="2800" b="1" dirty="0">
                    <a:solidFill>
                      <a:schemeClr val="accent2">
                        <a:lumMod val="75000"/>
                      </a:schemeClr>
                    </a:solidFill>
                    <a:cs typeface="Times New Roman" panose="02020603050405020304" pitchFamily="18" charset="0"/>
                  </a:rPr>
                  <a:t>There’s a lot</a:t>
                </a:r>
              </a:p>
              <a:p>
                <a:r>
                  <a:rPr lang="en-US" sz="2400" dirty="0">
                    <a:cs typeface="Times New Roman" panose="02020603050405020304" pitchFamily="18" charset="0"/>
                  </a:rPr>
                  <a:t>Same problems exist for count data as for </a:t>
                </a:r>
                <a:r>
                  <a:rPr lang="en-US" sz="2400" i="1" dirty="0">
                    <a:cs typeface="Times New Roman" panose="02020603050405020304" pitchFamily="18" charset="0"/>
                  </a:rPr>
                  <a:t>linear probability models</a:t>
                </a:r>
              </a:p>
              <a:p>
                <a:r>
                  <a:rPr lang="en-US" sz="2400" dirty="0">
                    <a:cs typeface="Times New Roman" panose="02020603050405020304" pitchFamily="18" charset="0"/>
                  </a:rPr>
                  <a:t>Can’t assume </a:t>
                </a:r>
                <a14:m>
                  <m:oMath xmlns:m="http://schemas.openxmlformats.org/officeDocument/2006/math">
                    <m:r>
                      <a:rPr lang="en-CA" sz="2400" b="0" i="1" smtClean="0">
                        <a:latin typeface="Cambria Math" panose="02040503050406030204" pitchFamily="18" charset="0"/>
                        <a:cs typeface="Times New Roman" panose="02020603050405020304" pitchFamily="18" charset="0"/>
                      </a:rPr>
                      <m:t>𝔼</m:t>
                    </m:r>
                    <m:d>
                      <m:dPr>
                        <m:begChr m:val="["/>
                        <m:endChr m:val="]"/>
                        <m:ctrlPr>
                          <a:rPr lang="en-CA" sz="2400" b="0" i="1" smtClean="0">
                            <a:latin typeface="Cambria Math" panose="02040503050406030204" pitchFamily="18" charset="0"/>
                            <a:cs typeface="Times New Roman" panose="02020603050405020304" pitchFamily="18" charset="0"/>
                          </a:rPr>
                        </m:ctrlPr>
                      </m:dPr>
                      <m:e>
                        <m:r>
                          <a:rPr lang="en-CA" sz="2400" b="0" i="1" smtClean="0">
                            <a:latin typeface="Cambria Math" panose="02040503050406030204" pitchFamily="18" charset="0"/>
                            <a:cs typeface="Times New Roman" panose="02020603050405020304" pitchFamily="18" charset="0"/>
                          </a:rPr>
                          <m:t>𝑦</m:t>
                        </m:r>
                      </m:e>
                      <m:e>
                        <m:r>
                          <a:rPr lang="en-CA" sz="2400" b="0" i="1" smtClean="0">
                            <a:latin typeface="Cambria Math" panose="02040503050406030204" pitchFamily="18" charset="0"/>
                            <a:cs typeface="Times New Roman" panose="02020603050405020304" pitchFamily="18" charset="0"/>
                          </a:rPr>
                          <m:t>𝑥</m:t>
                        </m:r>
                      </m:e>
                    </m:d>
                  </m:oMath>
                </a14:m>
                <a:r>
                  <a:rPr lang="en-US" sz="2400" dirty="0">
                    <a:cs typeface="Times New Roman" panose="02020603050405020304" pitchFamily="18" charset="0"/>
                  </a:rPr>
                  <a:t> is constant/linear over a wide range</a:t>
                </a:r>
              </a:p>
              <a:p>
                <a:pPr marL="0" indent="0">
                  <a:buNone/>
                </a:pPr>
                <a:endParaRPr lang="en-US" sz="2400" b="1" dirty="0">
                  <a:solidFill>
                    <a:schemeClr val="accent2">
                      <a:lumMod val="75000"/>
                    </a:schemeClr>
                  </a:solidFill>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14400" y="1066801"/>
                <a:ext cx="9984829" cy="5141388"/>
              </a:xfrm>
              <a:blipFill>
                <a:blip r:embed="rId3"/>
                <a:stretch>
                  <a:fillRect l="-1221" t="-1305"/>
                </a:stretch>
              </a:blipFill>
            </p:spPr>
            <p:txBody>
              <a:bodyPr/>
              <a:lstStyle/>
              <a:p>
                <a:r>
                  <a:rPr lang="en-CA">
                    <a:noFill/>
                  </a:rPr>
                  <a:t> </a:t>
                </a:r>
              </a:p>
            </p:txBody>
          </p:sp>
        </mc:Fallback>
      </mc:AlternateContent>
    </p:spTree>
    <p:extLst>
      <p:ext uri="{BB962C8B-B14F-4D97-AF65-F5344CB8AC3E}">
        <p14:creationId xmlns:p14="http://schemas.microsoft.com/office/powerpoint/2010/main" val="411687945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1"/>
            <a:ext cx="10439400" cy="624840"/>
          </a:xfrm>
        </p:spPr>
        <p:txBody>
          <a:bodyPr>
            <a:noAutofit/>
          </a:bodyPr>
          <a:lstStyle/>
          <a:p>
            <a:r>
              <a:rPr lang="en-US" sz="3600" dirty="0">
                <a:cs typeface="Times New Roman" panose="02020603050405020304" pitchFamily="18" charset="0"/>
              </a:rPr>
              <a:t>An Example (using a short paper I know pretty well)</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09600" y="1066801"/>
            <a:ext cx="10668000" cy="5141388"/>
          </a:xfrm>
        </p:spPr>
        <p:txBody>
          <a:bodyPr>
            <a:noAutofit/>
          </a:bodyPr>
          <a:lstStyle/>
          <a:p>
            <a:pPr marL="0" indent="0">
              <a:buNone/>
            </a:pPr>
            <a:endParaRPr lang="en-US" sz="2300" dirty="0">
              <a:cs typeface="Times New Roman" panose="02020603050405020304" pitchFamily="18" charset="0"/>
            </a:endParaRPr>
          </a:p>
        </p:txBody>
      </p:sp>
      <p:pic>
        <p:nvPicPr>
          <p:cNvPr id="6" name="Picture 5">
            <a:extLst>
              <a:ext uri="{FF2B5EF4-FFF2-40B4-BE49-F238E27FC236}">
                <a16:creationId xmlns:a16="http://schemas.microsoft.com/office/drawing/2014/main" id="{5E1E08A2-BE90-DF7B-D3F0-91CBC9B4B575}"/>
              </a:ext>
            </a:extLst>
          </p:cNvPr>
          <p:cNvPicPr>
            <a:picLocks noChangeAspect="1"/>
          </p:cNvPicPr>
          <p:nvPr/>
        </p:nvPicPr>
        <p:blipFill>
          <a:blip r:embed="rId3"/>
          <a:stretch>
            <a:fillRect/>
          </a:stretch>
        </p:blipFill>
        <p:spPr>
          <a:xfrm>
            <a:off x="575492" y="1066470"/>
            <a:ext cx="11041016" cy="4725059"/>
          </a:xfrm>
          <a:prstGeom prst="rect">
            <a:avLst/>
          </a:prstGeom>
        </p:spPr>
      </p:pic>
    </p:spTree>
    <p:extLst>
      <p:ext uri="{BB962C8B-B14F-4D97-AF65-F5344CB8AC3E}">
        <p14:creationId xmlns:p14="http://schemas.microsoft.com/office/powerpoint/2010/main" val="46306826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1"/>
            <a:ext cx="10439400" cy="624840"/>
          </a:xfrm>
        </p:spPr>
        <p:txBody>
          <a:bodyPr>
            <a:noAutofit/>
          </a:bodyPr>
          <a:lstStyle/>
          <a:p>
            <a:r>
              <a:rPr lang="en-US" sz="3600" dirty="0">
                <a:cs typeface="Times New Roman" panose="02020603050405020304" pitchFamily="18" charset="0"/>
              </a:rPr>
              <a:t>An Example (using a short paper I know pretty well)</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09600" y="1066801"/>
            <a:ext cx="10668000" cy="5141388"/>
          </a:xfrm>
        </p:spPr>
        <p:txBody>
          <a:bodyPr>
            <a:noAutofit/>
          </a:bodyPr>
          <a:lstStyle/>
          <a:p>
            <a:pPr marL="0" indent="0">
              <a:buNone/>
            </a:pPr>
            <a:endParaRPr lang="en-US" sz="2300" dirty="0">
              <a:cs typeface="Times New Roman" panose="02020603050405020304" pitchFamily="18" charset="0"/>
            </a:endParaRPr>
          </a:p>
        </p:txBody>
      </p:sp>
      <p:pic>
        <p:nvPicPr>
          <p:cNvPr id="5" name="Picture 4">
            <a:extLst>
              <a:ext uri="{FF2B5EF4-FFF2-40B4-BE49-F238E27FC236}">
                <a16:creationId xmlns:a16="http://schemas.microsoft.com/office/drawing/2014/main" id="{A9C2ACD3-E673-AF99-2439-5B6B41B6784F}"/>
              </a:ext>
            </a:extLst>
          </p:cNvPr>
          <p:cNvPicPr>
            <a:picLocks noChangeAspect="1"/>
          </p:cNvPicPr>
          <p:nvPr/>
        </p:nvPicPr>
        <p:blipFill>
          <a:blip r:embed="rId3"/>
          <a:stretch>
            <a:fillRect/>
          </a:stretch>
        </p:blipFill>
        <p:spPr>
          <a:xfrm>
            <a:off x="381000" y="1155886"/>
            <a:ext cx="10469436" cy="4963218"/>
          </a:xfrm>
          <a:prstGeom prst="rect">
            <a:avLst/>
          </a:prstGeom>
        </p:spPr>
      </p:pic>
    </p:spTree>
    <p:extLst>
      <p:ext uri="{BB962C8B-B14F-4D97-AF65-F5344CB8AC3E}">
        <p14:creationId xmlns:p14="http://schemas.microsoft.com/office/powerpoint/2010/main" val="106221486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D64C8B-47C9-2C3E-BEC5-A0C13E09367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246BFCF-EF20-587C-D039-C60DAB422F9C}"/>
              </a:ext>
            </a:extLst>
          </p:cNvPr>
          <p:cNvSpPr>
            <a:spLocks noGrp="1"/>
          </p:cNvSpPr>
          <p:nvPr>
            <p:ph type="title"/>
          </p:nvPr>
        </p:nvSpPr>
        <p:spPr>
          <a:xfrm>
            <a:off x="609600" y="337391"/>
            <a:ext cx="10439400" cy="624840"/>
          </a:xfrm>
        </p:spPr>
        <p:txBody>
          <a:bodyPr>
            <a:noAutofit/>
          </a:bodyPr>
          <a:lstStyle/>
          <a:p>
            <a:r>
              <a:rPr lang="en-US" sz="3600" dirty="0">
                <a:cs typeface="Times New Roman" panose="02020603050405020304" pitchFamily="18" charset="0"/>
              </a:rPr>
              <a:t>An Example (using a short paper I know pretty well)</a:t>
            </a:r>
            <a:endParaRPr lang="en-US" sz="3600"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48FD49B6-5070-0EE4-3F34-DE244001158E}"/>
              </a:ext>
            </a:extLst>
          </p:cNvPr>
          <p:cNvPicPr>
            <a:picLocks noChangeAspect="1"/>
          </p:cNvPicPr>
          <p:nvPr/>
        </p:nvPicPr>
        <p:blipFill>
          <a:blip r:embed="rId3"/>
          <a:stretch>
            <a:fillRect/>
          </a:stretch>
        </p:blipFill>
        <p:spPr>
          <a:xfrm>
            <a:off x="228600" y="1166497"/>
            <a:ext cx="10736173" cy="4525006"/>
          </a:xfrm>
          <a:prstGeom prst="rect">
            <a:avLst/>
          </a:prstGeom>
        </p:spPr>
      </p:pic>
    </p:spTree>
    <p:extLst>
      <p:ext uri="{BB962C8B-B14F-4D97-AF65-F5344CB8AC3E}">
        <p14:creationId xmlns:p14="http://schemas.microsoft.com/office/powerpoint/2010/main" val="180120918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1"/>
            <a:ext cx="10439400" cy="624840"/>
          </a:xfrm>
        </p:spPr>
        <p:txBody>
          <a:bodyPr>
            <a:noAutofit/>
          </a:bodyPr>
          <a:lstStyle/>
          <a:p>
            <a:r>
              <a:rPr lang="en-US" sz="3600" dirty="0">
                <a:cs typeface="Times New Roman" panose="02020603050405020304" pitchFamily="18" charset="0"/>
              </a:rPr>
              <a:t>Alternative Approaches to Identification</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09600" y="1066801"/>
                <a:ext cx="10289629" cy="5141388"/>
              </a:xfrm>
            </p:spPr>
            <p:txBody>
              <a:bodyPr>
                <a:normAutofit/>
              </a:bodyPr>
              <a:lstStyle/>
              <a:p>
                <a:pPr marL="0" indent="0">
                  <a:buNone/>
                </a:pPr>
                <a:r>
                  <a:rPr lang="en-US" sz="2400" dirty="0">
                    <a:cs typeface="Times New Roman" panose="02020603050405020304" pitchFamily="18" charset="0"/>
                  </a:rPr>
                  <a:t>What if identification just isn’t possible? </a:t>
                </a:r>
              </a:p>
              <a:p>
                <a:pPr marL="0" indent="0">
                  <a:buNone/>
                </a:pPr>
                <a:r>
                  <a:rPr lang="en-US" sz="2400" dirty="0">
                    <a:cs typeface="Times New Roman" panose="02020603050405020304" pitchFamily="18" charset="0"/>
                  </a:rPr>
                  <a:t>Example: Example: you want to know if mental health therapy works </a:t>
                </a:r>
                <a14:m>
                  <m:oMath xmlns:m="http://schemas.openxmlformats.org/officeDocument/2006/math">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𝑌</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=1)</m:t>
                    </m:r>
                  </m:oMath>
                </a14:m>
                <a:endParaRPr lang="en-US" sz="2400" dirty="0">
                  <a:cs typeface="Times New Roman" panose="02020603050405020304" pitchFamily="18" charset="0"/>
                </a:endParaRPr>
              </a:p>
              <a:p>
                <a:r>
                  <a:rPr lang="en-US" sz="2400" dirty="0">
                    <a:cs typeface="Times New Roman" panose="02020603050405020304" pitchFamily="18" charset="0"/>
                  </a:rPr>
                  <a:t>Maybe you really want to know if it works for a condition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𝑋</m:t>
                        </m:r>
                      </m:e>
                      <m:sub>
                        <m:r>
                          <a:rPr lang="en-US" sz="2400" b="0" i="1" smtClean="0">
                            <a:latin typeface="Cambria Math" panose="02040503050406030204" pitchFamily="18" charset="0"/>
                            <a:cs typeface="Times New Roman" panose="02020603050405020304" pitchFamily="18" charset="0"/>
                          </a:rPr>
                          <m:t>𝑖</m:t>
                        </m:r>
                      </m:sub>
                    </m:sSub>
                  </m:oMath>
                </a14:m>
                <a:endParaRPr lang="en-US" sz="2400" dirty="0">
                  <a:cs typeface="Times New Roman" panose="02020603050405020304" pitchFamily="18" charset="0"/>
                </a:endParaRPr>
              </a:p>
              <a:p>
                <a:r>
                  <a:rPr lang="en-US" sz="2400" b="1" dirty="0">
                    <a:cs typeface="Times New Roman" panose="02020603050405020304" pitchFamily="18" charset="0"/>
                  </a:rPr>
                  <a:t>The problem: </a:t>
                </a:r>
                <a:r>
                  <a:rPr lang="en-US" sz="2400" dirty="0">
                    <a:cs typeface="Times New Roman" panose="02020603050405020304" pitchFamily="18" charset="0"/>
                  </a:rPr>
                  <a:t>you only observe outcomes for those who do therapy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𝑍</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=1)</m:t>
                    </m:r>
                  </m:oMath>
                </a14:m>
                <a:r>
                  <a:rPr lang="en-US" sz="2400" dirty="0">
                    <a:cs typeface="Times New Roman" panose="02020603050405020304" pitchFamily="18" charset="0"/>
                  </a:rPr>
                  <a:t> and there is definitely selection going on</a:t>
                </a:r>
              </a:p>
              <a:p>
                <a:pPr marL="0" indent="0">
                  <a:buNone/>
                </a:pPr>
                <a:r>
                  <a:rPr lang="en-US" sz="2400" dirty="0">
                    <a:cs typeface="Times New Roman" panose="02020603050405020304" pitchFamily="18" charset="0"/>
                  </a:rPr>
                  <a:t>Can we know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𝔼</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𝑌</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𝑋</m:t>
                    </m:r>
                    <m:r>
                      <a:rPr lang="en-US" sz="2400" b="0" i="1" smtClean="0">
                        <a:latin typeface="Cambria Math" panose="02040503050406030204" pitchFamily="18" charset="0"/>
                        <a:cs typeface="Times New Roman" panose="02020603050405020304" pitchFamily="18" charset="0"/>
                      </a:rPr>
                      <m:t>]</m:t>
                    </m:r>
                  </m:oMath>
                </a14:m>
                <a:r>
                  <a:rPr lang="en-US" sz="2400" dirty="0">
                    <a:cs typeface="Times New Roman" panose="02020603050405020304" pitchFamily="18" charset="0"/>
                  </a:rPr>
                  <a:t> for </a:t>
                </a:r>
                <a:r>
                  <a:rPr lang="en-US" sz="2400" b="1" dirty="0">
                    <a:cs typeface="Times New Roman" panose="02020603050405020304" pitchFamily="18" charset="0"/>
                  </a:rPr>
                  <a:t>everyone </a:t>
                </a:r>
                <a:r>
                  <a:rPr lang="en-US" sz="2400" dirty="0">
                    <a:cs typeface="Times New Roman" panose="02020603050405020304" pitchFamily="18" charset="0"/>
                  </a:rPr>
                  <a:t>in the sample (</a:t>
                </a:r>
                <a14:m>
                  <m:oMath xmlns:m="http://schemas.openxmlformats.org/officeDocument/2006/math">
                    <m:r>
                      <a:rPr lang="en-US" sz="2400" i="1" dirty="0">
                        <a:latin typeface="Cambria Math" panose="02040503050406030204" pitchFamily="18" charset="0"/>
                        <a:cs typeface="Times New Roman" panose="02020603050405020304" pitchFamily="18" charset="0"/>
                      </a:rPr>
                      <m:t>𝜃</m:t>
                    </m:r>
                    <m:r>
                      <a:rPr lang="en-US" sz="2400" i="1" dirty="0">
                        <a:latin typeface="Cambria Math" panose="02040503050406030204" pitchFamily="18" charset="0"/>
                        <a:cs typeface="Times New Roman" panose="02020603050405020304" pitchFamily="18" charset="0"/>
                      </a:rPr>
                      <m:t>) </m:t>
                    </m:r>
                  </m:oMath>
                </a14:m>
                <a:r>
                  <a:rPr lang="en-US" sz="2400" dirty="0">
                    <a:cs typeface="Times New Roman" panose="02020603050405020304" pitchFamily="18" charset="0"/>
                  </a:rPr>
                  <a:t>given data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𝜙</m:t>
                    </m:r>
                  </m:oMath>
                </a14:m>
                <a:r>
                  <a:rPr lang="en-US" sz="2400" dirty="0">
                    <a:cs typeface="Times New Roman" panose="02020603050405020304" pitchFamily="18" charset="0"/>
                  </a:rPr>
                  <a:t>? </a:t>
                </a:r>
              </a:p>
              <a:p>
                <a:r>
                  <a:rPr lang="en-US" sz="2400" dirty="0">
                    <a:cs typeface="Times New Roman" panose="02020603050405020304" pitchFamily="18" charset="0"/>
                  </a:rPr>
                  <a:t>No! We only see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𝔼</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𝑌</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𝑋</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𝑍</m:t>
                    </m:r>
                    <m:r>
                      <a:rPr lang="en-US" sz="2400" b="0" i="1" smtClean="0">
                        <a:latin typeface="Cambria Math" panose="02040503050406030204" pitchFamily="18" charset="0"/>
                        <a:cs typeface="Times New Roman" panose="02020603050405020304" pitchFamily="18" charset="0"/>
                      </a:rPr>
                      <m:t>=1]</m:t>
                    </m:r>
                  </m:oMath>
                </a14:m>
                <a:endParaRPr lang="en-US" sz="2400" dirty="0">
                  <a:cs typeface="Times New Roman" panose="02020603050405020304" pitchFamily="18" charset="0"/>
                </a:endParaRPr>
              </a:p>
              <a:p>
                <a:r>
                  <a:rPr lang="en-US" sz="2400" dirty="0">
                    <a:cs typeface="Times New Roman" panose="02020603050405020304" pitchFamily="18" charset="0"/>
                  </a:rPr>
                  <a:t>But!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𝔼</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𝑌</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𝑋</m:t>
                    </m:r>
                    <m:r>
                      <a:rPr lang="en-US" sz="2400" b="0" i="1" smtClean="0">
                        <a:latin typeface="Cambria Math" panose="02040503050406030204" pitchFamily="18" charset="0"/>
                        <a:cs typeface="Times New Roman" panose="02020603050405020304" pitchFamily="18" charset="0"/>
                      </a:rPr>
                      <m:t>]</m:t>
                    </m:r>
                  </m:oMath>
                </a14:m>
                <a:r>
                  <a:rPr lang="en-US" sz="2400" dirty="0">
                    <a:cs typeface="Times New Roman" panose="02020603050405020304" pitchFamily="18" charset="0"/>
                  </a:rPr>
                  <a:t> is </a:t>
                </a:r>
                <a:r>
                  <a:rPr lang="en-US" sz="2400" b="1" u="sng" dirty="0">
                    <a:solidFill>
                      <a:schemeClr val="accent2">
                        <a:lumMod val="75000"/>
                      </a:schemeClr>
                    </a:solidFill>
                    <a:cs typeface="Times New Roman" panose="02020603050405020304" pitchFamily="18" charset="0"/>
                  </a:rPr>
                  <a:t>partially identified</a:t>
                </a:r>
              </a:p>
              <a:p>
                <a:pPr marL="0" indent="0">
                  <a:buNone/>
                </a:pPr>
                <a:endParaRPr lang="en-US" sz="2400" dirty="0">
                  <a:cs typeface="Times New Roman" panose="02020603050405020304" pitchFamily="18" charset="0"/>
                </a:endParaRPr>
              </a:p>
              <a:p>
                <a:pPr marL="0" indent="0">
                  <a:buNone/>
                </a:pPr>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09600" y="1066801"/>
                <a:ext cx="10289629" cy="5141388"/>
              </a:xfrm>
              <a:blipFill>
                <a:blip r:embed="rId3"/>
                <a:stretch>
                  <a:fillRect l="-889" t="-1305"/>
                </a:stretch>
              </a:blipFill>
            </p:spPr>
            <p:txBody>
              <a:bodyPr/>
              <a:lstStyle/>
              <a:p>
                <a:r>
                  <a:rPr lang="en-US">
                    <a:noFill/>
                  </a:rPr>
                  <a:t> </a:t>
                </a:r>
              </a:p>
            </p:txBody>
          </p:sp>
        </mc:Fallback>
      </mc:AlternateContent>
    </p:spTree>
    <p:extLst>
      <p:ext uri="{BB962C8B-B14F-4D97-AF65-F5344CB8AC3E}">
        <p14:creationId xmlns:p14="http://schemas.microsoft.com/office/powerpoint/2010/main" val="354635982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1"/>
            <a:ext cx="10439400" cy="624840"/>
          </a:xfrm>
        </p:spPr>
        <p:txBody>
          <a:bodyPr>
            <a:noAutofit/>
          </a:bodyPr>
          <a:lstStyle/>
          <a:p>
            <a:r>
              <a:rPr lang="en-US" sz="3600" dirty="0">
                <a:cs typeface="Times New Roman" panose="02020603050405020304" pitchFamily="18" charset="0"/>
              </a:rPr>
              <a:t>Alternative Approaches to Identification</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09600" y="1066801"/>
                <a:ext cx="10289629" cy="5141388"/>
              </a:xfrm>
            </p:spPr>
            <p:txBody>
              <a:bodyPr>
                <a:normAutofit/>
              </a:bodyPr>
              <a:lstStyle/>
              <a:p>
                <a:pPr marL="0" indent="0">
                  <a:buNone/>
                </a:pPr>
                <a:r>
                  <a:rPr lang="en-US" sz="2400" dirty="0">
                    <a:cs typeface="Times New Roman" panose="02020603050405020304" pitchFamily="18" charset="0"/>
                  </a:rPr>
                  <a:t>Example: suppose we want to identify the effect of therapy on mental health improvement </a:t>
                </a:r>
              </a:p>
              <a:p>
                <a:r>
                  <a:rPr lang="en-US" sz="2400" dirty="0">
                    <a:cs typeface="Times New Roman" panose="02020603050405020304" pitchFamily="18" charset="0"/>
                  </a:rPr>
                  <a:t>Suppose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𝐷</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=1</m:t>
                    </m:r>
                  </m:oMath>
                </a14:m>
                <a:r>
                  <a:rPr lang="en-US" sz="2400" dirty="0">
                    <a:cs typeface="Times New Roman" panose="02020603050405020304" pitchFamily="18" charset="0"/>
                  </a:rPr>
                  <a:t> for those who go to therapy and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𝐷</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=0 </m:t>
                    </m:r>
                  </m:oMath>
                </a14:m>
                <a:r>
                  <a:rPr lang="en-US" sz="2400" dirty="0">
                    <a:cs typeface="Times New Roman" panose="02020603050405020304" pitchFamily="18" charset="0"/>
                  </a:rPr>
                  <a:t>for those who don’t</a:t>
                </a:r>
              </a:p>
              <a:p>
                <a:r>
                  <a:rPr lang="en-US" sz="2400" dirty="0">
                    <a:cs typeface="Times New Roman" panose="02020603050405020304" pitchFamily="18" charset="0"/>
                  </a:rPr>
                  <a:t>If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𝐷</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=1</m:t>
                    </m:r>
                  </m:oMath>
                </a14:m>
                <a:r>
                  <a:rPr lang="en-US" sz="2400" dirty="0">
                    <a:cs typeface="Times New Roman" panose="02020603050405020304" pitchFamily="18" charset="0"/>
                  </a:rPr>
                  <a:t>, we observe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𝑌</m:t>
                        </m:r>
                      </m:e>
                      <m:sub>
                        <m:r>
                          <a:rPr lang="en-US" sz="2400" b="0" i="1" smtClean="0">
                            <a:latin typeface="Cambria Math" panose="02040503050406030204" pitchFamily="18" charset="0"/>
                            <a:cs typeface="Times New Roman" panose="02020603050405020304" pitchFamily="18" charset="0"/>
                          </a:rPr>
                          <m:t>𝑖</m:t>
                        </m:r>
                      </m:sub>
                    </m:sSub>
                  </m:oMath>
                </a14:m>
                <a:r>
                  <a:rPr lang="en-US" sz="2400" dirty="0">
                    <a:cs typeface="Times New Roman" panose="02020603050405020304" pitchFamily="18" charset="0"/>
                  </a:rPr>
                  <a:t> (mental health). If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𝐷</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=0, </m:t>
                    </m:r>
                  </m:oMath>
                </a14:m>
                <a:r>
                  <a:rPr lang="en-US" sz="2400" dirty="0">
                    <a:cs typeface="Times New Roman" panose="02020603050405020304" pitchFamily="18" charset="0"/>
                  </a:rPr>
                  <a:t>we don’t. </a:t>
                </a:r>
              </a:p>
              <a:p>
                <a:r>
                  <a:rPr lang="en-US" sz="2400" dirty="0">
                    <a:cs typeface="Times New Roman" panose="02020603050405020304" pitchFamily="18" charset="0"/>
                  </a:rPr>
                  <a:t>It’s easy to get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𝔼</m:t>
                    </m:r>
                    <m:d>
                      <m:dPr>
                        <m:begChr m:val="["/>
                        <m:endChr m:val="]"/>
                        <m:ctrlPr>
                          <a:rPr lang="en-US" sz="2400" b="0" i="1" smtClean="0">
                            <a:latin typeface="Cambria Math" panose="02040503050406030204" pitchFamily="18" charset="0"/>
                            <a:cs typeface="Times New Roman" panose="02020603050405020304" pitchFamily="18" charset="0"/>
                          </a:rPr>
                        </m:ctrlPr>
                      </m:dPr>
                      <m:e>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𝐷</m:t>
                            </m:r>
                          </m:e>
                          <m:sub>
                            <m:r>
                              <a:rPr lang="en-US" sz="2400" b="0" i="1" smtClean="0">
                                <a:latin typeface="Cambria Math" panose="02040503050406030204" pitchFamily="18" charset="0"/>
                                <a:cs typeface="Times New Roman" panose="02020603050405020304" pitchFamily="18" charset="0"/>
                              </a:rPr>
                              <m:t>𝑖</m:t>
                            </m:r>
                          </m:sub>
                        </m:sSub>
                      </m:e>
                    </m:d>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𝑝</m:t>
                    </m:r>
                  </m:oMath>
                </a14:m>
                <a:r>
                  <a:rPr lang="en-US" sz="2400" dirty="0">
                    <a:cs typeface="Times New Roman" panose="02020603050405020304" pitchFamily="18" charset="0"/>
                  </a:rPr>
                  <a:t> and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𝔼</m:t>
                    </m:r>
                    <m:d>
                      <m:dPr>
                        <m:begChr m:val="["/>
                        <m:endChr m:val="]"/>
                        <m:ctrlPr>
                          <a:rPr lang="en-US" sz="2400" b="0" i="1" smtClean="0">
                            <a:latin typeface="Cambria Math" panose="02040503050406030204" pitchFamily="18" charset="0"/>
                            <a:cs typeface="Times New Roman" panose="02020603050405020304" pitchFamily="18" charset="0"/>
                          </a:rPr>
                        </m:ctrlPr>
                      </m:dPr>
                      <m:e>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𝑌</m:t>
                            </m:r>
                          </m:e>
                          <m:sub>
                            <m:r>
                              <a:rPr lang="en-US" sz="2400" b="0" i="1" smtClean="0">
                                <a:latin typeface="Cambria Math" panose="02040503050406030204" pitchFamily="18" charset="0"/>
                                <a:cs typeface="Times New Roman" panose="02020603050405020304" pitchFamily="18" charset="0"/>
                              </a:rPr>
                              <m:t>𝑖</m:t>
                            </m:r>
                          </m:sub>
                        </m:sSub>
                      </m:e>
                      <m:e>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𝐷</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=1</m:t>
                        </m:r>
                      </m:e>
                    </m:d>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𝜇</m:t>
                        </m:r>
                      </m:e>
                      <m:sub>
                        <m:r>
                          <a:rPr lang="en-US" sz="2400" b="0" i="1" smtClean="0">
                            <a:latin typeface="Cambria Math" panose="02040503050406030204" pitchFamily="18" charset="0"/>
                            <a:cs typeface="Times New Roman" panose="02020603050405020304" pitchFamily="18" charset="0"/>
                          </a:rPr>
                          <m:t>1</m:t>
                        </m:r>
                      </m:sub>
                    </m:sSub>
                  </m:oMath>
                </a14:m>
                <a:r>
                  <a:rPr lang="en-US" sz="2400" dirty="0">
                    <a:cs typeface="Times New Roman" panose="02020603050405020304" pitchFamily="18" charset="0"/>
                  </a:rPr>
                  <a:t> in our data. But we don’t have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𝔼</m:t>
                    </m:r>
                    <m:d>
                      <m:dPr>
                        <m:begChr m:val="["/>
                        <m:endChr m:val="]"/>
                        <m:ctrlPr>
                          <a:rPr lang="en-US" sz="2400" b="0" i="1" smtClean="0">
                            <a:latin typeface="Cambria Math" panose="02040503050406030204" pitchFamily="18" charset="0"/>
                            <a:cs typeface="Times New Roman" panose="02020603050405020304" pitchFamily="18" charset="0"/>
                          </a:rPr>
                        </m:ctrlPr>
                      </m:dPr>
                      <m:e>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𝑌</m:t>
                            </m:r>
                          </m:e>
                          <m:sub>
                            <m:r>
                              <a:rPr lang="en-US" sz="2400" b="0" i="1" smtClean="0">
                                <a:latin typeface="Cambria Math" panose="02040503050406030204" pitchFamily="18" charset="0"/>
                                <a:cs typeface="Times New Roman" panose="02020603050405020304" pitchFamily="18" charset="0"/>
                              </a:rPr>
                              <m:t>𝑖</m:t>
                            </m:r>
                          </m:sub>
                        </m:sSub>
                      </m:e>
                      <m:e>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𝐷</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=0</m:t>
                        </m:r>
                      </m:e>
                    </m:d>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𝜇</m:t>
                        </m:r>
                      </m:e>
                      <m:sub>
                        <m:r>
                          <a:rPr lang="en-US" sz="2400" b="0" i="1" smtClean="0">
                            <a:latin typeface="Cambria Math" panose="02040503050406030204" pitchFamily="18" charset="0"/>
                            <a:cs typeface="Times New Roman" panose="02020603050405020304" pitchFamily="18" charset="0"/>
                          </a:rPr>
                          <m:t>0</m:t>
                        </m:r>
                      </m:sub>
                    </m:sSub>
                    <m:r>
                      <a:rPr lang="en-US" sz="2400" b="0" i="0" smtClean="0">
                        <a:latin typeface="Cambria Math" panose="02040503050406030204" pitchFamily="18" charset="0"/>
                        <a:cs typeface="Times New Roman" panose="02020603050405020304" pitchFamily="18" charset="0"/>
                      </a:rPr>
                      <m:t>! </m:t>
                    </m:r>
                  </m:oMath>
                </a14:m>
                <a:endParaRPr lang="en-US" sz="2400" b="0" dirty="0">
                  <a:cs typeface="Times New Roman" panose="02020603050405020304" pitchFamily="18" charset="0"/>
                </a:endParaRPr>
              </a:p>
              <a:p>
                <a:r>
                  <a:rPr lang="en-US" sz="2400" dirty="0">
                    <a:cs typeface="Times New Roman" panose="02020603050405020304" pitchFamily="18" charset="0"/>
                  </a:rPr>
                  <a:t>What’s the treatment effect we care about? Start with average mental health: </a:t>
                </a:r>
              </a:p>
              <a:p>
                <a:pPr marL="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cs typeface="Times New Roman" panose="02020603050405020304" pitchFamily="18" charset="0"/>
                        </a:rPr>
                        <m:t>𝜃</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𝑝</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𝜇</m:t>
                          </m:r>
                        </m:e>
                        <m:sub>
                          <m:r>
                            <a:rPr lang="en-US" sz="2400" b="0" i="1" smtClean="0">
                              <a:latin typeface="Cambria Math" panose="02040503050406030204" pitchFamily="18" charset="0"/>
                              <a:cs typeface="Times New Roman" panose="02020603050405020304" pitchFamily="18" charset="0"/>
                            </a:rPr>
                            <m:t>1</m:t>
                          </m:r>
                        </m:sub>
                      </m:sSub>
                      <m:r>
                        <a:rPr lang="en-US" sz="2400" b="0" i="1" smtClean="0">
                          <a:latin typeface="Cambria Math" panose="02040503050406030204" pitchFamily="18" charset="0"/>
                          <a:cs typeface="Times New Roman" panose="02020603050405020304" pitchFamily="18" charset="0"/>
                        </a:rPr>
                        <m:t>+</m:t>
                      </m:r>
                      <m:d>
                        <m:dPr>
                          <m:ctrlPr>
                            <a:rPr lang="en-US" sz="2400" b="0" i="1" smtClean="0">
                              <a:latin typeface="Cambria Math" panose="02040503050406030204" pitchFamily="18" charset="0"/>
                              <a:cs typeface="Times New Roman" panose="02020603050405020304" pitchFamily="18" charset="0"/>
                            </a:rPr>
                          </m:ctrlPr>
                        </m:dPr>
                        <m:e>
                          <m:r>
                            <a:rPr lang="en-US" sz="2400" b="0" i="1" smtClean="0">
                              <a:latin typeface="Cambria Math" panose="02040503050406030204" pitchFamily="18" charset="0"/>
                              <a:cs typeface="Times New Roman" panose="02020603050405020304" pitchFamily="18" charset="0"/>
                            </a:rPr>
                            <m:t>1−</m:t>
                          </m:r>
                          <m:r>
                            <a:rPr lang="en-US" sz="2400" b="0" i="1" smtClean="0">
                              <a:latin typeface="Cambria Math" panose="02040503050406030204" pitchFamily="18" charset="0"/>
                              <a:cs typeface="Times New Roman" panose="02020603050405020304" pitchFamily="18" charset="0"/>
                            </a:rPr>
                            <m:t>𝑝</m:t>
                          </m:r>
                        </m:e>
                      </m:d>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𝜇</m:t>
                          </m:r>
                        </m:e>
                        <m:sub>
                          <m:r>
                            <a:rPr lang="en-US" sz="2400" b="0" i="1" smtClean="0">
                              <a:latin typeface="Cambria Math" panose="02040503050406030204" pitchFamily="18" charset="0"/>
                              <a:cs typeface="Times New Roman" panose="02020603050405020304" pitchFamily="18" charset="0"/>
                            </a:rPr>
                            <m:t>0</m:t>
                          </m:r>
                        </m:sub>
                      </m:sSub>
                    </m:oMath>
                  </m:oMathPara>
                </a14:m>
                <a:endParaRPr lang="en-US" sz="2400" dirty="0">
                  <a:cs typeface="Times New Roman" panose="02020603050405020304" pitchFamily="18" charset="0"/>
                </a:endParaRPr>
              </a:p>
              <a:p>
                <a:pPr marL="0" indent="0">
                  <a:buNone/>
                </a:pPr>
                <a:r>
                  <a:rPr lang="en-US" sz="2400" dirty="0">
                    <a:cs typeface="Times New Roman" panose="02020603050405020304" pitchFamily="18" charset="0"/>
                  </a:rPr>
                  <a:t>How many values of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𝜃</m:t>
                    </m:r>
                  </m:oMath>
                </a14:m>
                <a:r>
                  <a:rPr lang="en-US" sz="2400" dirty="0">
                    <a:cs typeface="Times New Roman" panose="02020603050405020304" pitchFamily="18" charset="0"/>
                  </a:rPr>
                  <a:t> might there be in our data?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09600" y="1066801"/>
                <a:ext cx="10289629" cy="5141388"/>
              </a:xfrm>
              <a:blipFill>
                <a:blip r:embed="rId3"/>
                <a:stretch>
                  <a:fillRect l="-889" t="-1305" r="-829"/>
                </a:stretch>
              </a:blipFill>
            </p:spPr>
            <p:txBody>
              <a:bodyPr/>
              <a:lstStyle/>
              <a:p>
                <a:r>
                  <a:rPr lang="en-US">
                    <a:noFill/>
                  </a:rPr>
                  <a:t> </a:t>
                </a:r>
              </a:p>
            </p:txBody>
          </p:sp>
        </mc:Fallback>
      </mc:AlternateContent>
    </p:spTree>
    <p:extLst>
      <p:ext uri="{BB962C8B-B14F-4D97-AF65-F5344CB8AC3E}">
        <p14:creationId xmlns:p14="http://schemas.microsoft.com/office/powerpoint/2010/main" val="368171985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1"/>
            <a:ext cx="10439400" cy="624840"/>
          </a:xfrm>
        </p:spPr>
        <p:txBody>
          <a:bodyPr>
            <a:noAutofit/>
          </a:bodyPr>
          <a:lstStyle/>
          <a:p>
            <a:r>
              <a:rPr lang="en-US" sz="3600" dirty="0">
                <a:cs typeface="Times New Roman" panose="02020603050405020304" pitchFamily="18" charset="0"/>
              </a:rPr>
              <a:t>Partial Identification</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09600" y="1066801"/>
                <a:ext cx="10289629" cy="5141388"/>
              </a:xfrm>
            </p:spPr>
            <p:txBody>
              <a:bodyPr>
                <a:normAutofit/>
              </a:bodyPr>
              <a:lstStyle/>
              <a:p>
                <a:pPr marL="0" indent="0">
                  <a:buNone/>
                </a:pPr>
                <a:r>
                  <a:rPr lang="en-US" sz="2400" dirty="0">
                    <a:cs typeface="Times New Roman" panose="02020603050405020304" pitchFamily="18" charset="0"/>
                  </a:rPr>
                  <a:t>Example: Suppose we want to identify the effect of therapy on mental health improvement </a:t>
                </a:r>
              </a:p>
              <a:p>
                <a:pPr marL="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cs typeface="Times New Roman" panose="02020603050405020304" pitchFamily="18" charset="0"/>
                        </a:rPr>
                        <m:t>𝜃</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𝑝</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𝜇</m:t>
                          </m:r>
                        </m:e>
                        <m:sub>
                          <m:r>
                            <a:rPr lang="en-US" sz="2400" b="0" i="1" smtClean="0">
                              <a:latin typeface="Cambria Math" panose="02040503050406030204" pitchFamily="18" charset="0"/>
                              <a:cs typeface="Times New Roman" panose="02020603050405020304" pitchFamily="18" charset="0"/>
                            </a:rPr>
                            <m:t>1</m:t>
                          </m:r>
                        </m:sub>
                      </m:sSub>
                      <m:r>
                        <a:rPr lang="en-US" sz="2400" b="0" i="1" smtClean="0">
                          <a:latin typeface="Cambria Math" panose="02040503050406030204" pitchFamily="18" charset="0"/>
                          <a:cs typeface="Times New Roman" panose="02020603050405020304" pitchFamily="18" charset="0"/>
                        </a:rPr>
                        <m:t>+</m:t>
                      </m:r>
                      <m:d>
                        <m:dPr>
                          <m:ctrlPr>
                            <a:rPr lang="en-US" sz="2400" b="0" i="1" smtClean="0">
                              <a:latin typeface="Cambria Math" panose="02040503050406030204" pitchFamily="18" charset="0"/>
                              <a:cs typeface="Times New Roman" panose="02020603050405020304" pitchFamily="18" charset="0"/>
                            </a:rPr>
                          </m:ctrlPr>
                        </m:dPr>
                        <m:e>
                          <m:r>
                            <a:rPr lang="en-US" sz="2400" b="0" i="1" smtClean="0">
                              <a:latin typeface="Cambria Math" panose="02040503050406030204" pitchFamily="18" charset="0"/>
                              <a:cs typeface="Times New Roman" panose="02020603050405020304" pitchFamily="18" charset="0"/>
                            </a:rPr>
                            <m:t>1−</m:t>
                          </m:r>
                          <m:r>
                            <a:rPr lang="en-US" sz="2400" b="0" i="1" smtClean="0">
                              <a:latin typeface="Cambria Math" panose="02040503050406030204" pitchFamily="18" charset="0"/>
                              <a:cs typeface="Times New Roman" panose="02020603050405020304" pitchFamily="18" charset="0"/>
                            </a:rPr>
                            <m:t>𝑝</m:t>
                          </m:r>
                        </m:e>
                      </m:d>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𝜇</m:t>
                          </m:r>
                        </m:e>
                        <m:sub>
                          <m:r>
                            <a:rPr lang="en-US" sz="2400" b="0" i="1" smtClean="0">
                              <a:latin typeface="Cambria Math" panose="02040503050406030204" pitchFamily="18" charset="0"/>
                              <a:cs typeface="Times New Roman" panose="02020603050405020304" pitchFamily="18" charset="0"/>
                            </a:rPr>
                            <m:t>0</m:t>
                          </m:r>
                        </m:sub>
                      </m:sSub>
                    </m:oMath>
                  </m:oMathPara>
                </a14:m>
                <a:endParaRPr lang="en-US" sz="2400" dirty="0">
                  <a:cs typeface="Times New Roman" panose="02020603050405020304" pitchFamily="18" charset="0"/>
                </a:endParaRPr>
              </a:p>
              <a:p>
                <a:pPr marL="0" indent="0">
                  <a:buNone/>
                </a:pPr>
                <a:r>
                  <a:rPr lang="en-US" sz="2400" dirty="0">
                    <a:cs typeface="Times New Roman" panose="02020603050405020304" pitchFamily="18" charset="0"/>
                  </a:rPr>
                  <a:t>How many values of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𝜃</m:t>
                    </m:r>
                  </m:oMath>
                </a14:m>
                <a:r>
                  <a:rPr lang="en-US" sz="2400" dirty="0">
                    <a:cs typeface="Times New Roman" panose="02020603050405020304" pitchFamily="18" charset="0"/>
                  </a:rPr>
                  <a:t> might there be in our data? </a:t>
                </a:r>
              </a:p>
              <a:p>
                <a:r>
                  <a:rPr lang="en-US" sz="2400" dirty="0">
                    <a:cs typeface="Times New Roman" panose="02020603050405020304" pitchFamily="18" charset="0"/>
                  </a:rPr>
                  <a:t>We can still </a:t>
                </a:r>
                <a:r>
                  <a:rPr lang="en-US" sz="2400" u="sng" dirty="0">
                    <a:cs typeface="Times New Roman" panose="02020603050405020304" pitchFamily="18" charset="0"/>
                  </a:rPr>
                  <a:t>bound</a:t>
                </a:r>
                <a:r>
                  <a:rPr lang="en-US" sz="2400" dirty="0">
                    <a:cs typeface="Times New Roman" panose="02020603050405020304" pitchFamily="18" charset="0"/>
                  </a:rPr>
                  <a:t> the parameter of interest by noting that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𝜇</m:t>
                        </m:r>
                      </m:e>
                      <m:sub>
                        <m:r>
                          <a:rPr lang="en-US" sz="2400" b="0" i="1" smtClean="0">
                            <a:latin typeface="Cambria Math" panose="02040503050406030204" pitchFamily="18" charset="0"/>
                            <a:cs typeface="Times New Roman" panose="02020603050405020304" pitchFamily="18" charset="0"/>
                          </a:rPr>
                          <m:t>0</m:t>
                        </m:r>
                      </m:sub>
                    </m:sSub>
                    <m:r>
                      <a:rPr lang="en-US" sz="2400" b="0" i="1" smtClean="0">
                        <a:latin typeface="Cambria Math" panose="02040503050406030204" pitchFamily="18" charset="0"/>
                        <a:cs typeface="Times New Roman" panose="02020603050405020304" pitchFamily="18" charset="0"/>
                      </a:rPr>
                      <m:t>∈</m:t>
                    </m:r>
                    <m:d>
                      <m:dPr>
                        <m:begChr m:val="["/>
                        <m:endChr m:val="]"/>
                        <m:ctrlPr>
                          <a:rPr lang="en-US" sz="2400" b="0" i="1" smtClean="0">
                            <a:latin typeface="Cambria Math" panose="02040503050406030204" pitchFamily="18" charset="0"/>
                            <a:cs typeface="Times New Roman" panose="02020603050405020304" pitchFamily="18" charset="0"/>
                          </a:rPr>
                        </m:ctrlPr>
                      </m:dPr>
                      <m:e>
                        <m:r>
                          <a:rPr lang="en-US" sz="2400" b="0" i="1" smtClean="0">
                            <a:latin typeface="Cambria Math" panose="02040503050406030204" pitchFamily="18" charset="0"/>
                            <a:cs typeface="Times New Roman" panose="02020603050405020304" pitchFamily="18" charset="0"/>
                          </a:rPr>
                          <m:t>0,1</m:t>
                        </m:r>
                      </m:e>
                    </m:d>
                    <m:r>
                      <a:rPr lang="en-US" sz="2400" b="0" i="1" smtClean="0">
                        <a:latin typeface="Cambria Math" panose="02040503050406030204" pitchFamily="18" charset="0"/>
                        <a:cs typeface="Times New Roman" panose="02020603050405020304" pitchFamily="18" charset="0"/>
                      </a:rPr>
                      <m:t>.</m:t>
                    </m:r>
                  </m:oMath>
                </a14:m>
                <a:endParaRPr lang="en-US" sz="2400" b="0" dirty="0">
                  <a:cs typeface="Times New Roman" panose="02020603050405020304" pitchFamily="18" charset="0"/>
                </a:endParaRPr>
              </a:p>
              <a:p>
                <a:r>
                  <a:rPr lang="en-US" sz="2400" dirty="0">
                    <a:cs typeface="Times New Roman" panose="02020603050405020304" pitchFamily="18" charset="0"/>
                  </a:rPr>
                  <a:t>That means that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𝜃</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𝑝</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𝜇</m:t>
                        </m:r>
                      </m:e>
                      <m:sub>
                        <m:r>
                          <a:rPr lang="en-US" sz="2400" b="0" i="1" smtClean="0">
                            <a:latin typeface="Cambria Math" panose="02040503050406030204" pitchFamily="18" charset="0"/>
                            <a:cs typeface="Times New Roman" panose="02020603050405020304" pitchFamily="18" charset="0"/>
                          </a:rPr>
                          <m:t>1</m:t>
                        </m:r>
                      </m:sub>
                    </m:sSub>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𝑝</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𝜇</m:t>
                        </m:r>
                      </m:e>
                      <m:sub>
                        <m:r>
                          <a:rPr lang="en-US" sz="2400" b="0" i="1" smtClean="0">
                            <a:latin typeface="Cambria Math" panose="02040503050406030204" pitchFamily="18" charset="0"/>
                            <a:cs typeface="Times New Roman" panose="02020603050405020304" pitchFamily="18" charset="0"/>
                          </a:rPr>
                          <m:t>1</m:t>
                        </m:r>
                      </m:sub>
                    </m:sSub>
                    <m:r>
                      <a:rPr lang="en-US" sz="2400" b="0" i="1" smtClean="0">
                        <a:latin typeface="Cambria Math" panose="02040503050406030204" pitchFamily="18" charset="0"/>
                        <a:cs typeface="Times New Roman" panose="02020603050405020304" pitchFamily="18" charset="0"/>
                      </a:rPr>
                      <m:t>+</m:t>
                    </m:r>
                    <m:d>
                      <m:dPr>
                        <m:ctrlPr>
                          <a:rPr lang="en-US" sz="2400" b="0" i="1" smtClean="0">
                            <a:latin typeface="Cambria Math" panose="02040503050406030204" pitchFamily="18" charset="0"/>
                            <a:cs typeface="Times New Roman" panose="02020603050405020304" pitchFamily="18" charset="0"/>
                          </a:rPr>
                        </m:ctrlPr>
                      </m:dPr>
                      <m:e>
                        <m:r>
                          <a:rPr lang="en-US" sz="2400" b="0" i="1" smtClean="0">
                            <a:latin typeface="Cambria Math" panose="02040503050406030204" pitchFamily="18" charset="0"/>
                            <a:cs typeface="Times New Roman" panose="02020603050405020304" pitchFamily="18" charset="0"/>
                          </a:rPr>
                          <m:t>1−</m:t>
                        </m:r>
                        <m:r>
                          <a:rPr lang="en-US" sz="2400" b="0" i="1" smtClean="0">
                            <a:latin typeface="Cambria Math" panose="02040503050406030204" pitchFamily="18" charset="0"/>
                            <a:cs typeface="Times New Roman" panose="02020603050405020304" pitchFamily="18" charset="0"/>
                          </a:rPr>
                          <m:t>𝑝</m:t>
                        </m:r>
                      </m:e>
                    </m:d>
                    <m:r>
                      <a:rPr lang="en-US" sz="2400" b="0" i="1" smtClean="0">
                        <a:latin typeface="Cambria Math" panose="02040503050406030204" pitchFamily="18" charset="0"/>
                        <a:cs typeface="Times New Roman" panose="02020603050405020304" pitchFamily="18" charset="0"/>
                      </a:rPr>
                      <m:t>]</m:t>
                    </m:r>
                  </m:oMath>
                </a14:m>
                <a:endParaRPr lang="en-US" sz="2400" dirty="0">
                  <a:cs typeface="Times New Roman" panose="02020603050405020304" pitchFamily="18" charset="0"/>
                </a:endParaRPr>
              </a:p>
              <a:p>
                <a:r>
                  <a:rPr lang="en-US" sz="2400" dirty="0">
                    <a:cs typeface="Times New Roman" panose="02020603050405020304" pitchFamily="18" charset="0"/>
                  </a:rPr>
                  <a:t>Is this interesting? Depends on the size of the bounds and the policy relevance of the question</a:t>
                </a:r>
              </a:p>
              <a:p>
                <a:pPr lvl="1"/>
                <a:r>
                  <a:rPr lang="en-US" sz="2200" dirty="0">
                    <a:cs typeface="Times New Roman" panose="02020603050405020304" pitchFamily="18" charset="0"/>
                  </a:rPr>
                  <a:t>If you can’t ever answer the question in a point-identified way, maybe partial identification is a good approach. </a:t>
                </a:r>
              </a:p>
              <a:p>
                <a:pPr lvl="1"/>
                <a:r>
                  <a:rPr lang="en-US" sz="2200" dirty="0">
                    <a:cs typeface="Times New Roman" panose="02020603050405020304" pitchFamily="18" charset="0"/>
                  </a:rPr>
                  <a:t>However, if your bounds are excessively large, you may not want to go through the trouble.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09600" y="1066801"/>
                <a:ext cx="10289629" cy="5141388"/>
              </a:xfrm>
              <a:blipFill>
                <a:blip r:embed="rId3"/>
                <a:stretch>
                  <a:fillRect l="-889" t="-1305" b="-830"/>
                </a:stretch>
              </a:blipFill>
            </p:spPr>
            <p:txBody>
              <a:bodyPr/>
              <a:lstStyle/>
              <a:p>
                <a:r>
                  <a:rPr lang="en-US">
                    <a:noFill/>
                  </a:rPr>
                  <a:t> </a:t>
                </a:r>
              </a:p>
            </p:txBody>
          </p:sp>
        </mc:Fallback>
      </mc:AlternateContent>
    </p:spTree>
    <p:extLst>
      <p:ext uri="{BB962C8B-B14F-4D97-AF65-F5344CB8AC3E}">
        <p14:creationId xmlns:p14="http://schemas.microsoft.com/office/powerpoint/2010/main" val="311541726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2335" y="-304800"/>
            <a:ext cx="10518065" cy="1325562"/>
          </a:xfrm>
        </p:spPr>
        <p:txBody>
          <a:bodyPr>
            <a:normAutofit/>
          </a:bodyPr>
          <a:lstStyle/>
          <a:p>
            <a:r>
              <a:rPr lang="en-US" dirty="0">
                <a:cs typeface="Times New Roman" panose="02020603050405020304" pitchFamily="18" charset="0"/>
              </a:rPr>
              <a:t>The trick: </a:t>
            </a:r>
            <a:r>
              <a:rPr lang="en-US" b="1" dirty="0">
                <a:cs typeface="Times New Roman" panose="02020603050405020304" pitchFamily="18" charset="0"/>
              </a:rPr>
              <a:t>bounding</a:t>
            </a:r>
            <a:r>
              <a:rPr lang="en-US" dirty="0">
                <a:cs typeface="Times New Roman" panose="02020603050405020304" pitchFamily="18" charset="0"/>
              </a:rPr>
              <a:t> identification sets</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04801" y="1020762"/>
                <a:ext cx="10287000" cy="5159375"/>
              </a:xfrm>
            </p:spPr>
            <p:txBody>
              <a:bodyPr>
                <a:normAutofit/>
              </a:bodyPr>
              <a:lstStyle/>
              <a:p>
                <a:pPr marL="0" indent="0">
                  <a:buNone/>
                </a:pPr>
                <a:r>
                  <a:rPr lang="en-US" sz="2800" dirty="0">
                    <a:cs typeface="Times New Roman" panose="02020603050405020304" pitchFamily="18" charset="0"/>
                  </a:rPr>
                  <a:t>We may not be able to get a </a:t>
                </a:r>
                <a:r>
                  <a:rPr lang="en-US" sz="2800" b="1" dirty="0">
                    <a:cs typeface="Times New Roman" panose="02020603050405020304" pitchFamily="18" charset="0"/>
                  </a:rPr>
                  <a:t>point estimate </a:t>
                </a:r>
                <a:r>
                  <a:rPr lang="en-US" sz="2800" dirty="0">
                    <a:cs typeface="Times New Roman" panose="02020603050405020304" pitchFamily="18" charset="0"/>
                  </a:rPr>
                  <a:t>but we can get a </a:t>
                </a:r>
                <a:r>
                  <a:rPr lang="en-US" sz="2800" b="1" dirty="0">
                    <a:cs typeface="Times New Roman" panose="02020603050405020304" pitchFamily="18" charset="0"/>
                  </a:rPr>
                  <a:t>set of possible values</a:t>
                </a:r>
                <a:r>
                  <a:rPr lang="en-US" sz="2800" dirty="0">
                    <a:cs typeface="Times New Roman" panose="02020603050405020304" pitchFamily="18" charset="0"/>
                  </a:rPr>
                  <a:t>: </a:t>
                </a:r>
              </a:p>
              <a:p>
                <a:pPr marL="274320" lvl="1" indent="0">
                  <a:buNone/>
                </a:pPr>
                <a14:m>
                  <m:oMathPara xmlns:m="http://schemas.openxmlformats.org/officeDocument/2006/math">
                    <m:oMathParaPr>
                      <m:jc m:val="left"/>
                    </m:oMathParaPr>
                    <m:oMath xmlns:m="http://schemas.openxmlformats.org/officeDocument/2006/math">
                      <m:r>
                        <a:rPr lang="en-US" sz="2400" b="0" i="1" smtClean="0">
                          <a:solidFill>
                            <a:schemeClr val="accent2">
                              <a:lumMod val="75000"/>
                            </a:schemeClr>
                          </a:solidFill>
                          <a:latin typeface="Cambria Math" panose="02040503050406030204" pitchFamily="18" charset="0"/>
                          <a:cs typeface="Times New Roman" panose="02020603050405020304" pitchFamily="18" charset="0"/>
                        </a:rPr>
                        <m:t>𝔼</m:t>
                      </m:r>
                      <m:d>
                        <m:dPr>
                          <m:begChr m:val="["/>
                          <m:endChr m:val="]"/>
                          <m:ctrlPr>
                            <a:rPr lang="en-US" sz="2400" b="0" i="1" smtClean="0">
                              <a:solidFill>
                                <a:schemeClr val="accent2">
                                  <a:lumMod val="75000"/>
                                </a:schemeClr>
                              </a:solidFill>
                              <a:latin typeface="Cambria Math" panose="02040503050406030204" pitchFamily="18" charset="0"/>
                              <a:cs typeface="Times New Roman" panose="02020603050405020304" pitchFamily="18" charset="0"/>
                            </a:rPr>
                          </m:ctrlPr>
                        </m:dPr>
                        <m:e>
                          <m:r>
                            <a:rPr lang="en-US" sz="2400" b="0" i="1" smtClean="0">
                              <a:solidFill>
                                <a:schemeClr val="accent2">
                                  <a:lumMod val="75000"/>
                                </a:schemeClr>
                              </a:solidFill>
                              <a:latin typeface="Cambria Math" panose="02040503050406030204" pitchFamily="18" charset="0"/>
                              <a:cs typeface="Times New Roman" panose="02020603050405020304" pitchFamily="18" charset="0"/>
                            </a:rPr>
                            <m:t>𝑌</m:t>
                          </m:r>
                        </m:e>
                        <m:e>
                          <m:r>
                            <a:rPr lang="en-US" sz="2400" b="0" i="1" smtClean="0">
                              <a:solidFill>
                                <a:schemeClr val="accent2">
                                  <a:lumMod val="75000"/>
                                </a:schemeClr>
                              </a:solidFill>
                              <a:latin typeface="Cambria Math" panose="02040503050406030204" pitchFamily="18" charset="0"/>
                              <a:cs typeface="Times New Roman" panose="02020603050405020304" pitchFamily="18" charset="0"/>
                            </a:rPr>
                            <m:t>𝑋</m:t>
                          </m:r>
                        </m:e>
                      </m:d>
                      <m:r>
                        <a:rPr lang="en-US" sz="2400" b="0" i="1" smtClean="0">
                          <a:solidFill>
                            <a:schemeClr val="accent2">
                              <a:lumMod val="75000"/>
                            </a:schemeClr>
                          </a:solidFill>
                          <a:latin typeface="Cambria Math" panose="02040503050406030204" pitchFamily="18" charset="0"/>
                          <a:cs typeface="Times New Roman" panose="02020603050405020304" pitchFamily="18" charset="0"/>
                        </a:rPr>
                        <m:t>=</m:t>
                      </m:r>
                      <m:func>
                        <m:funcPr>
                          <m:ctrlPr>
                            <a:rPr lang="en-US" sz="2400" b="0" i="1" smtClean="0">
                              <a:solidFill>
                                <a:schemeClr val="accent2">
                                  <a:lumMod val="75000"/>
                                </a:schemeClr>
                              </a:solidFill>
                              <a:latin typeface="Cambria Math" panose="02040503050406030204" pitchFamily="18" charset="0"/>
                              <a:cs typeface="Times New Roman" panose="02020603050405020304" pitchFamily="18" charset="0"/>
                            </a:rPr>
                          </m:ctrlPr>
                        </m:funcPr>
                        <m:fName>
                          <m:r>
                            <m:rPr>
                              <m:sty m:val="p"/>
                            </m:rPr>
                            <a:rPr lang="en-US" sz="2400" b="0" i="0" smtClean="0">
                              <a:solidFill>
                                <a:schemeClr val="accent2">
                                  <a:lumMod val="75000"/>
                                </a:schemeClr>
                              </a:solidFill>
                              <a:latin typeface="Cambria Math" panose="02040503050406030204" pitchFamily="18" charset="0"/>
                              <a:cs typeface="Times New Roman" panose="02020603050405020304" pitchFamily="18" charset="0"/>
                            </a:rPr>
                            <m:t>Pr</m:t>
                          </m:r>
                        </m:fName>
                        <m:e>
                          <m:d>
                            <m:dPr>
                              <m:ctrlPr>
                                <a:rPr lang="en-US" sz="2400" b="0" i="1" smtClean="0">
                                  <a:solidFill>
                                    <a:schemeClr val="accent2">
                                      <a:lumMod val="75000"/>
                                    </a:schemeClr>
                                  </a:solidFill>
                                  <a:latin typeface="Cambria Math" panose="02040503050406030204" pitchFamily="18" charset="0"/>
                                  <a:cs typeface="Times New Roman" panose="02020603050405020304" pitchFamily="18" charset="0"/>
                                </a:rPr>
                              </m:ctrlPr>
                            </m:dPr>
                            <m:e>
                              <m:r>
                                <a:rPr lang="en-US" sz="2400" b="0" i="1" smtClean="0">
                                  <a:solidFill>
                                    <a:schemeClr val="accent2">
                                      <a:lumMod val="75000"/>
                                    </a:schemeClr>
                                  </a:solidFill>
                                  <a:latin typeface="Cambria Math" panose="02040503050406030204" pitchFamily="18" charset="0"/>
                                  <a:cs typeface="Times New Roman" panose="02020603050405020304" pitchFamily="18" charset="0"/>
                                </a:rPr>
                                <m:t>𝑌</m:t>
                              </m:r>
                              <m:r>
                                <a:rPr lang="en-US" sz="2400" b="0" i="1" smtClean="0">
                                  <a:solidFill>
                                    <a:schemeClr val="accent2">
                                      <a:lumMod val="75000"/>
                                    </a:schemeClr>
                                  </a:solidFill>
                                  <a:latin typeface="Cambria Math" panose="02040503050406030204" pitchFamily="18" charset="0"/>
                                  <a:cs typeface="Times New Roman" panose="02020603050405020304" pitchFamily="18" charset="0"/>
                                </a:rPr>
                                <m:t>=1</m:t>
                              </m:r>
                            </m:e>
                            <m:e>
                              <m:r>
                                <a:rPr lang="en-US" sz="2400" b="0" i="1" smtClean="0">
                                  <a:solidFill>
                                    <a:schemeClr val="accent2">
                                      <a:lumMod val="75000"/>
                                    </a:schemeClr>
                                  </a:solidFill>
                                  <a:latin typeface="Cambria Math" panose="02040503050406030204" pitchFamily="18" charset="0"/>
                                  <a:cs typeface="Times New Roman" panose="02020603050405020304" pitchFamily="18" charset="0"/>
                                </a:rPr>
                                <m:t>𝑋</m:t>
                              </m:r>
                            </m:e>
                          </m:d>
                        </m:e>
                      </m:func>
                    </m:oMath>
                  </m:oMathPara>
                </a14:m>
                <a:endParaRPr lang="en-US" sz="2400" b="0" dirty="0">
                  <a:solidFill>
                    <a:schemeClr val="accent2">
                      <a:lumMod val="75000"/>
                    </a:schemeClr>
                  </a:solidFill>
                  <a:cs typeface="Times New Roman" panose="02020603050405020304" pitchFamily="18" charset="0"/>
                </a:endParaRPr>
              </a:p>
              <a:p>
                <a:pPr marL="274320" lvl="1" indent="0">
                  <a:buNone/>
                </a:pPr>
                <a:r>
                  <a:rPr lang="en-US" sz="2400" b="0" dirty="0">
                    <a:solidFill>
                      <a:schemeClr val="accent2">
                        <a:lumMod val="75000"/>
                      </a:schemeClr>
                    </a:solidFill>
                    <a:cs typeface="Times New Roman" panose="02020603050405020304" pitchFamily="18" charset="0"/>
                  </a:rPr>
                  <a:t>             </a:t>
                </a:r>
                <a14:m>
                  <m:oMath xmlns:m="http://schemas.openxmlformats.org/officeDocument/2006/math">
                    <m:r>
                      <a:rPr lang="en-US" sz="2400" b="0" i="1" smtClean="0">
                        <a:solidFill>
                          <a:schemeClr val="accent2">
                            <a:lumMod val="75000"/>
                          </a:schemeClr>
                        </a:solidFill>
                        <a:latin typeface="Cambria Math" panose="02040503050406030204" pitchFamily="18" charset="0"/>
                        <a:cs typeface="Times New Roman" panose="02020603050405020304" pitchFamily="18" charset="0"/>
                      </a:rPr>
                      <m:t>=</m:t>
                    </m:r>
                    <m:func>
                      <m:funcPr>
                        <m:ctrlPr>
                          <a:rPr lang="en-US" sz="2400" b="0" i="1" smtClean="0">
                            <a:solidFill>
                              <a:schemeClr val="accent2">
                                <a:lumMod val="75000"/>
                              </a:schemeClr>
                            </a:solidFill>
                            <a:latin typeface="Cambria Math" panose="02040503050406030204" pitchFamily="18" charset="0"/>
                            <a:cs typeface="Times New Roman" panose="02020603050405020304" pitchFamily="18" charset="0"/>
                          </a:rPr>
                        </m:ctrlPr>
                      </m:funcPr>
                      <m:fName>
                        <m:r>
                          <m:rPr>
                            <m:sty m:val="p"/>
                          </m:rPr>
                          <a:rPr lang="en-US" sz="2400" b="0" i="0" smtClean="0">
                            <a:solidFill>
                              <a:schemeClr val="accent2">
                                <a:lumMod val="75000"/>
                              </a:schemeClr>
                            </a:solidFill>
                            <a:latin typeface="Cambria Math" panose="02040503050406030204" pitchFamily="18" charset="0"/>
                            <a:cs typeface="Times New Roman" panose="02020603050405020304" pitchFamily="18" charset="0"/>
                          </a:rPr>
                          <m:t>Pr</m:t>
                        </m:r>
                      </m:fName>
                      <m:e>
                        <m:d>
                          <m:dPr>
                            <m:ctrlPr>
                              <a:rPr lang="en-US" sz="2400" b="0" i="1" smtClean="0">
                                <a:solidFill>
                                  <a:schemeClr val="accent2">
                                    <a:lumMod val="75000"/>
                                  </a:schemeClr>
                                </a:solidFill>
                                <a:latin typeface="Cambria Math" panose="02040503050406030204" pitchFamily="18" charset="0"/>
                                <a:cs typeface="Times New Roman" panose="02020603050405020304" pitchFamily="18" charset="0"/>
                              </a:rPr>
                            </m:ctrlPr>
                          </m:dPr>
                          <m:e>
                            <m:r>
                              <a:rPr lang="en-US" sz="2400" b="0" i="1" smtClean="0">
                                <a:solidFill>
                                  <a:schemeClr val="accent2">
                                    <a:lumMod val="75000"/>
                                  </a:schemeClr>
                                </a:solidFill>
                                <a:latin typeface="Cambria Math" panose="02040503050406030204" pitchFamily="18" charset="0"/>
                                <a:cs typeface="Times New Roman" panose="02020603050405020304" pitchFamily="18" charset="0"/>
                              </a:rPr>
                              <m:t>𝑍</m:t>
                            </m:r>
                            <m:r>
                              <a:rPr lang="en-US" sz="2400" b="0" i="1" smtClean="0">
                                <a:solidFill>
                                  <a:schemeClr val="accent2">
                                    <a:lumMod val="75000"/>
                                  </a:schemeClr>
                                </a:solidFill>
                                <a:latin typeface="Cambria Math" panose="02040503050406030204" pitchFamily="18" charset="0"/>
                                <a:cs typeface="Times New Roman" panose="02020603050405020304" pitchFamily="18" charset="0"/>
                              </a:rPr>
                              <m:t>=1</m:t>
                            </m:r>
                          </m:e>
                          <m:e>
                            <m:r>
                              <a:rPr lang="en-US" sz="2400" b="0" i="1" smtClean="0">
                                <a:solidFill>
                                  <a:schemeClr val="accent2">
                                    <a:lumMod val="75000"/>
                                  </a:schemeClr>
                                </a:solidFill>
                                <a:latin typeface="Cambria Math" panose="02040503050406030204" pitchFamily="18" charset="0"/>
                                <a:cs typeface="Times New Roman" panose="02020603050405020304" pitchFamily="18" charset="0"/>
                              </a:rPr>
                              <m:t>𝑋</m:t>
                            </m:r>
                          </m:e>
                        </m:d>
                      </m:e>
                    </m:func>
                    <m:func>
                      <m:funcPr>
                        <m:ctrlPr>
                          <a:rPr lang="en-US" sz="2400" b="0" i="1" smtClean="0">
                            <a:solidFill>
                              <a:schemeClr val="accent2">
                                <a:lumMod val="75000"/>
                              </a:schemeClr>
                            </a:solidFill>
                            <a:latin typeface="Cambria Math" panose="02040503050406030204" pitchFamily="18" charset="0"/>
                            <a:cs typeface="Times New Roman" panose="02020603050405020304" pitchFamily="18" charset="0"/>
                          </a:rPr>
                        </m:ctrlPr>
                      </m:funcPr>
                      <m:fName>
                        <m:r>
                          <m:rPr>
                            <m:sty m:val="p"/>
                          </m:rPr>
                          <a:rPr lang="en-US" sz="2400" b="0" i="0" smtClean="0">
                            <a:solidFill>
                              <a:schemeClr val="accent2">
                                <a:lumMod val="75000"/>
                              </a:schemeClr>
                            </a:solidFill>
                            <a:latin typeface="Cambria Math" panose="02040503050406030204" pitchFamily="18" charset="0"/>
                            <a:cs typeface="Times New Roman" panose="02020603050405020304" pitchFamily="18" charset="0"/>
                          </a:rPr>
                          <m:t>Pr</m:t>
                        </m:r>
                      </m:fName>
                      <m:e>
                        <m:d>
                          <m:dPr>
                            <m:ctrlPr>
                              <a:rPr lang="en-US" sz="2400" b="0" i="1" smtClean="0">
                                <a:solidFill>
                                  <a:schemeClr val="accent2">
                                    <a:lumMod val="75000"/>
                                  </a:schemeClr>
                                </a:solidFill>
                                <a:latin typeface="Cambria Math" panose="02040503050406030204" pitchFamily="18" charset="0"/>
                                <a:cs typeface="Times New Roman" panose="02020603050405020304" pitchFamily="18" charset="0"/>
                              </a:rPr>
                            </m:ctrlPr>
                          </m:dPr>
                          <m:e>
                            <m:r>
                              <a:rPr lang="en-US" sz="2400" b="0" i="1" smtClean="0">
                                <a:solidFill>
                                  <a:schemeClr val="accent2">
                                    <a:lumMod val="75000"/>
                                  </a:schemeClr>
                                </a:solidFill>
                                <a:latin typeface="Cambria Math" panose="02040503050406030204" pitchFamily="18" charset="0"/>
                                <a:cs typeface="Times New Roman" panose="02020603050405020304" pitchFamily="18" charset="0"/>
                              </a:rPr>
                              <m:t>𝑌</m:t>
                            </m:r>
                            <m:r>
                              <a:rPr lang="en-US" sz="2400" b="0" i="1" smtClean="0">
                                <a:solidFill>
                                  <a:schemeClr val="accent2">
                                    <a:lumMod val="75000"/>
                                  </a:schemeClr>
                                </a:solidFill>
                                <a:latin typeface="Cambria Math" panose="02040503050406030204" pitchFamily="18" charset="0"/>
                                <a:cs typeface="Times New Roman" panose="02020603050405020304" pitchFamily="18" charset="0"/>
                              </a:rPr>
                              <m:t>=1</m:t>
                            </m:r>
                          </m:e>
                          <m:e>
                            <m:r>
                              <a:rPr lang="en-US" sz="2400" b="0" i="1" smtClean="0">
                                <a:solidFill>
                                  <a:schemeClr val="accent2">
                                    <a:lumMod val="75000"/>
                                  </a:schemeClr>
                                </a:solidFill>
                                <a:latin typeface="Cambria Math" panose="02040503050406030204" pitchFamily="18" charset="0"/>
                                <a:cs typeface="Times New Roman" panose="02020603050405020304" pitchFamily="18" charset="0"/>
                              </a:rPr>
                              <m:t>𝑋</m:t>
                            </m:r>
                            <m:r>
                              <a:rPr lang="en-US" sz="2400" b="0" i="1" smtClean="0">
                                <a:solidFill>
                                  <a:schemeClr val="accent2">
                                    <a:lumMod val="75000"/>
                                  </a:schemeClr>
                                </a:solidFill>
                                <a:latin typeface="Cambria Math" panose="02040503050406030204" pitchFamily="18" charset="0"/>
                                <a:cs typeface="Times New Roman" panose="02020603050405020304" pitchFamily="18" charset="0"/>
                              </a:rPr>
                              <m:t>,</m:t>
                            </m:r>
                            <m:r>
                              <a:rPr lang="en-US" sz="2400" b="0" i="1" smtClean="0">
                                <a:solidFill>
                                  <a:schemeClr val="accent2">
                                    <a:lumMod val="75000"/>
                                  </a:schemeClr>
                                </a:solidFill>
                                <a:latin typeface="Cambria Math" panose="02040503050406030204" pitchFamily="18" charset="0"/>
                                <a:cs typeface="Times New Roman" panose="02020603050405020304" pitchFamily="18" charset="0"/>
                              </a:rPr>
                              <m:t>𝑍</m:t>
                            </m:r>
                            <m:r>
                              <a:rPr lang="en-US" sz="2400" b="0" i="1" smtClean="0">
                                <a:solidFill>
                                  <a:schemeClr val="accent2">
                                    <a:lumMod val="75000"/>
                                  </a:schemeClr>
                                </a:solidFill>
                                <a:latin typeface="Cambria Math" panose="02040503050406030204" pitchFamily="18" charset="0"/>
                                <a:cs typeface="Times New Roman" panose="02020603050405020304" pitchFamily="18" charset="0"/>
                              </a:rPr>
                              <m:t>=1</m:t>
                            </m:r>
                          </m:e>
                        </m:d>
                      </m:e>
                    </m:func>
                    <m:r>
                      <a:rPr lang="en-US" sz="2400" b="0" i="1" smtClean="0">
                        <a:solidFill>
                          <a:schemeClr val="accent2">
                            <a:lumMod val="75000"/>
                          </a:schemeClr>
                        </a:solidFill>
                        <a:latin typeface="Cambria Math" panose="02040503050406030204" pitchFamily="18" charset="0"/>
                        <a:cs typeface="Times New Roman" panose="02020603050405020304" pitchFamily="18" charset="0"/>
                      </a:rPr>
                      <m:t>+</m:t>
                    </m:r>
                  </m:oMath>
                </a14:m>
                <a:br>
                  <a:rPr lang="en-US" sz="2400" b="0" i="1" dirty="0">
                    <a:solidFill>
                      <a:schemeClr val="accent2">
                        <a:lumMod val="75000"/>
                      </a:schemeClr>
                    </a:solidFill>
                    <a:latin typeface="Cambria Math" panose="02040503050406030204" pitchFamily="18" charset="0"/>
                    <a:cs typeface="Times New Roman" panose="02020603050405020304" pitchFamily="18" charset="0"/>
                  </a:rPr>
                </a:br>
                <a14:m>
                  <m:oMathPara xmlns:m="http://schemas.openxmlformats.org/officeDocument/2006/math">
                    <m:oMathParaPr>
                      <m:jc m:val="center"/>
                    </m:oMathParaPr>
                    <m:oMath xmlns:m="http://schemas.openxmlformats.org/officeDocument/2006/math">
                      <m:func>
                        <m:funcPr>
                          <m:ctrlPr>
                            <a:rPr lang="en-US" sz="2400" b="0" i="1" smtClean="0">
                              <a:solidFill>
                                <a:schemeClr val="accent2">
                                  <a:lumMod val="75000"/>
                                </a:schemeClr>
                              </a:solidFill>
                              <a:latin typeface="Cambria Math" panose="02040503050406030204" pitchFamily="18" charset="0"/>
                              <a:cs typeface="Times New Roman" panose="02020603050405020304" pitchFamily="18" charset="0"/>
                            </a:rPr>
                          </m:ctrlPr>
                        </m:funcPr>
                        <m:fName>
                          <m:r>
                            <m:rPr>
                              <m:sty m:val="p"/>
                            </m:rPr>
                            <a:rPr lang="en-US" sz="2400" b="0" i="0" smtClean="0">
                              <a:solidFill>
                                <a:schemeClr val="accent2">
                                  <a:lumMod val="75000"/>
                                </a:schemeClr>
                              </a:solidFill>
                              <a:latin typeface="Cambria Math" panose="02040503050406030204" pitchFamily="18" charset="0"/>
                              <a:cs typeface="Times New Roman" panose="02020603050405020304" pitchFamily="18" charset="0"/>
                            </a:rPr>
                            <m:t>Pr</m:t>
                          </m:r>
                        </m:fName>
                        <m:e>
                          <m:d>
                            <m:dPr>
                              <m:ctrlPr>
                                <a:rPr lang="en-US" sz="2400" b="0" i="1" smtClean="0">
                                  <a:solidFill>
                                    <a:schemeClr val="accent2">
                                      <a:lumMod val="75000"/>
                                    </a:schemeClr>
                                  </a:solidFill>
                                  <a:latin typeface="Cambria Math" panose="02040503050406030204" pitchFamily="18" charset="0"/>
                                  <a:cs typeface="Times New Roman" panose="02020603050405020304" pitchFamily="18" charset="0"/>
                                </a:rPr>
                              </m:ctrlPr>
                            </m:dPr>
                            <m:e>
                              <m:r>
                                <a:rPr lang="en-US" sz="2400" b="0" i="1" smtClean="0">
                                  <a:solidFill>
                                    <a:schemeClr val="accent2">
                                      <a:lumMod val="75000"/>
                                    </a:schemeClr>
                                  </a:solidFill>
                                  <a:latin typeface="Cambria Math" panose="02040503050406030204" pitchFamily="18" charset="0"/>
                                  <a:cs typeface="Times New Roman" panose="02020603050405020304" pitchFamily="18" charset="0"/>
                                </a:rPr>
                                <m:t>𝑍</m:t>
                              </m:r>
                              <m:r>
                                <a:rPr lang="en-US" sz="2400" b="0" i="1" smtClean="0">
                                  <a:solidFill>
                                    <a:schemeClr val="accent2">
                                      <a:lumMod val="75000"/>
                                    </a:schemeClr>
                                  </a:solidFill>
                                  <a:latin typeface="Cambria Math" panose="02040503050406030204" pitchFamily="18" charset="0"/>
                                  <a:cs typeface="Times New Roman" panose="02020603050405020304" pitchFamily="18" charset="0"/>
                                </a:rPr>
                                <m:t>=0</m:t>
                              </m:r>
                            </m:e>
                            <m:e>
                              <m:r>
                                <a:rPr lang="en-US" sz="2400" b="0" i="1" smtClean="0">
                                  <a:solidFill>
                                    <a:schemeClr val="accent2">
                                      <a:lumMod val="75000"/>
                                    </a:schemeClr>
                                  </a:solidFill>
                                  <a:latin typeface="Cambria Math" panose="02040503050406030204" pitchFamily="18" charset="0"/>
                                  <a:cs typeface="Times New Roman" panose="02020603050405020304" pitchFamily="18" charset="0"/>
                                </a:rPr>
                                <m:t>𝑋</m:t>
                              </m:r>
                            </m:e>
                          </m:d>
                        </m:e>
                      </m:func>
                      <m:r>
                        <a:rPr lang="en-US" sz="2400" b="1" i="0" smtClean="0">
                          <a:solidFill>
                            <a:srgbClr val="FF0000"/>
                          </a:solidFill>
                          <a:latin typeface="Cambria Math" panose="02040503050406030204" pitchFamily="18" charset="0"/>
                          <a:cs typeface="Times New Roman" panose="02020603050405020304" pitchFamily="18" charset="0"/>
                        </a:rPr>
                        <m:t>𝐏𝐫</m:t>
                      </m:r>
                      <m:r>
                        <a:rPr lang="en-US" sz="2400" b="1" i="1" smtClean="0">
                          <a:solidFill>
                            <a:srgbClr val="FF0000"/>
                          </a:solidFill>
                          <a:latin typeface="Cambria Math" panose="02040503050406030204" pitchFamily="18" charset="0"/>
                          <a:cs typeface="Times New Roman" panose="02020603050405020304" pitchFamily="18" charset="0"/>
                        </a:rPr>
                        <m:t>⁡(</m:t>
                      </m:r>
                      <m:r>
                        <a:rPr lang="en-US" sz="2400" b="1" i="1" smtClean="0">
                          <a:solidFill>
                            <a:srgbClr val="FF0000"/>
                          </a:solidFill>
                          <a:latin typeface="Cambria Math" panose="02040503050406030204" pitchFamily="18" charset="0"/>
                          <a:cs typeface="Times New Roman" panose="02020603050405020304" pitchFamily="18" charset="0"/>
                        </a:rPr>
                        <m:t>𝒀</m:t>
                      </m:r>
                      <m:r>
                        <a:rPr lang="en-US" sz="2400" b="1" i="1" smtClean="0">
                          <a:solidFill>
                            <a:srgbClr val="FF0000"/>
                          </a:solidFill>
                          <a:latin typeface="Cambria Math" panose="02040503050406030204" pitchFamily="18" charset="0"/>
                          <a:cs typeface="Times New Roman" panose="02020603050405020304" pitchFamily="18" charset="0"/>
                        </a:rPr>
                        <m:t>=</m:t>
                      </m:r>
                      <m:r>
                        <a:rPr lang="en-US" sz="2400" b="1" i="1" smtClean="0">
                          <a:solidFill>
                            <a:srgbClr val="FF0000"/>
                          </a:solidFill>
                          <a:latin typeface="Cambria Math" panose="02040503050406030204" pitchFamily="18" charset="0"/>
                          <a:cs typeface="Times New Roman" panose="02020603050405020304" pitchFamily="18" charset="0"/>
                        </a:rPr>
                        <m:t>𝟏</m:t>
                      </m:r>
                      <m:r>
                        <a:rPr lang="en-US" sz="2400" b="1" i="1" smtClean="0">
                          <a:solidFill>
                            <a:srgbClr val="FF0000"/>
                          </a:solidFill>
                          <a:latin typeface="Cambria Math" panose="02040503050406030204" pitchFamily="18" charset="0"/>
                          <a:cs typeface="Times New Roman" panose="02020603050405020304" pitchFamily="18" charset="0"/>
                        </a:rPr>
                        <m:t>|</m:t>
                      </m:r>
                      <m:r>
                        <a:rPr lang="en-US" sz="2400" b="1" i="1" smtClean="0">
                          <a:solidFill>
                            <a:srgbClr val="FF0000"/>
                          </a:solidFill>
                          <a:latin typeface="Cambria Math" panose="02040503050406030204" pitchFamily="18" charset="0"/>
                          <a:cs typeface="Times New Roman" panose="02020603050405020304" pitchFamily="18" charset="0"/>
                        </a:rPr>
                        <m:t>𝑿</m:t>
                      </m:r>
                      <m:r>
                        <a:rPr lang="en-US" sz="2400" b="1" i="1" smtClean="0">
                          <a:solidFill>
                            <a:srgbClr val="FF0000"/>
                          </a:solidFill>
                          <a:latin typeface="Cambria Math" panose="02040503050406030204" pitchFamily="18" charset="0"/>
                          <a:cs typeface="Times New Roman" panose="02020603050405020304" pitchFamily="18" charset="0"/>
                        </a:rPr>
                        <m:t>,</m:t>
                      </m:r>
                      <m:r>
                        <a:rPr lang="en-US" sz="2400" b="1" i="1" smtClean="0">
                          <a:solidFill>
                            <a:srgbClr val="FF0000"/>
                          </a:solidFill>
                          <a:latin typeface="Cambria Math" panose="02040503050406030204" pitchFamily="18" charset="0"/>
                          <a:cs typeface="Times New Roman" panose="02020603050405020304" pitchFamily="18" charset="0"/>
                        </a:rPr>
                        <m:t>𝒁</m:t>
                      </m:r>
                      <m:r>
                        <a:rPr lang="en-US" sz="2400" b="1" i="1" smtClean="0">
                          <a:solidFill>
                            <a:srgbClr val="FF0000"/>
                          </a:solidFill>
                          <a:latin typeface="Cambria Math" panose="02040503050406030204" pitchFamily="18" charset="0"/>
                          <a:cs typeface="Times New Roman" panose="02020603050405020304" pitchFamily="18" charset="0"/>
                        </a:rPr>
                        <m:t>=</m:t>
                      </m:r>
                      <m:r>
                        <a:rPr lang="en-US" sz="2400" b="1" i="1" smtClean="0">
                          <a:solidFill>
                            <a:srgbClr val="FF0000"/>
                          </a:solidFill>
                          <a:latin typeface="Cambria Math" panose="02040503050406030204" pitchFamily="18" charset="0"/>
                          <a:cs typeface="Times New Roman" panose="02020603050405020304" pitchFamily="18" charset="0"/>
                        </a:rPr>
                        <m:t>𝟎</m:t>
                      </m:r>
                      <m:r>
                        <a:rPr lang="en-US" sz="2400" b="1" i="1" smtClean="0">
                          <a:solidFill>
                            <a:srgbClr val="FF0000"/>
                          </a:solidFill>
                          <a:latin typeface="Cambria Math" panose="02040503050406030204" pitchFamily="18" charset="0"/>
                          <a:cs typeface="Times New Roman" panose="02020603050405020304" pitchFamily="18" charset="0"/>
                        </a:rPr>
                        <m:t>)</m:t>
                      </m:r>
                    </m:oMath>
                  </m:oMathPara>
                </a14:m>
                <a:endParaRPr lang="en-US" sz="2400" b="1" dirty="0">
                  <a:solidFill>
                    <a:schemeClr val="tx1"/>
                  </a:solidFill>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04801" y="1020762"/>
                <a:ext cx="10287000" cy="5159375"/>
              </a:xfrm>
              <a:blipFill>
                <a:blip r:embed="rId3"/>
                <a:stretch>
                  <a:fillRect l="-1185" t="-1535"/>
                </a:stretch>
              </a:blipFill>
            </p:spPr>
            <p:txBody>
              <a:bodyPr/>
              <a:lstStyle/>
              <a:p>
                <a:r>
                  <a:rPr lang="en-US">
                    <a:noFill/>
                  </a:rPr>
                  <a:t> </a:t>
                </a:r>
              </a:p>
            </p:txBody>
          </p:sp>
        </mc:Fallback>
      </mc:AlternateContent>
    </p:spTree>
    <p:extLst>
      <p:ext uri="{BB962C8B-B14F-4D97-AF65-F5344CB8AC3E}">
        <p14:creationId xmlns:p14="http://schemas.microsoft.com/office/powerpoint/2010/main" val="293132995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2335" y="-304800"/>
            <a:ext cx="10518065" cy="1325562"/>
          </a:xfrm>
        </p:spPr>
        <p:txBody>
          <a:bodyPr>
            <a:normAutofit/>
          </a:bodyPr>
          <a:lstStyle/>
          <a:p>
            <a:r>
              <a:rPr lang="en-US" dirty="0">
                <a:cs typeface="Times New Roman" panose="02020603050405020304" pitchFamily="18" charset="0"/>
              </a:rPr>
              <a:t>The trick: </a:t>
            </a:r>
            <a:r>
              <a:rPr lang="en-US" b="1" dirty="0">
                <a:cs typeface="Times New Roman" panose="02020603050405020304" pitchFamily="18" charset="0"/>
              </a:rPr>
              <a:t>bounding</a:t>
            </a:r>
            <a:r>
              <a:rPr lang="en-US" dirty="0">
                <a:cs typeface="Times New Roman" panose="02020603050405020304" pitchFamily="18" charset="0"/>
              </a:rPr>
              <a:t> identification sets</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04801" y="1020762"/>
                <a:ext cx="10287000" cy="5159375"/>
              </a:xfrm>
            </p:spPr>
            <p:txBody>
              <a:bodyPr>
                <a:normAutofit/>
              </a:bodyPr>
              <a:lstStyle/>
              <a:p>
                <a:pPr marL="0" indent="0">
                  <a:buNone/>
                </a:pPr>
                <a:r>
                  <a:rPr lang="en-US" sz="2800" dirty="0">
                    <a:cs typeface="Times New Roman" panose="02020603050405020304" pitchFamily="18" charset="0"/>
                  </a:rPr>
                  <a:t>We may not be able to get a </a:t>
                </a:r>
                <a:r>
                  <a:rPr lang="en-US" sz="2800" b="1" dirty="0">
                    <a:cs typeface="Times New Roman" panose="02020603050405020304" pitchFamily="18" charset="0"/>
                  </a:rPr>
                  <a:t>point estimate </a:t>
                </a:r>
                <a:r>
                  <a:rPr lang="en-US" sz="2800" dirty="0">
                    <a:cs typeface="Times New Roman" panose="02020603050405020304" pitchFamily="18" charset="0"/>
                  </a:rPr>
                  <a:t>but we can get a </a:t>
                </a:r>
                <a:r>
                  <a:rPr lang="en-US" sz="2800" b="1" dirty="0">
                    <a:cs typeface="Times New Roman" panose="02020603050405020304" pitchFamily="18" charset="0"/>
                  </a:rPr>
                  <a:t>set of possible values</a:t>
                </a:r>
                <a:r>
                  <a:rPr lang="en-US" sz="2800" dirty="0">
                    <a:cs typeface="Times New Roman" panose="02020603050405020304" pitchFamily="18" charset="0"/>
                  </a:rPr>
                  <a:t>: </a:t>
                </a:r>
              </a:p>
              <a:p>
                <a:pPr marL="274320" lvl="1" indent="0">
                  <a:buNone/>
                </a:pPr>
                <a14:m>
                  <m:oMathPara xmlns:m="http://schemas.openxmlformats.org/officeDocument/2006/math">
                    <m:oMathParaPr>
                      <m:jc m:val="left"/>
                    </m:oMathParaPr>
                    <m:oMath xmlns:m="http://schemas.openxmlformats.org/officeDocument/2006/math">
                      <m:r>
                        <a:rPr lang="en-US" sz="2400" b="0" i="1" smtClean="0">
                          <a:solidFill>
                            <a:schemeClr val="tx1"/>
                          </a:solidFill>
                          <a:latin typeface="Cambria Math" panose="02040503050406030204" pitchFamily="18" charset="0"/>
                          <a:cs typeface="Times New Roman" panose="02020603050405020304" pitchFamily="18" charset="0"/>
                        </a:rPr>
                        <m:t>𝔼</m:t>
                      </m:r>
                      <m:d>
                        <m:dPr>
                          <m:begChr m:val="["/>
                          <m:endChr m:val="]"/>
                          <m:ctrlPr>
                            <a:rPr lang="en-US" sz="2400" b="0" i="1" smtClean="0">
                              <a:solidFill>
                                <a:schemeClr val="tx1"/>
                              </a:solidFill>
                              <a:latin typeface="Cambria Math" panose="02040503050406030204" pitchFamily="18" charset="0"/>
                              <a:cs typeface="Times New Roman" panose="02020603050405020304" pitchFamily="18" charset="0"/>
                            </a:rPr>
                          </m:ctrlPr>
                        </m:dPr>
                        <m:e>
                          <m:r>
                            <a:rPr lang="en-US" sz="2400" b="0" i="1" smtClean="0">
                              <a:solidFill>
                                <a:schemeClr val="tx1"/>
                              </a:solidFill>
                              <a:latin typeface="Cambria Math" panose="02040503050406030204" pitchFamily="18" charset="0"/>
                              <a:cs typeface="Times New Roman" panose="02020603050405020304" pitchFamily="18" charset="0"/>
                            </a:rPr>
                            <m:t>𝑌</m:t>
                          </m:r>
                        </m:e>
                        <m:e>
                          <m:r>
                            <a:rPr lang="en-US" sz="2400" b="0" i="1" smtClean="0">
                              <a:solidFill>
                                <a:schemeClr val="tx1"/>
                              </a:solidFill>
                              <a:latin typeface="Cambria Math" panose="02040503050406030204" pitchFamily="18" charset="0"/>
                              <a:cs typeface="Times New Roman" panose="02020603050405020304" pitchFamily="18" charset="0"/>
                            </a:rPr>
                            <m:t>𝑋</m:t>
                          </m:r>
                        </m:e>
                      </m:d>
                      <m:r>
                        <a:rPr lang="en-US" sz="2400" b="0" i="1" smtClean="0">
                          <a:solidFill>
                            <a:schemeClr val="tx1"/>
                          </a:solidFill>
                          <a:latin typeface="Cambria Math" panose="02040503050406030204" pitchFamily="18" charset="0"/>
                          <a:cs typeface="Times New Roman" panose="02020603050405020304" pitchFamily="18" charset="0"/>
                        </a:rPr>
                        <m:t>=</m:t>
                      </m:r>
                      <m:func>
                        <m:funcPr>
                          <m:ctrlPr>
                            <a:rPr lang="en-US" sz="2400" b="0" i="1" smtClean="0">
                              <a:solidFill>
                                <a:schemeClr val="tx1"/>
                              </a:solidFill>
                              <a:latin typeface="Cambria Math" panose="02040503050406030204" pitchFamily="18" charset="0"/>
                              <a:cs typeface="Times New Roman" panose="02020603050405020304" pitchFamily="18" charset="0"/>
                            </a:rPr>
                          </m:ctrlPr>
                        </m:funcPr>
                        <m:fName>
                          <m:r>
                            <m:rPr>
                              <m:sty m:val="p"/>
                            </m:rPr>
                            <a:rPr lang="en-US" sz="2400" b="0" i="0" smtClean="0">
                              <a:solidFill>
                                <a:schemeClr val="tx1"/>
                              </a:solidFill>
                              <a:latin typeface="Cambria Math" panose="02040503050406030204" pitchFamily="18" charset="0"/>
                              <a:cs typeface="Times New Roman" panose="02020603050405020304" pitchFamily="18" charset="0"/>
                            </a:rPr>
                            <m:t>Pr</m:t>
                          </m:r>
                        </m:fName>
                        <m:e>
                          <m:d>
                            <m:dPr>
                              <m:ctrlPr>
                                <a:rPr lang="en-US" sz="2400" b="0" i="1" smtClean="0">
                                  <a:solidFill>
                                    <a:schemeClr val="tx1"/>
                                  </a:solidFill>
                                  <a:latin typeface="Cambria Math" panose="02040503050406030204" pitchFamily="18" charset="0"/>
                                  <a:cs typeface="Times New Roman" panose="02020603050405020304" pitchFamily="18" charset="0"/>
                                </a:rPr>
                              </m:ctrlPr>
                            </m:dPr>
                            <m:e>
                              <m:r>
                                <a:rPr lang="en-US" sz="2400" b="0" i="1" smtClean="0">
                                  <a:solidFill>
                                    <a:schemeClr val="tx1"/>
                                  </a:solidFill>
                                  <a:latin typeface="Cambria Math" panose="02040503050406030204" pitchFamily="18" charset="0"/>
                                  <a:cs typeface="Times New Roman" panose="02020603050405020304" pitchFamily="18" charset="0"/>
                                </a:rPr>
                                <m:t>𝑌</m:t>
                              </m:r>
                              <m:r>
                                <a:rPr lang="en-US" sz="2400" b="0" i="1" smtClean="0">
                                  <a:solidFill>
                                    <a:schemeClr val="tx1"/>
                                  </a:solidFill>
                                  <a:latin typeface="Cambria Math" panose="02040503050406030204" pitchFamily="18" charset="0"/>
                                  <a:cs typeface="Times New Roman" panose="02020603050405020304" pitchFamily="18" charset="0"/>
                                </a:rPr>
                                <m:t>=1</m:t>
                              </m:r>
                            </m:e>
                            <m:e>
                              <m:r>
                                <a:rPr lang="en-US" sz="2400" b="0" i="1" smtClean="0">
                                  <a:solidFill>
                                    <a:schemeClr val="tx1"/>
                                  </a:solidFill>
                                  <a:latin typeface="Cambria Math" panose="02040503050406030204" pitchFamily="18" charset="0"/>
                                  <a:cs typeface="Times New Roman" panose="02020603050405020304" pitchFamily="18" charset="0"/>
                                </a:rPr>
                                <m:t>𝑋</m:t>
                              </m:r>
                            </m:e>
                          </m:d>
                        </m:e>
                      </m:func>
                    </m:oMath>
                  </m:oMathPara>
                </a14:m>
                <a:endParaRPr lang="en-US" sz="2400" b="0" dirty="0">
                  <a:solidFill>
                    <a:schemeClr val="tx1"/>
                  </a:solidFill>
                  <a:cs typeface="Times New Roman" panose="02020603050405020304" pitchFamily="18" charset="0"/>
                </a:endParaRPr>
              </a:p>
              <a:p>
                <a:pPr marL="274320" lvl="1" indent="0">
                  <a:buNone/>
                </a:pPr>
                <a:r>
                  <a:rPr lang="en-US" sz="2400" b="0" dirty="0">
                    <a:solidFill>
                      <a:schemeClr val="tx1"/>
                    </a:solidFill>
                    <a:cs typeface="Times New Roman" panose="02020603050405020304" pitchFamily="18" charset="0"/>
                  </a:rPr>
                  <a:t>             </a:t>
                </a:r>
                <a14:m>
                  <m:oMath xmlns:m="http://schemas.openxmlformats.org/officeDocument/2006/math">
                    <m:r>
                      <a:rPr lang="en-US" sz="2400" b="0" i="1" smtClean="0">
                        <a:solidFill>
                          <a:schemeClr val="tx1"/>
                        </a:solidFill>
                        <a:latin typeface="Cambria Math" panose="02040503050406030204" pitchFamily="18" charset="0"/>
                        <a:cs typeface="Times New Roman" panose="02020603050405020304" pitchFamily="18" charset="0"/>
                      </a:rPr>
                      <m:t>=</m:t>
                    </m:r>
                    <m:func>
                      <m:funcPr>
                        <m:ctrlPr>
                          <a:rPr lang="en-US" sz="2400" b="0" i="1" smtClean="0">
                            <a:solidFill>
                              <a:schemeClr val="tx1"/>
                            </a:solidFill>
                            <a:latin typeface="Cambria Math" panose="02040503050406030204" pitchFamily="18" charset="0"/>
                            <a:cs typeface="Times New Roman" panose="02020603050405020304" pitchFamily="18" charset="0"/>
                          </a:rPr>
                        </m:ctrlPr>
                      </m:funcPr>
                      <m:fName>
                        <m:r>
                          <m:rPr>
                            <m:sty m:val="p"/>
                          </m:rPr>
                          <a:rPr lang="en-US" sz="2400" b="0" i="0" smtClean="0">
                            <a:solidFill>
                              <a:schemeClr val="tx1"/>
                            </a:solidFill>
                            <a:latin typeface="Cambria Math" panose="02040503050406030204" pitchFamily="18" charset="0"/>
                            <a:cs typeface="Times New Roman" panose="02020603050405020304" pitchFamily="18" charset="0"/>
                          </a:rPr>
                          <m:t>Pr</m:t>
                        </m:r>
                      </m:fName>
                      <m:e>
                        <m:d>
                          <m:dPr>
                            <m:ctrlPr>
                              <a:rPr lang="en-US" sz="2400" b="0" i="1" smtClean="0">
                                <a:solidFill>
                                  <a:schemeClr val="tx1"/>
                                </a:solidFill>
                                <a:latin typeface="Cambria Math" panose="02040503050406030204" pitchFamily="18" charset="0"/>
                                <a:cs typeface="Times New Roman" panose="02020603050405020304" pitchFamily="18" charset="0"/>
                              </a:rPr>
                            </m:ctrlPr>
                          </m:dPr>
                          <m:e>
                            <m:r>
                              <a:rPr lang="en-US" sz="2400" b="0" i="1" smtClean="0">
                                <a:solidFill>
                                  <a:schemeClr val="tx1"/>
                                </a:solidFill>
                                <a:latin typeface="Cambria Math" panose="02040503050406030204" pitchFamily="18" charset="0"/>
                                <a:cs typeface="Times New Roman" panose="02020603050405020304" pitchFamily="18" charset="0"/>
                              </a:rPr>
                              <m:t>𝑍</m:t>
                            </m:r>
                            <m:r>
                              <a:rPr lang="en-US" sz="2400" b="0" i="1" smtClean="0">
                                <a:solidFill>
                                  <a:schemeClr val="tx1"/>
                                </a:solidFill>
                                <a:latin typeface="Cambria Math" panose="02040503050406030204" pitchFamily="18" charset="0"/>
                                <a:cs typeface="Times New Roman" panose="02020603050405020304" pitchFamily="18" charset="0"/>
                              </a:rPr>
                              <m:t>=1</m:t>
                            </m:r>
                          </m:e>
                          <m:e>
                            <m:r>
                              <a:rPr lang="en-US" sz="2400" b="0" i="1" smtClean="0">
                                <a:solidFill>
                                  <a:schemeClr val="tx1"/>
                                </a:solidFill>
                                <a:latin typeface="Cambria Math" panose="02040503050406030204" pitchFamily="18" charset="0"/>
                                <a:cs typeface="Times New Roman" panose="02020603050405020304" pitchFamily="18" charset="0"/>
                              </a:rPr>
                              <m:t>𝑋</m:t>
                            </m:r>
                          </m:e>
                        </m:d>
                      </m:e>
                    </m:func>
                    <m:func>
                      <m:funcPr>
                        <m:ctrlPr>
                          <a:rPr lang="en-US" sz="2400" b="0" i="1" smtClean="0">
                            <a:solidFill>
                              <a:schemeClr val="tx1"/>
                            </a:solidFill>
                            <a:latin typeface="Cambria Math" panose="02040503050406030204" pitchFamily="18" charset="0"/>
                            <a:cs typeface="Times New Roman" panose="02020603050405020304" pitchFamily="18" charset="0"/>
                          </a:rPr>
                        </m:ctrlPr>
                      </m:funcPr>
                      <m:fName>
                        <m:r>
                          <m:rPr>
                            <m:sty m:val="p"/>
                          </m:rPr>
                          <a:rPr lang="en-US" sz="2400" b="0" i="0" smtClean="0">
                            <a:solidFill>
                              <a:schemeClr val="tx1"/>
                            </a:solidFill>
                            <a:latin typeface="Cambria Math" panose="02040503050406030204" pitchFamily="18" charset="0"/>
                            <a:cs typeface="Times New Roman" panose="02020603050405020304" pitchFamily="18" charset="0"/>
                          </a:rPr>
                          <m:t>Pr</m:t>
                        </m:r>
                      </m:fName>
                      <m:e>
                        <m:d>
                          <m:dPr>
                            <m:ctrlPr>
                              <a:rPr lang="en-US" sz="2400" b="0" i="1" smtClean="0">
                                <a:solidFill>
                                  <a:schemeClr val="tx1"/>
                                </a:solidFill>
                                <a:latin typeface="Cambria Math" panose="02040503050406030204" pitchFamily="18" charset="0"/>
                                <a:cs typeface="Times New Roman" panose="02020603050405020304" pitchFamily="18" charset="0"/>
                              </a:rPr>
                            </m:ctrlPr>
                          </m:dPr>
                          <m:e>
                            <m:r>
                              <a:rPr lang="en-US" sz="2400" b="0" i="1" smtClean="0">
                                <a:solidFill>
                                  <a:schemeClr val="tx1"/>
                                </a:solidFill>
                                <a:latin typeface="Cambria Math" panose="02040503050406030204" pitchFamily="18" charset="0"/>
                                <a:cs typeface="Times New Roman" panose="02020603050405020304" pitchFamily="18" charset="0"/>
                              </a:rPr>
                              <m:t>𝑌</m:t>
                            </m:r>
                            <m:r>
                              <a:rPr lang="en-US" sz="2400" b="0" i="1" smtClean="0">
                                <a:solidFill>
                                  <a:schemeClr val="tx1"/>
                                </a:solidFill>
                                <a:latin typeface="Cambria Math" panose="02040503050406030204" pitchFamily="18" charset="0"/>
                                <a:cs typeface="Times New Roman" panose="02020603050405020304" pitchFamily="18" charset="0"/>
                              </a:rPr>
                              <m:t>=1</m:t>
                            </m:r>
                          </m:e>
                          <m:e>
                            <m:r>
                              <a:rPr lang="en-US" sz="2400" b="0" i="1" smtClean="0">
                                <a:solidFill>
                                  <a:schemeClr val="tx1"/>
                                </a:solidFill>
                                <a:latin typeface="Cambria Math" panose="02040503050406030204" pitchFamily="18" charset="0"/>
                                <a:cs typeface="Times New Roman" panose="02020603050405020304" pitchFamily="18" charset="0"/>
                              </a:rPr>
                              <m:t>𝑋</m:t>
                            </m:r>
                            <m:r>
                              <a:rPr lang="en-US" sz="2400" b="0" i="1" smtClean="0">
                                <a:solidFill>
                                  <a:schemeClr val="tx1"/>
                                </a:solidFill>
                                <a:latin typeface="Cambria Math" panose="02040503050406030204" pitchFamily="18" charset="0"/>
                                <a:cs typeface="Times New Roman" panose="02020603050405020304" pitchFamily="18" charset="0"/>
                              </a:rPr>
                              <m:t>,</m:t>
                            </m:r>
                            <m:r>
                              <a:rPr lang="en-US" sz="2400" b="0" i="1" smtClean="0">
                                <a:solidFill>
                                  <a:schemeClr val="tx1"/>
                                </a:solidFill>
                                <a:latin typeface="Cambria Math" panose="02040503050406030204" pitchFamily="18" charset="0"/>
                                <a:cs typeface="Times New Roman" panose="02020603050405020304" pitchFamily="18" charset="0"/>
                              </a:rPr>
                              <m:t>𝑍</m:t>
                            </m:r>
                            <m:r>
                              <a:rPr lang="en-US" sz="2400" b="0" i="1" smtClean="0">
                                <a:solidFill>
                                  <a:schemeClr val="tx1"/>
                                </a:solidFill>
                                <a:latin typeface="Cambria Math" panose="02040503050406030204" pitchFamily="18" charset="0"/>
                                <a:cs typeface="Times New Roman" panose="02020603050405020304" pitchFamily="18" charset="0"/>
                              </a:rPr>
                              <m:t>=1</m:t>
                            </m:r>
                          </m:e>
                        </m:d>
                      </m:e>
                    </m:func>
                    <m:r>
                      <a:rPr lang="en-US" sz="2400" b="0" i="1" smtClean="0">
                        <a:solidFill>
                          <a:schemeClr val="tx1"/>
                        </a:solidFill>
                        <a:latin typeface="Cambria Math" panose="02040503050406030204" pitchFamily="18" charset="0"/>
                        <a:cs typeface="Times New Roman" panose="02020603050405020304" pitchFamily="18" charset="0"/>
                      </a:rPr>
                      <m:t>+</m:t>
                    </m:r>
                  </m:oMath>
                </a14:m>
                <a:br>
                  <a:rPr lang="en-US" sz="2400" b="0" i="1" dirty="0">
                    <a:solidFill>
                      <a:schemeClr val="tx1"/>
                    </a:solidFill>
                    <a:latin typeface="Cambria Math" panose="02040503050406030204" pitchFamily="18" charset="0"/>
                    <a:cs typeface="Times New Roman" panose="02020603050405020304" pitchFamily="18" charset="0"/>
                  </a:rPr>
                </a:br>
                <a14:m>
                  <m:oMathPara xmlns:m="http://schemas.openxmlformats.org/officeDocument/2006/math">
                    <m:oMathParaPr>
                      <m:jc m:val="center"/>
                    </m:oMathParaPr>
                    <m:oMath xmlns:m="http://schemas.openxmlformats.org/officeDocument/2006/math">
                      <m:func>
                        <m:funcPr>
                          <m:ctrlPr>
                            <a:rPr lang="en-US" sz="2400" b="0" i="1" smtClean="0">
                              <a:solidFill>
                                <a:schemeClr val="tx1"/>
                              </a:solidFill>
                              <a:latin typeface="Cambria Math" panose="02040503050406030204" pitchFamily="18" charset="0"/>
                              <a:cs typeface="Times New Roman" panose="02020603050405020304" pitchFamily="18" charset="0"/>
                            </a:rPr>
                          </m:ctrlPr>
                        </m:funcPr>
                        <m:fName>
                          <m:r>
                            <m:rPr>
                              <m:sty m:val="p"/>
                            </m:rPr>
                            <a:rPr lang="en-US" sz="2400" b="0" i="0" smtClean="0">
                              <a:solidFill>
                                <a:schemeClr val="tx1"/>
                              </a:solidFill>
                              <a:latin typeface="Cambria Math" panose="02040503050406030204" pitchFamily="18" charset="0"/>
                              <a:cs typeface="Times New Roman" panose="02020603050405020304" pitchFamily="18" charset="0"/>
                            </a:rPr>
                            <m:t>Pr</m:t>
                          </m:r>
                        </m:fName>
                        <m:e>
                          <m:d>
                            <m:dPr>
                              <m:ctrlPr>
                                <a:rPr lang="en-US" sz="2400" b="0" i="1" smtClean="0">
                                  <a:solidFill>
                                    <a:schemeClr val="tx1"/>
                                  </a:solidFill>
                                  <a:latin typeface="Cambria Math" panose="02040503050406030204" pitchFamily="18" charset="0"/>
                                  <a:cs typeface="Times New Roman" panose="02020603050405020304" pitchFamily="18" charset="0"/>
                                </a:rPr>
                              </m:ctrlPr>
                            </m:dPr>
                            <m:e>
                              <m:r>
                                <a:rPr lang="en-US" sz="2400" b="0" i="1" smtClean="0">
                                  <a:solidFill>
                                    <a:schemeClr val="tx1"/>
                                  </a:solidFill>
                                  <a:latin typeface="Cambria Math" panose="02040503050406030204" pitchFamily="18" charset="0"/>
                                  <a:cs typeface="Times New Roman" panose="02020603050405020304" pitchFamily="18" charset="0"/>
                                </a:rPr>
                                <m:t>𝑍</m:t>
                              </m:r>
                              <m:r>
                                <a:rPr lang="en-US" sz="2400" b="0" i="1" smtClean="0">
                                  <a:solidFill>
                                    <a:schemeClr val="tx1"/>
                                  </a:solidFill>
                                  <a:latin typeface="Cambria Math" panose="02040503050406030204" pitchFamily="18" charset="0"/>
                                  <a:cs typeface="Times New Roman" panose="02020603050405020304" pitchFamily="18" charset="0"/>
                                </a:rPr>
                                <m:t>=0</m:t>
                              </m:r>
                            </m:e>
                            <m:e>
                              <m:r>
                                <a:rPr lang="en-US" sz="2400" b="0" i="1" smtClean="0">
                                  <a:solidFill>
                                    <a:schemeClr val="tx1"/>
                                  </a:solidFill>
                                  <a:latin typeface="Cambria Math" panose="02040503050406030204" pitchFamily="18" charset="0"/>
                                  <a:cs typeface="Times New Roman" panose="02020603050405020304" pitchFamily="18" charset="0"/>
                                </a:rPr>
                                <m:t>𝑋</m:t>
                              </m:r>
                            </m:e>
                          </m:d>
                        </m:e>
                      </m:func>
                      <m:r>
                        <a:rPr lang="en-US" sz="2400" b="1" i="0" smtClean="0">
                          <a:solidFill>
                            <a:srgbClr val="FF0000"/>
                          </a:solidFill>
                          <a:latin typeface="Cambria Math" panose="02040503050406030204" pitchFamily="18" charset="0"/>
                          <a:cs typeface="Times New Roman" panose="02020603050405020304" pitchFamily="18" charset="0"/>
                        </a:rPr>
                        <m:t>𝐏𝐫</m:t>
                      </m:r>
                      <m:r>
                        <a:rPr lang="en-US" sz="2400" b="1" i="1" smtClean="0">
                          <a:solidFill>
                            <a:srgbClr val="FF0000"/>
                          </a:solidFill>
                          <a:latin typeface="Cambria Math" panose="02040503050406030204" pitchFamily="18" charset="0"/>
                          <a:cs typeface="Times New Roman" panose="02020603050405020304" pitchFamily="18" charset="0"/>
                        </a:rPr>
                        <m:t>⁡(</m:t>
                      </m:r>
                      <m:r>
                        <a:rPr lang="en-US" sz="2400" b="1" i="1" smtClean="0">
                          <a:solidFill>
                            <a:srgbClr val="FF0000"/>
                          </a:solidFill>
                          <a:latin typeface="Cambria Math" panose="02040503050406030204" pitchFamily="18" charset="0"/>
                          <a:cs typeface="Times New Roman" panose="02020603050405020304" pitchFamily="18" charset="0"/>
                        </a:rPr>
                        <m:t>𝒀</m:t>
                      </m:r>
                      <m:r>
                        <a:rPr lang="en-US" sz="2400" b="1" i="1" smtClean="0">
                          <a:solidFill>
                            <a:srgbClr val="FF0000"/>
                          </a:solidFill>
                          <a:latin typeface="Cambria Math" panose="02040503050406030204" pitchFamily="18" charset="0"/>
                          <a:cs typeface="Times New Roman" panose="02020603050405020304" pitchFamily="18" charset="0"/>
                        </a:rPr>
                        <m:t>=</m:t>
                      </m:r>
                      <m:r>
                        <a:rPr lang="en-US" sz="2400" b="1" i="1" smtClean="0">
                          <a:solidFill>
                            <a:srgbClr val="FF0000"/>
                          </a:solidFill>
                          <a:latin typeface="Cambria Math" panose="02040503050406030204" pitchFamily="18" charset="0"/>
                          <a:cs typeface="Times New Roman" panose="02020603050405020304" pitchFamily="18" charset="0"/>
                        </a:rPr>
                        <m:t>𝟏</m:t>
                      </m:r>
                      <m:r>
                        <a:rPr lang="en-US" sz="2400" b="1" i="1" smtClean="0">
                          <a:solidFill>
                            <a:srgbClr val="FF0000"/>
                          </a:solidFill>
                          <a:latin typeface="Cambria Math" panose="02040503050406030204" pitchFamily="18" charset="0"/>
                          <a:cs typeface="Times New Roman" panose="02020603050405020304" pitchFamily="18" charset="0"/>
                        </a:rPr>
                        <m:t>|</m:t>
                      </m:r>
                      <m:r>
                        <a:rPr lang="en-US" sz="2400" b="1" i="1" smtClean="0">
                          <a:solidFill>
                            <a:srgbClr val="FF0000"/>
                          </a:solidFill>
                          <a:latin typeface="Cambria Math" panose="02040503050406030204" pitchFamily="18" charset="0"/>
                          <a:cs typeface="Times New Roman" panose="02020603050405020304" pitchFamily="18" charset="0"/>
                        </a:rPr>
                        <m:t>𝑿</m:t>
                      </m:r>
                      <m:r>
                        <a:rPr lang="en-US" sz="2400" b="1" i="1" smtClean="0">
                          <a:solidFill>
                            <a:srgbClr val="FF0000"/>
                          </a:solidFill>
                          <a:latin typeface="Cambria Math" panose="02040503050406030204" pitchFamily="18" charset="0"/>
                          <a:cs typeface="Times New Roman" panose="02020603050405020304" pitchFamily="18" charset="0"/>
                        </a:rPr>
                        <m:t>,</m:t>
                      </m:r>
                      <m:r>
                        <a:rPr lang="en-US" sz="2400" b="1" i="1" smtClean="0">
                          <a:solidFill>
                            <a:srgbClr val="FF0000"/>
                          </a:solidFill>
                          <a:latin typeface="Cambria Math" panose="02040503050406030204" pitchFamily="18" charset="0"/>
                          <a:cs typeface="Times New Roman" panose="02020603050405020304" pitchFamily="18" charset="0"/>
                        </a:rPr>
                        <m:t>𝒁</m:t>
                      </m:r>
                      <m:r>
                        <a:rPr lang="en-US" sz="2400" b="1" i="1" smtClean="0">
                          <a:solidFill>
                            <a:srgbClr val="FF0000"/>
                          </a:solidFill>
                          <a:latin typeface="Cambria Math" panose="02040503050406030204" pitchFamily="18" charset="0"/>
                          <a:cs typeface="Times New Roman" panose="02020603050405020304" pitchFamily="18" charset="0"/>
                        </a:rPr>
                        <m:t>=</m:t>
                      </m:r>
                      <m:r>
                        <a:rPr lang="en-US" sz="2400" b="1" i="1" smtClean="0">
                          <a:solidFill>
                            <a:srgbClr val="FF0000"/>
                          </a:solidFill>
                          <a:latin typeface="Cambria Math" panose="02040503050406030204" pitchFamily="18" charset="0"/>
                          <a:cs typeface="Times New Roman" panose="02020603050405020304" pitchFamily="18" charset="0"/>
                        </a:rPr>
                        <m:t>𝟎</m:t>
                      </m:r>
                      <m:r>
                        <a:rPr lang="en-US" sz="2400" b="1" i="1" smtClean="0">
                          <a:solidFill>
                            <a:srgbClr val="FF0000"/>
                          </a:solidFill>
                          <a:latin typeface="Cambria Math" panose="02040503050406030204" pitchFamily="18" charset="0"/>
                          <a:cs typeface="Times New Roman" panose="02020603050405020304" pitchFamily="18" charset="0"/>
                        </a:rPr>
                        <m:t>)</m:t>
                      </m:r>
                    </m:oMath>
                  </m:oMathPara>
                </a14:m>
                <a:endParaRPr lang="en-US" sz="2400" b="1" dirty="0">
                  <a:solidFill>
                    <a:schemeClr val="tx1"/>
                  </a:solidFill>
                  <a:cs typeface="Times New Roman" panose="02020603050405020304" pitchFamily="18" charset="0"/>
                </a:endParaRPr>
              </a:p>
              <a:p>
                <a:pPr lvl="1"/>
                <a:r>
                  <a:rPr lang="en-US" sz="2400" dirty="0">
                    <a:solidFill>
                      <a:schemeClr val="tx1"/>
                    </a:solidFill>
                    <a:cs typeface="Times New Roman" panose="02020603050405020304" pitchFamily="18" charset="0"/>
                  </a:rPr>
                  <a:t>Only one thing isn’t knowable from the data here</a:t>
                </a:r>
              </a:p>
              <a:p>
                <a:pPr lvl="1"/>
                <a:r>
                  <a:rPr lang="en-US" sz="2400" dirty="0">
                    <a:solidFill>
                      <a:schemeClr val="tx1"/>
                    </a:solidFill>
                    <a:cs typeface="Times New Roman" panose="02020603050405020304" pitchFamily="18" charset="0"/>
                  </a:rPr>
                  <a:t>But it’s a probability, which means that it is </a:t>
                </a:r>
                <a:r>
                  <a:rPr lang="en-US" sz="2400" b="1" dirty="0">
                    <a:solidFill>
                      <a:schemeClr val="tx1"/>
                    </a:solidFill>
                    <a:cs typeface="Times New Roman" panose="02020603050405020304" pitchFamily="18" charset="0"/>
                  </a:rPr>
                  <a:t>bounded between 0 and 1</a:t>
                </a:r>
                <a:endParaRPr lang="en-US" sz="2400" dirty="0">
                  <a:solidFill>
                    <a:schemeClr val="tx1"/>
                  </a:solidFill>
                  <a:cs typeface="Times New Roman" panose="02020603050405020304" pitchFamily="18" charset="0"/>
                </a:endParaRPr>
              </a:p>
              <a:p>
                <a:pPr lvl="1"/>
                <a:r>
                  <a:rPr lang="en-US" sz="2400" dirty="0">
                    <a:solidFill>
                      <a:schemeClr val="tx1"/>
                    </a:solidFill>
                    <a:cs typeface="Times New Roman" panose="02020603050405020304" pitchFamily="18" charset="0"/>
                  </a:rPr>
                  <a:t>So that means we have a set of possible values: </a:t>
                </a:r>
              </a:p>
              <a:p>
                <a:pPr marL="274320" lvl="1" indent="0">
                  <a:buNone/>
                </a:pPr>
                <a14:m>
                  <m:oMathPara xmlns:m="http://schemas.openxmlformats.org/officeDocument/2006/math">
                    <m:oMathParaPr>
                      <m:jc m:val="center"/>
                    </m:oMathParaPr>
                    <m:oMath xmlns:m="http://schemas.openxmlformats.org/officeDocument/2006/math">
                      <m:r>
                        <a:rPr lang="en-US" sz="2400" b="0" i="1" smtClean="0">
                          <a:solidFill>
                            <a:schemeClr val="tx1"/>
                          </a:solidFill>
                          <a:latin typeface="Cambria Math" panose="02040503050406030204" pitchFamily="18" charset="0"/>
                          <a:cs typeface="Times New Roman" panose="02020603050405020304" pitchFamily="18" charset="0"/>
                        </a:rPr>
                        <m:t>𝔼</m:t>
                      </m:r>
                      <m:d>
                        <m:dPr>
                          <m:begChr m:val="["/>
                          <m:endChr m:val="]"/>
                          <m:ctrlPr>
                            <a:rPr lang="en-US" sz="2400" b="0" i="1" smtClean="0">
                              <a:solidFill>
                                <a:schemeClr val="tx1"/>
                              </a:solidFill>
                              <a:latin typeface="Cambria Math" panose="02040503050406030204" pitchFamily="18" charset="0"/>
                              <a:cs typeface="Times New Roman" panose="02020603050405020304" pitchFamily="18" charset="0"/>
                            </a:rPr>
                          </m:ctrlPr>
                        </m:dPr>
                        <m:e>
                          <m:r>
                            <a:rPr lang="en-US" sz="2400" b="0" i="1" smtClean="0">
                              <a:solidFill>
                                <a:schemeClr val="tx1"/>
                              </a:solidFill>
                              <a:latin typeface="Cambria Math" panose="02040503050406030204" pitchFamily="18" charset="0"/>
                              <a:cs typeface="Times New Roman" panose="02020603050405020304" pitchFamily="18" charset="0"/>
                            </a:rPr>
                            <m:t>𝑌</m:t>
                          </m:r>
                        </m:e>
                        <m:e>
                          <m:r>
                            <a:rPr lang="en-US" sz="2400" b="0" i="1" smtClean="0">
                              <a:solidFill>
                                <a:schemeClr val="tx1"/>
                              </a:solidFill>
                              <a:latin typeface="Cambria Math" panose="02040503050406030204" pitchFamily="18" charset="0"/>
                              <a:cs typeface="Times New Roman" panose="02020603050405020304" pitchFamily="18" charset="0"/>
                            </a:rPr>
                            <m:t>𝑋</m:t>
                          </m:r>
                        </m:e>
                      </m:d>
                      <m:r>
                        <a:rPr lang="en-US" sz="2400" b="0" i="1" smtClean="0">
                          <a:solidFill>
                            <a:schemeClr val="tx1"/>
                          </a:solidFill>
                          <a:latin typeface="Cambria Math" panose="02040503050406030204" pitchFamily="18" charset="0"/>
                          <a:cs typeface="Times New Roman" panose="02020603050405020304" pitchFamily="18" charset="0"/>
                        </a:rPr>
                        <m:t>∈[</m:t>
                      </m:r>
                      <m:func>
                        <m:funcPr>
                          <m:ctrlPr>
                            <a:rPr lang="en-US" sz="2400" i="1">
                              <a:solidFill>
                                <a:schemeClr val="tx1"/>
                              </a:solidFill>
                              <a:latin typeface="Cambria Math" panose="02040503050406030204" pitchFamily="18" charset="0"/>
                              <a:cs typeface="Times New Roman" panose="02020603050405020304" pitchFamily="18" charset="0"/>
                            </a:rPr>
                          </m:ctrlPr>
                        </m:funcPr>
                        <m:fName>
                          <m:r>
                            <m:rPr>
                              <m:sty m:val="p"/>
                            </m:rPr>
                            <a:rPr lang="en-US" sz="2400">
                              <a:solidFill>
                                <a:schemeClr val="tx1"/>
                              </a:solidFill>
                              <a:latin typeface="Cambria Math" panose="02040503050406030204" pitchFamily="18" charset="0"/>
                              <a:cs typeface="Times New Roman" panose="02020603050405020304" pitchFamily="18" charset="0"/>
                            </a:rPr>
                            <m:t>Pr</m:t>
                          </m:r>
                        </m:fName>
                        <m:e>
                          <m:d>
                            <m:dPr>
                              <m:ctrlPr>
                                <a:rPr lang="en-US" sz="2400" i="1">
                                  <a:solidFill>
                                    <a:schemeClr val="tx1"/>
                                  </a:solidFill>
                                  <a:latin typeface="Cambria Math" panose="02040503050406030204" pitchFamily="18" charset="0"/>
                                  <a:cs typeface="Times New Roman" panose="02020603050405020304" pitchFamily="18" charset="0"/>
                                </a:rPr>
                              </m:ctrlPr>
                            </m:dPr>
                            <m:e>
                              <m:r>
                                <a:rPr lang="en-US" sz="2400" i="1">
                                  <a:solidFill>
                                    <a:schemeClr val="tx1"/>
                                  </a:solidFill>
                                  <a:latin typeface="Cambria Math" panose="02040503050406030204" pitchFamily="18" charset="0"/>
                                  <a:cs typeface="Times New Roman" panose="02020603050405020304" pitchFamily="18" charset="0"/>
                                </a:rPr>
                                <m:t>𝑍</m:t>
                              </m:r>
                              <m:r>
                                <a:rPr lang="en-US" sz="2400" i="1">
                                  <a:solidFill>
                                    <a:schemeClr val="tx1"/>
                                  </a:solidFill>
                                  <a:latin typeface="Cambria Math" panose="02040503050406030204" pitchFamily="18" charset="0"/>
                                  <a:cs typeface="Times New Roman" panose="02020603050405020304" pitchFamily="18" charset="0"/>
                                </a:rPr>
                                <m:t>=1</m:t>
                              </m:r>
                            </m:e>
                            <m:e>
                              <m:r>
                                <a:rPr lang="en-US" sz="2400" i="1">
                                  <a:solidFill>
                                    <a:schemeClr val="tx1"/>
                                  </a:solidFill>
                                  <a:latin typeface="Cambria Math" panose="02040503050406030204" pitchFamily="18" charset="0"/>
                                  <a:cs typeface="Times New Roman" panose="02020603050405020304" pitchFamily="18" charset="0"/>
                                </a:rPr>
                                <m:t>𝑋</m:t>
                              </m:r>
                            </m:e>
                          </m:d>
                        </m:e>
                      </m:func>
                      <m:func>
                        <m:funcPr>
                          <m:ctrlPr>
                            <a:rPr lang="en-US" sz="2400" i="1">
                              <a:solidFill>
                                <a:schemeClr val="tx1"/>
                              </a:solidFill>
                              <a:latin typeface="Cambria Math" panose="02040503050406030204" pitchFamily="18" charset="0"/>
                              <a:cs typeface="Times New Roman" panose="02020603050405020304" pitchFamily="18" charset="0"/>
                            </a:rPr>
                          </m:ctrlPr>
                        </m:funcPr>
                        <m:fName>
                          <m:r>
                            <m:rPr>
                              <m:sty m:val="p"/>
                            </m:rPr>
                            <a:rPr lang="en-US" sz="2400">
                              <a:solidFill>
                                <a:schemeClr val="tx1"/>
                              </a:solidFill>
                              <a:latin typeface="Cambria Math" panose="02040503050406030204" pitchFamily="18" charset="0"/>
                              <a:cs typeface="Times New Roman" panose="02020603050405020304" pitchFamily="18" charset="0"/>
                            </a:rPr>
                            <m:t>Pr</m:t>
                          </m:r>
                        </m:fName>
                        <m:e>
                          <m:d>
                            <m:dPr>
                              <m:ctrlPr>
                                <a:rPr lang="en-US" sz="2400" i="1">
                                  <a:solidFill>
                                    <a:schemeClr val="tx1"/>
                                  </a:solidFill>
                                  <a:latin typeface="Cambria Math" panose="02040503050406030204" pitchFamily="18" charset="0"/>
                                  <a:cs typeface="Times New Roman" panose="02020603050405020304" pitchFamily="18" charset="0"/>
                                </a:rPr>
                              </m:ctrlPr>
                            </m:dPr>
                            <m:e>
                              <m:r>
                                <a:rPr lang="en-US" sz="2400" i="1">
                                  <a:solidFill>
                                    <a:schemeClr val="tx1"/>
                                  </a:solidFill>
                                  <a:latin typeface="Cambria Math" panose="02040503050406030204" pitchFamily="18" charset="0"/>
                                  <a:cs typeface="Times New Roman" panose="02020603050405020304" pitchFamily="18" charset="0"/>
                                </a:rPr>
                                <m:t>𝑌</m:t>
                              </m:r>
                              <m:r>
                                <a:rPr lang="en-US" sz="2400" i="1">
                                  <a:solidFill>
                                    <a:schemeClr val="tx1"/>
                                  </a:solidFill>
                                  <a:latin typeface="Cambria Math" panose="02040503050406030204" pitchFamily="18" charset="0"/>
                                  <a:cs typeface="Times New Roman" panose="02020603050405020304" pitchFamily="18" charset="0"/>
                                </a:rPr>
                                <m:t>=1</m:t>
                              </m:r>
                            </m:e>
                            <m:e>
                              <m:r>
                                <a:rPr lang="en-US" sz="2400" i="1">
                                  <a:solidFill>
                                    <a:schemeClr val="tx1"/>
                                  </a:solidFill>
                                  <a:latin typeface="Cambria Math" panose="02040503050406030204" pitchFamily="18" charset="0"/>
                                  <a:cs typeface="Times New Roman" panose="02020603050405020304" pitchFamily="18" charset="0"/>
                                </a:rPr>
                                <m:t>𝑋</m:t>
                              </m:r>
                              <m:r>
                                <a:rPr lang="en-US" sz="2400" i="1">
                                  <a:solidFill>
                                    <a:schemeClr val="tx1"/>
                                  </a:solidFill>
                                  <a:latin typeface="Cambria Math" panose="02040503050406030204" pitchFamily="18" charset="0"/>
                                  <a:cs typeface="Times New Roman" panose="02020603050405020304" pitchFamily="18" charset="0"/>
                                </a:rPr>
                                <m:t>,</m:t>
                              </m:r>
                              <m:r>
                                <a:rPr lang="en-US" sz="2400" i="1">
                                  <a:solidFill>
                                    <a:schemeClr val="tx1"/>
                                  </a:solidFill>
                                  <a:latin typeface="Cambria Math" panose="02040503050406030204" pitchFamily="18" charset="0"/>
                                  <a:cs typeface="Times New Roman" panose="02020603050405020304" pitchFamily="18" charset="0"/>
                                </a:rPr>
                                <m:t>𝑍</m:t>
                              </m:r>
                              <m:r>
                                <a:rPr lang="en-US" sz="2400" i="1">
                                  <a:solidFill>
                                    <a:schemeClr val="tx1"/>
                                  </a:solidFill>
                                  <a:latin typeface="Cambria Math" panose="02040503050406030204" pitchFamily="18" charset="0"/>
                                  <a:cs typeface="Times New Roman" panose="02020603050405020304" pitchFamily="18" charset="0"/>
                                </a:rPr>
                                <m:t>=1</m:t>
                              </m:r>
                            </m:e>
                          </m:d>
                        </m:e>
                      </m:func>
                      <m:r>
                        <a:rPr lang="en-US" sz="2400" i="1" smtClean="0">
                          <a:solidFill>
                            <a:schemeClr val="tx1"/>
                          </a:solidFill>
                          <a:latin typeface="Cambria Math" panose="02040503050406030204" pitchFamily="18" charset="0"/>
                          <a:cs typeface="Times New Roman" panose="02020603050405020304" pitchFamily="18" charset="0"/>
                        </a:rPr>
                        <m:t>,</m:t>
                      </m:r>
                      <m:r>
                        <a:rPr lang="en-US" sz="2400" b="0" i="1" smtClean="0">
                          <a:solidFill>
                            <a:schemeClr val="tx1"/>
                          </a:solidFill>
                          <a:latin typeface="Cambria Math" panose="02040503050406030204" pitchFamily="18" charset="0"/>
                          <a:cs typeface="Times New Roman" panose="02020603050405020304" pitchFamily="18" charset="0"/>
                        </a:rPr>
                        <m:t> </m:t>
                      </m:r>
                    </m:oMath>
                  </m:oMathPara>
                </a14:m>
                <a:br>
                  <a:rPr lang="en-US" sz="2400" b="0" i="1" dirty="0">
                    <a:solidFill>
                      <a:schemeClr val="tx1"/>
                    </a:solidFill>
                    <a:latin typeface="Cambria Math" panose="02040503050406030204" pitchFamily="18" charset="0"/>
                    <a:cs typeface="Times New Roman" panose="02020603050405020304" pitchFamily="18" charset="0"/>
                  </a:rPr>
                </a:br>
                <a:r>
                  <a:rPr lang="en-US" sz="2400" b="0" i="1" dirty="0">
                    <a:solidFill>
                      <a:schemeClr val="tx1"/>
                    </a:solidFill>
                    <a:latin typeface="Cambria Math" panose="02040503050406030204" pitchFamily="18" charset="0"/>
                    <a:cs typeface="Times New Roman" panose="02020603050405020304" pitchFamily="18" charset="0"/>
                  </a:rPr>
                  <a:t>				</a:t>
                </a:r>
                <a14:m>
                  <m:oMath xmlns:m="http://schemas.openxmlformats.org/officeDocument/2006/math">
                    <m:func>
                      <m:funcPr>
                        <m:ctrlPr>
                          <a:rPr lang="en-US" sz="2400" i="1">
                            <a:solidFill>
                              <a:schemeClr val="tx1"/>
                            </a:solidFill>
                            <a:latin typeface="Cambria Math" panose="02040503050406030204" pitchFamily="18" charset="0"/>
                            <a:cs typeface="Times New Roman" panose="02020603050405020304" pitchFamily="18" charset="0"/>
                          </a:rPr>
                        </m:ctrlPr>
                      </m:funcPr>
                      <m:fName>
                        <m:r>
                          <m:rPr>
                            <m:sty m:val="p"/>
                          </m:rPr>
                          <a:rPr lang="en-US" sz="2400">
                            <a:solidFill>
                              <a:schemeClr val="tx1"/>
                            </a:solidFill>
                            <a:latin typeface="Cambria Math" panose="02040503050406030204" pitchFamily="18" charset="0"/>
                            <a:cs typeface="Times New Roman" panose="02020603050405020304" pitchFamily="18" charset="0"/>
                          </a:rPr>
                          <m:t>Pr</m:t>
                        </m:r>
                      </m:fName>
                      <m:e>
                        <m:d>
                          <m:dPr>
                            <m:ctrlPr>
                              <a:rPr lang="en-US" sz="2400" i="1">
                                <a:solidFill>
                                  <a:schemeClr val="tx1"/>
                                </a:solidFill>
                                <a:latin typeface="Cambria Math" panose="02040503050406030204" pitchFamily="18" charset="0"/>
                                <a:cs typeface="Times New Roman" panose="02020603050405020304" pitchFamily="18" charset="0"/>
                              </a:rPr>
                            </m:ctrlPr>
                          </m:dPr>
                          <m:e>
                            <m:r>
                              <a:rPr lang="en-US" sz="2400" i="1">
                                <a:solidFill>
                                  <a:schemeClr val="tx1"/>
                                </a:solidFill>
                                <a:latin typeface="Cambria Math" panose="02040503050406030204" pitchFamily="18" charset="0"/>
                                <a:cs typeface="Times New Roman" panose="02020603050405020304" pitchFamily="18" charset="0"/>
                              </a:rPr>
                              <m:t>𝑍</m:t>
                            </m:r>
                            <m:r>
                              <a:rPr lang="en-US" sz="2400" i="1">
                                <a:solidFill>
                                  <a:schemeClr val="tx1"/>
                                </a:solidFill>
                                <a:latin typeface="Cambria Math" panose="02040503050406030204" pitchFamily="18" charset="0"/>
                                <a:cs typeface="Times New Roman" panose="02020603050405020304" pitchFamily="18" charset="0"/>
                              </a:rPr>
                              <m:t>=1</m:t>
                            </m:r>
                          </m:e>
                          <m:e>
                            <m:r>
                              <a:rPr lang="en-US" sz="2400" i="1">
                                <a:solidFill>
                                  <a:schemeClr val="tx1"/>
                                </a:solidFill>
                                <a:latin typeface="Cambria Math" panose="02040503050406030204" pitchFamily="18" charset="0"/>
                                <a:cs typeface="Times New Roman" panose="02020603050405020304" pitchFamily="18" charset="0"/>
                              </a:rPr>
                              <m:t>𝑋</m:t>
                            </m:r>
                          </m:e>
                        </m:d>
                      </m:e>
                    </m:func>
                    <m:func>
                      <m:funcPr>
                        <m:ctrlPr>
                          <a:rPr lang="en-US" sz="2400" i="1">
                            <a:solidFill>
                              <a:schemeClr val="tx1"/>
                            </a:solidFill>
                            <a:latin typeface="Cambria Math" panose="02040503050406030204" pitchFamily="18" charset="0"/>
                            <a:cs typeface="Times New Roman" panose="02020603050405020304" pitchFamily="18" charset="0"/>
                          </a:rPr>
                        </m:ctrlPr>
                      </m:funcPr>
                      <m:fName>
                        <m:r>
                          <m:rPr>
                            <m:sty m:val="p"/>
                          </m:rPr>
                          <a:rPr lang="en-US" sz="2400">
                            <a:solidFill>
                              <a:schemeClr val="tx1"/>
                            </a:solidFill>
                            <a:latin typeface="Cambria Math" panose="02040503050406030204" pitchFamily="18" charset="0"/>
                            <a:cs typeface="Times New Roman" panose="02020603050405020304" pitchFamily="18" charset="0"/>
                          </a:rPr>
                          <m:t>Pr</m:t>
                        </m:r>
                      </m:fName>
                      <m:e>
                        <m:d>
                          <m:dPr>
                            <m:ctrlPr>
                              <a:rPr lang="en-US" sz="2400" i="1">
                                <a:solidFill>
                                  <a:schemeClr val="tx1"/>
                                </a:solidFill>
                                <a:latin typeface="Cambria Math" panose="02040503050406030204" pitchFamily="18" charset="0"/>
                                <a:cs typeface="Times New Roman" panose="02020603050405020304" pitchFamily="18" charset="0"/>
                              </a:rPr>
                            </m:ctrlPr>
                          </m:dPr>
                          <m:e>
                            <m:r>
                              <a:rPr lang="en-US" sz="2400" i="1">
                                <a:solidFill>
                                  <a:schemeClr val="tx1"/>
                                </a:solidFill>
                                <a:latin typeface="Cambria Math" panose="02040503050406030204" pitchFamily="18" charset="0"/>
                                <a:cs typeface="Times New Roman" panose="02020603050405020304" pitchFamily="18" charset="0"/>
                              </a:rPr>
                              <m:t>𝑌</m:t>
                            </m:r>
                            <m:r>
                              <a:rPr lang="en-US" sz="2400" i="1">
                                <a:solidFill>
                                  <a:schemeClr val="tx1"/>
                                </a:solidFill>
                                <a:latin typeface="Cambria Math" panose="02040503050406030204" pitchFamily="18" charset="0"/>
                                <a:cs typeface="Times New Roman" panose="02020603050405020304" pitchFamily="18" charset="0"/>
                              </a:rPr>
                              <m:t>=1</m:t>
                            </m:r>
                          </m:e>
                          <m:e>
                            <m:r>
                              <a:rPr lang="en-US" sz="2400" i="1">
                                <a:solidFill>
                                  <a:schemeClr val="tx1"/>
                                </a:solidFill>
                                <a:latin typeface="Cambria Math" panose="02040503050406030204" pitchFamily="18" charset="0"/>
                                <a:cs typeface="Times New Roman" panose="02020603050405020304" pitchFamily="18" charset="0"/>
                              </a:rPr>
                              <m:t>𝑋</m:t>
                            </m:r>
                            <m:r>
                              <a:rPr lang="en-US" sz="2400" i="1">
                                <a:solidFill>
                                  <a:schemeClr val="tx1"/>
                                </a:solidFill>
                                <a:latin typeface="Cambria Math" panose="02040503050406030204" pitchFamily="18" charset="0"/>
                                <a:cs typeface="Times New Roman" panose="02020603050405020304" pitchFamily="18" charset="0"/>
                              </a:rPr>
                              <m:t>,</m:t>
                            </m:r>
                            <m:r>
                              <a:rPr lang="en-US" sz="2400" i="1">
                                <a:solidFill>
                                  <a:schemeClr val="tx1"/>
                                </a:solidFill>
                                <a:latin typeface="Cambria Math" panose="02040503050406030204" pitchFamily="18" charset="0"/>
                                <a:cs typeface="Times New Roman" panose="02020603050405020304" pitchFamily="18" charset="0"/>
                              </a:rPr>
                              <m:t>𝑍</m:t>
                            </m:r>
                            <m:r>
                              <a:rPr lang="en-US" sz="2400" i="1">
                                <a:solidFill>
                                  <a:schemeClr val="tx1"/>
                                </a:solidFill>
                                <a:latin typeface="Cambria Math" panose="02040503050406030204" pitchFamily="18" charset="0"/>
                                <a:cs typeface="Times New Roman" panose="02020603050405020304" pitchFamily="18" charset="0"/>
                              </a:rPr>
                              <m:t>=1</m:t>
                            </m:r>
                          </m:e>
                        </m:d>
                      </m:e>
                    </m:func>
                    <m:r>
                      <a:rPr lang="en-US" sz="2400" i="1">
                        <a:solidFill>
                          <a:schemeClr val="tx1"/>
                        </a:solidFill>
                        <a:latin typeface="Cambria Math" panose="02040503050406030204" pitchFamily="18" charset="0"/>
                        <a:cs typeface="Times New Roman" panose="02020603050405020304" pitchFamily="18" charset="0"/>
                      </a:rPr>
                      <m:t>+</m:t>
                    </m:r>
                    <m:func>
                      <m:funcPr>
                        <m:ctrlPr>
                          <a:rPr lang="en-US" sz="2400" i="1">
                            <a:solidFill>
                              <a:schemeClr val="tx1"/>
                            </a:solidFill>
                            <a:latin typeface="Cambria Math" panose="02040503050406030204" pitchFamily="18" charset="0"/>
                            <a:cs typeface="Times New Roman" panose="02020603050405020304" pitchFamily="18" charset="0"/>
                          </a:rPr>
                        </m:ctrlPr>
                      </m:funcPr>
                      <m:fName>
                        <m:r>
                          <m:rPr>
                            <m:sty m:val="p"/>
                          </m:rPr>
                          <a:rPr lang="en-US" sz="2400">
                            <a:solidFill>
                              <a:schemeClr val="tx1"/>
                            </a:solidFill>
                            <a:latin typeface="Cambria Math" panose="02040503050406030204" pitchFamily="18" charset="0"/>
                            <a:cs typeface="Times New Roman" panose="02020603050405020304" pitchFamily="18" charset="0"/>
                          </a:rPr>
                          <m:t>Pr</m:t>
                        </m:r>
                      </m:fName>
                      <m:e>
                        <m:d>
                          <m:dPr>
                            <m:ctrlPr>
                              <a:rPr lang="en-US" sz="2400" i="1">
                                <a:solidFill>
                                  <a:schemeClr val="tx1"/>
                                </a:solidFill>
                                <a:latin typeface="Cambria Math" panose="02040503050406030204" pitchFamily="18" charset="0"/>
                                <a:cs typeface="Times New Roman" panose="02020603050405020304" pitchFamily="18" charset="0"/>
                              </a:rPr>
                            </m:ctrlPr>
                          </m:dPr>
                          <m:e>
                            <m:r>
                              <a:rPr lang="en-US" sz="2400" i="1">
                                <a:solidFill>
                                  <a:schemeClr val="tx1"/>
                                </a:solidFill>
                                <a:latin typeface="Cambria Math" panose="02040503050406030204" pitchFamily="18" charset="0"/>
                                <a:cs typeface="Times New Roman" panose="02020603050405020304" pitchFamily="18" charset="0"/>
                              </a:rPr>
                              <m:t>𝑍</m:t>
                            </m:r>
                            <m:r>
                              <a:rPr lang="en-US" sz="2400" i="1">
                                <a:solidFill>
                                  <a:schemeClr val="tx1"/>
                                </a:solidFill>
                                <a:latin typeface="Cambria Math" panose="02040503050406030204" pitchFamily="18" charset="0"/>
                                <a:cs typeface="Times New Roman" panose="02020603050405020304" pitchFamily="18" charset="0"/>
                              </a:rPr>
                              <m:t>=0</m:t>
                            </m:r>
                          </m:e>
                          <m:e>
                            <m:r>
                              <a:rPr lang="en-US" sz="2400" i="1">
                                <a:solidFill>
                                  <a:schemeClr val="tx1"/>
                                </a:solidFill>
                                <a:latin typeface="Cambria Math" panose="02040503050406030204" pitchFamily="18" charset="0"/>
                                <a:cs typeface="Times New Roman" panose="02020603050405020304" pitchFamily="18" charset="0"/>
                              </a:rPr>
                              <m:t>𝑋</m:t>
                            </m:r>
                          </m:e>
                        </m:d>
                      </m:e>
                    </m:func>
                    <m:r>
                      <a:rPr lang="en-US" sz="2400" b="0" i="1" smtClean="0">
                        <a:solidFill>
                          <a:schemeClr val="tx1"/>
                        </a:solidFill>
                        <a:latin typeface="Cambria Math" panose="02040503050406030204" pitchFamily="18" charset="0"/>
                        <a:cs typeface="Times New Roman" panose="02020603050405020304" pitchFamily="18" charset="0"/>
                      </a:rPr>
                      <m:t>]</m:t>
                    </m:r>
                  </m:oMath>
                </a14:m>
                <a:endParaRPr lang="en-US" sz="2400" dirty="0">
                  <a:solidFill>
                    <a:schemeClr val="tx1"/>
                  </a:solidFill>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04801" y="1020762"/>
                <a:ext cx="10287000" cy="5159375"/>
              </a:xfrm>
              <a:blipFill>
                <a:blip r:embed="rId3"/>
                <a:stretch>
                  <a:fillRect l="-1185" t="-1535"/>
                </a:stretch>
              </a:blipFill>
            </p:spPr>
            <p:txBody>
              <a:bodyPr/>
              <a:lstStyle/>
              <a:p>
                <a:r>
                  <a:rPr lang="en-US">
                    <a:noFill/>
                  </a:rPr>
                  <a:t> </a:t>
                </a:r>
              </a:p>
            </p:txBody>
          </p:sp>
        </mc:Fallback>
      </mc:AlternateContent>
    </p:spTree>
    <p:extLst>
      <p:ext uri="{BB962C8B-B14F-4D97-AF65-F5344CB8AC3E}">
        <p14:creationId xmlns:p14="http://schemas.microsoft.com/office/powerpoint/2010/main" val="383189215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2335" y="-304800"/>
            <a:ext cx="10518065" cy="1325562"/>
          </a:xfrm>
        </p:spPr>
        <p:txBody>
          <a:bodyPr>
            <a:normAutofit/>
          </a:bodyPr>
          <a:lstStyle/>
          <a:p>
            <a:r>
              <a:rPr lang="en-US" dirty="0">
                <a:cs typeface="Times New Roman" panose="02020603050405020304" pitchFamily="18" charset="0"/>
              </a:rPr>
              <a:t>The trick: </a:t>
            </a:r>
            <a:r>
              <a:rPr lang="en-US" b="1" dirty="0">
                <a:cs typeface="Times New Roman" panose="02020603050405020304" pitchFamily="18" charset="0"/>
              </a:rPr>
              <a:t>bounding</a:t>
            </a:r>
            <a:r>
              <a:rPr lang="en-US" dirty="0">
                <a:cs typeface="Times New Roman" panose="02020603050405020304" pitchFamily="18" charset="0"/>
              </a:rPr>
              <a:t> identification sets</a:t>
            </a: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304801" y="1020762"/>
            <a:ext cx="10287000" cy="5159375"/>
          </a:xfrm>
        </p:spPr>
        <p:txBody>
          <a:bodyPr>
            <a:normAutofit/>
          </a:bodyPr>
          <a:lstStyle/>
          <a:p>
            <a:r>
              <a:rPr lang="en-US" sz="2400" dirty="0">
                <a:cs typeface="Times New Roman" panose="02020603050405020304" pitchFamily="18" charset="0"/>
              </a:rPr>
              <a:t>Partial identification means we don’t have to make (as many) wonky assumptions </a:t>
            </a:r>
          </a:p>
          <a:p>
            <a:r>
              <a:rPr lang="en-US" sz="2400" dirty="0">
                <a:solidFill>
                  <a:schemeClr val="tx1"/>
                </a:solidFill>
                <a:cs typeface="Times New Roman" panose="02020603050405020304" pitchFamily="18" charset="0"/>
              </a:rPr>
              <a:t>Really helpful for things like missing data, selection, etc.</a:t>
            </a:r>
            <a:r>
              <a:rPr lang="en-US" sz="2400" dirty="0">
                <a:cs typeface="Times New Roman" panose="02020603050405020304" pitchFamily="18" charset="0"/>
              </a:rPr>
              <a:t>!</a:t>
            </a:r>
          </a:p>
          <a:p>
            <a:r>
              <a:rPr lang="en-US" sz="2400" dirty="0">
                <a:solidFill>
                  <a:schemeClr val="tx1"/>
                </a:solidFill>
                <a:cs typeface="Times New Roman" panose="02020603050405020304" pitchFamily="18" charset="0"/>
              </a:rPr>
              <a:t>Tradeoff: giv</a:t>
            </a:r>
            <a:r>
              <a:rPr lang="en-US" sz="2400" dirty="0">
                <a:cs typeface="Times New Roman" panose="02020603050405020304" pitchFamily="18" charset="0"/>
              </a:rPr>
              <a:t>ing up a point estimate for a set estimate</a:t>
            </a:r>
          </a:p>
          <a:p>
            <a:pPr lvl="1"/>
            <a:r>
              <a:rPr lang="en-US" sz="2400" dirty="0">
                <a:solidFill>
                  <a:schemeClr val="tx1"/>
                </a:solidFill>
                <a:cs typeface="Times New Roman" panose="02020603050405020304" pitchFamily="18" charset="0"/>
              </a:rPr>
              <a:t>But we already had confidence intervals</a:t>
            </a:r>
          </a:p>
          <a:p>
            <a:pPr lvl="1"/>
            <a:r>
              <a:rPr lang="en-US" sz="2400" dirty="0">
                <a:solidFill>
                  <a:schemeClr val="tx1"/>
                </a:solidFill>
                <a:cs typeface="Times New Roman" panose="02020603050405020304" pitchFamily="18" charset="0"/>
              </a:rPr>
              <a:t>May still be worth it if identified set is small</a:t>
            </a:r>
          </a:p>
        </p:txBody>
      </p:sp>
    </p:spTree>
    <p:extLst>
      <p:ext uri="{BB962C8B-B14F-4D97-AF65-F5344CB8AC3E}">
        <p14:creationId xmlns:p14="http://schemas.microsoft.com/office/powerpoint/2010/main" val="235714077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2335" y="-304800"/>
            <a:ext cx="10518065" cy="1325562"/>
          </a:xfrm>
        </p:spPr>
        <p:txBody>
          <a:bodyPr>
            <a:normAutofit/>
          </a:bodyPr>
          <a:lstStyle/>
          <a:p>
            <a:r>
              <a:rPr lang="en-US" dirty="0">
                <a:cs typeface="Times New Roman" panose="02020603050405020304" pitchFamily="18" charset="0"/>
              </a:rPr>
              <a:t>Applied Example: Dental Insurance</a:t>
            </a:r>
            <a:endParaRPr lang="en-US" dirty="0">
              <a:latin typeface="Times New Roman" panose="02020603050405020304" pitchFamily="18" charset="0"/>
              <a:cs typeface="Times New Roman" panose="02020603050405020304" pitchFamily="18" charset="0"/>
            </a:endParaRPr>
          </a:p>
        </p:txBody>
      </p:sp>
      <p:sp>
        <p:nvSpPr>
          <p:cNvPr id="7" name="Content Placeholder 6">
            <a:extLst>
              <a:ext uri="{FF2B5EF4-FFF2-40B4-BE49-F238E27FC236}">
                <a16:creationId xmlns:a16="http://schemas.microsoft.com/office/drawing/2014/main" id="{9FF42094-42D9-6C6D-6B09-24F5E928D1F3}"/>
              </a:ext>
            </a:extLst>
          </p:cNvPr>
          <p:cNvSpPr>
            <a:spLocks noGrp="1"/>
          </p:cNvSpPr>
          <p:nvPr>
            <p:ph idx="1"/>
          </p:nvPr>
        </p:nvSpPr>
        <p:spPr>
          <a:xfrm>
            <a:off x="1261872" y="3856038"/>
            <a:ext cx="9558528" cy="2324099"/>
          </a:xfrm>
        </p:spPr>
        <p:txBody>
          <a:bodyPr>
            <a:normAutofit/>
          </a:bodyPr>
          <a:lstStyle/>
          <a:p>
            <a:r>
              <a:rPr lang="en-US" sz="2200" dirty="0"/>
              <a:t>Question: what if we just gave people dental insurance? </a:t>
            </a:r>
          </a:p>
          <a:p>
            <a:r>
              <a:rPr lang="en-US" sz="2200" dirty="0"/>
              <a:t>What’s the main </a:t>
            </a:r>
            <a:r>
              <a:rPr lang="en-US" sz="2200" b="1" dirty="0"/>
              <a:t>policy concern? </a:t>
            </a:r>
          </a:p>
          <a:p>
            <a:r>
              <a:rPr lang="en-US" sz="2200" dirty="0"/>
              <a:t>What’s the main </a:t>
            </a:r>
            <a:r>
              <a:rPr lang="en-US" sz="2200" b="1" dirty="0"/>
              <a:t>data concern? </a:t>
            </a:r>
            <a:r>
              <a:rPr lang="en-US" sz="2200" dirty="0"/>
              <a:t>What can’t we identify?</a:t>
            </a:r>
          </a:p>
          <a:p>
            <a:r>
              <a:rPr lang="en-US" sz="2200" i="1" dirty="0"/>
              <a:t>Secondary data concern: mis-reporting of dental insurance in data (HRS) </a:t>
            </a:r>
          </a:p>
        </p:txBody>
      </p:sp>
      <p:pic>
        <p:nvPicPr>
          <p:cNvPr id="9" name="Picture 8">
            <a:extLst>
              <a:ext uri="{FF2B5EF4-FFF2-40B4-BE49-F238E27FC236}">
                <a16:creationId xmlns:a16="http://schemas.microsoft.com/office/drawing/2014/main" id="{86419DE2-2D6A-ABC2-76D5-1B08D88C7843}"/>
              </a:ext>
            </a:extLst>
          </p:cNvPr>
          <p:cNvPicPr>
            <a:picLocks noChangeAspect="1"/>
          </p:cNvPicPr>
          <p:nvPr/>
        </p:nvPicPr>
        <p:blipFill>
          <a:blip r:embed="rId3"/>
          <a:stretch>
            <a:fillRect/>
          </a:stretch>
        </p:blipFill>
        <p:spPr>
          <a:xfrm>
            <a:off x="533400" y="1219200"/>
            <a:ext cx="10206753" cy="2438400"/>
          </a:xfrm>
          <a:prstGeom prst="rect">
            <a:avLst/>
          </a:prstGeom>
        </p:spPr>
      </p:pic>
    </p:spTree>
    <p:extLst>
      <p:ext uri="{BB962C8B-B14F-4D97-AF65-F5344CB8AC3E}">
        <p14:creationId xmlns:p14="http://schemas.microsoft.com/office/powerpoint/2010/main" val="18615532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Examples of Count Data in Health Policy</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914400" y="1066801"/>
            <a:ext cx="9984829" cy="5141388"/>
          </a:xfrm>
        </p:spPr>
        <p:txBody>
          <a:bodyPr>
            <a:normAutofit/>
          </a:bodyPr>
          <a:lstStyle/>
          <a:p>
            <a:r>
              <a:rPr lang="en-US" sz="2400" dirty="0">
                <a:cs typeface="Times New Roman" panose="02020603050405020304" pitchFamily="18" charset="0"/>
              </a:rPr>
              <a:t>Number of visits</a:t>
            </a:r>
          </a:p>
          <a:p>
            <a:r>
              <a:rPr lang="en-US" sz="2400" dirty="0">
                <a:cs typeface="Times New Roman" panose="02020603050405020304" pitchFamily="18" charset="0"/>
              </a:rPr>
              <a:t>Number of prescriptions filled</a:t>
            </a:r>
          </a:p>
          <a:p>
            <a:r>
              <a:rPr lang="en-US" sz="2400" dirty="0">
                <a:cs typeface="Times New Roman" panose="02020603050405020304" pitchFamily="18" charset="0"/>
              </a:rPr>
              <a:t>Number of hospital mergers, closures, etc. </a:t>
            </a:r>
          </a:p>
          <a:p>
            <a:pPr marL="0" indent="0">
              <a:buNone/>
            </a:pPr>
            <a:r>
              <a:rPr lang="en-US" sz="3200" b="1" dirty="0">
                <a:solidFill>
                  <a:schemeClr val="accent2">
                    <a:lumMod val="75000"/>
                  </a:schemeClr>
                </a:solidFill>
                <a:cs typeface="Times New Roman" panose="02020603050405020304" pitchFamily="18" charset="0"/>
              </a:rPr>
              <a:t>There’s a lot</a:t>
            </a:r>
          </a:p>
          <a:p>
            <a:r>
              <a:rPr lang="en-US" sz="2400" dirty="0">
                <a:cs typeface="Times New Roman" panose="02020603050405020304" pitchFamily="18" charset="0"/>
              </a:rPr>
              <a:t>When an event is relatively rare (counts are small), data tend to be far from </a:t>
            </a:r>
            <a:r>
              <a:rPr lang="en-US" sz="2400" u="sng" dirty="0">
                <a:cs typeface="Times New Roman" panose="02020603050405020304" pitchFamily="18" charset="0"/>
              </a:rPr>
              <a:t>normally distributed</a:t>
            </a:r>
          </a:p>
          <a:p>
            <a:pPr lvl="1"/>
            <a:r>
              <a:rPr lang="en-US" sz="2400" dirty="0">
                <a:cs typeface="Times New Roman" panose="02020603050405020304" pitchFamily="18" charset="0"/>
              </a:rPr>
              <a:t>We use </a:t>
            </a:r>
            <a:r>
              <a:rPr lang="en-US" sz="2400" b="1" dirty="0">
                <a:solidFill>
                  <a:schemeClr val="accent2">
                    <a:lumMod val="75000"/>
                  </a:schemeClr>
                </a:solidFill>
                <a:cs typeface="Times New Roman" panose="02020603050405020304" pitchFamily="18" charset="0"/>
              </a:rPr>
              <a:t>Poisson regression </a:t>
            </a:r>
            <a:r>
              <a:rPr lang="en-US" sz="2400" dirty="0">
                <a:cs typeface="Times New Roman" panose="02020603050405020304" pitchFamily="18" charset="0"/>
              </a:rPr>
              <a:t>to handle this</a:t>
            </a:r>
          </a:p>
        </p:txBody>
      </p:sp>
    </p:spTree>
    <p:extLst>
      <p:ext uri="{BB962C8B-B14F-4D97-AF65-F5344CB8AC3E}">
        <p14:creationId xmlns:p14="http://schemas.microsoft.com/office/powerpoint/2010/main" val="353384217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2335" y="-304800"/>
            <a:ext cx="10518065" cy="1325562"/>
          </a:xfrm>
        </p:spPr>
        <p:txBody>
          <a:bodyPr>
            <a:normAutofit/>
          </a:bodyPr>
          <a:lstStyle/>
          <a:p>
            <a:r>
              <a:rPr lang="en-US" dirty="0">
                <a:cs typeface="Times New Roman" panose="02020603050405020304" pitchFamily="18" charset="0"/>
              </a:rPr>
              <a:t>Applied Example: Dental Insurance</a:t>
            </a:r>
            <a:endParaRPr lang="en-US" dirty="0">
              <a:latin typeface="Times New Roman" panose="02020603050405020304" pitchFamily="18" charset="0"/>
              <a:cs typeface="Times New Roman" panose="02020603050405020304" pitchFamily="18" charset="0"/>
            </a:endParaRPr>
          </a:p>
        </p:txBody>
      </p:sp>
      <p:sp>
        <p:nvSpPr>
          <p:cNvPr id="7" name="Content Placeholder 6">
            <a:extLst>
              <a:ext uri="{FF2B5EF4-FFF2-40B4-BE49-F238E27FC236}">
                <a16:creationId xmlns:a16="http://schemas.microsoft.com/office/drawing/2014/main" id="{9FF42094-42D9-6C6D-6B09-24F5E928D1F3}"/>
              </a:ext>
            </a:extLst>
          </p:cNvPr>
          <p:cNvSpPr>
            <a:spLocks noGrp="1"/>
          </p:cNvSpPr>
          <p:nvPr>
            <p:ph idx="1"/>
          </p:nvPr>
        </p:nvSpPr>
        <p:spPr>
          <a:xfrm>
            <a:off x="457200" y="1020762"/>
            <a:ext cx="10363200" cy="5159375"/>
          </a:xfrm>
        </p:spPr>
        <p:txBody>
          <a:bodyPr>
            <a:normAutofit/>
          </a:bodyPr>
          <a:lstStyle/>
          <a:p>
            <a:r>
              <a:rPr lang="en-US" sz="2400" dirty="0"/>
              <a:t>Question: How does expanding dental insurance affect utilization?</a:t>
            </a:r>
          </a:p>
          <a:p>
            <a:pPr lvl="1"/>
            <a:r>
              <a:rPr lang="en-US" sz="2200" dirty="0"/>
              <a:t>Who “comes out of the woodwork” and induced to use care? </a:t>
            </a:r>
          </a:p>
          <a:p>
            <a:pPr lvl="1"/>
            <a:r>
              <a:rPr lang="en-US" sz="2200" dirty="0"/>
              <a:t>Who is on the margin? </a:t>
            </a:r>
          </a:p>
          <a:p>
            <a:pPr lvl="1"/>
            <a:r>
              <a:rPr lang="en-US" sz="2200" dirty="0"/>
              <a:t>What does utilization look like for this group? </a:t>
            </a:r>
          </a:p>
          <a:p>
            <a:r>
              <a:rPr lang="en-US" sz="2400" dirty="0"/>
              <a:t>What other research designs does this sound like?  </a:t>
            </a:r>
          </a:p>
          <a:p>
            <a:r>
              <a:rPr lang="en-US" sz="2400" dirty="0"/>
              <a:t>The partial identification here is similar too: </a:t>
            </a:r>
            <a:r>
              <a:rPr lang="en-US" sz="2400" b="1" u="sng" dirty="0">
                <a:solidFill>
                  <a:schemeClr val="accent2">
                    <a:lumMod val="75000"/>
                  </a:schemeClr>
                </a:solidFill>
              </a:rPr>
              <a:t>monotonicity of selection</a:t>
            </a:r>
            <a:r>
              <a:rPr lang="en-US" sz="2400" dirty="0"/>
              <a:t>!</a:t>
            </a:r>
          </a:p>
        </p:txBody>
      </p:sp>
    </p:spTree>
    <p:extLst>
      <p:ext uri="{BB962C8B-B14F-4D97-AF65-F5344CB8AC3E}">
        <p14:creationId xmlns:p14="http://schemas.microsoft.com/office/powerpoint/2010/main" val="263081502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2335" y="-304800"/>
            <a:ext cx="10518065" cy="1325562"/>
          </a:xfrm>
        </p:spPr>
        <p:txBody>
          <a:bodyPr>
            <a:normAutofit/>
          </a:bodyPr>
          <a:lstStyle/>
          <a:p>
            <a:r>
              <a:rPr lang="en-US" dirty="0">
                <a:cs typeface="Times New Roman" panose="02020603050405020304" pitchFamily="18" charset="0"/>
              </a:rPr>
              <a:t>Applied Example: Dental Insurance</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9FF42094-42D9-6C6D-6B09-24F5E928D1F3}"/>
                  </a:ext>
                </a:extLst>
              </p:cNvPr>
              <p:cNvSpPr>
                <a:spLocks noGrp="1"/>
              </p:cNvSpPr>
              <p:nvPr>
                <p:ph idx="1"/>
              </p:nvPr>
            </p:nvSpPr>
            <p:spPr>
              <a:xfrm>
                <a:off x="457200" y="1020762"/>
                <a:ext cx="10363200" cy="5159375"/>
              </a:xfrm>
            </p:spPr>
            <p:txBody>
              <a:bodyPr>
                <a:normAutofit/>
              </a:bodyPr>
              <a:lstStyle/>
              <a:p>
                <a:r>
                  <a:rPr lang="en-US" sz="2400" b="1" dirty="0"/>
                  <a:t>Primitives: </a:t>
                </a:r>
              </a:p>
              <a:p>
                <a:pPr lvl="1"/>
                <a:r>
                  <a:rPr lang="en-US" sz="2200" dirty="0"/>
                  <a:t>Let </a:t>
                </a:r>
                <a14:m>
                  <m:oMath xmlns:m="http://schemas.openxmlformats.org/officeDocument/2006/math">
                    <m:r>
                      <a:rPr lang="en-US" sz="2200" b="0" i="1" smtClean="0">
                        <a:latin typeface="Cambria Math" panose="02040503050406030204" pitchFamily="18" charset="0"/>
                      </a:rPr>
                      <m:t>𝐼</m:t>
                    </m:r>
                  </m:oMath>
                </a14:m>
                <a:r>
                  <a:rPr lang="en-US" sz="2200" dirty="0"/>
                  <a:t> reflect insurance status, and </a:t>
                </a:r>
                <a14:m>
                  <m:oMath xmlns:m="http://schemas.openxmlformats.org/officeDocument/2006/math">
                    <m:r>
                      <a:rPr lang="en-US" sz="2200" b="0" i="1" smtClean="0">
                        <a:latin typeface="Cambria Math" panose="02040503050406030204" pitchFamily="18" charset="0"/>
                      </a:rPr>
                      <m:t>𝐷</m:t>
                    </m:r>
                    <m:r>
                      <a:rPr lang="en-US" sz="2200" b="0" i="1" smtClean="0">
                        <a:latin typeface="Cambria Math" panose="02040503050406030204" pitchFamily="18" charset="0"/>
                      </a:rPr>
                      <m:t>(</m:t>
                    </m:r>
                    <m:r>
                      <a:rPr lang="en-US" sz="2200" b="0" i="1" smtClean="0">
                        <a:latin typeface="Cambria Math" panose="02040503050406030204" pitchFamily="18" charset="0"/>
                      </a:rPr>
                      <m:t>𝐼</m:t>
                    </m:r>
                    <m:r>
                      <a:rPr lang="en-US" sz="2200" b="0" i="1" smtClean="0">
                        <a:latin typeface="Cambria Math" panose="02040503050406030204" pitchFamily="18" charset="0"/>
                      </a:rPr>
                      <m:t>)</m:t>
                    </m:r>
                  </m:oMath>
                </a14:m>
                <a:r>
                  <a:rPr lang="en-US" sz="2200" dirty="0"/>
                  <a:t> reflect induced demand for any dental care</a:t>
                </a:r>
              </a:p>
              <a:p>
                <a:pPr lvl="1"/>
                <a:r>
                  <a:rPr lang="en-US" sz="2200" dirty="0"/>
                  <a:t>Let </a:t>
                </a:r>
                <a14:m>
                  <m:oMath xmlns:m="http://schemas.openxmlformats.org/officeDocument/2006/math">
                    <m:r>
                      <a:rPr lang="en-US" sz="2200" b="0" i="1" smtClean="0">
                        <a:latin typeface="Cambria Math" panose="02040503050406030204" pitchFamily="18" charset="0"/>
                      </a:rPr>
                      <m:t>𝑉</m:t>
                    </m:r>
                  </m:oMath>
                </a14:m>
                <a:r>
                  <a:rPr lang="en-US" sz="2200" dirty="0"/>
                  <a:t> reflect some under-the-hood verification for correct reporting of </a:t>
                </a:r>
                <a14:m>
                  <m:oMath xmlns:m="http://schemas.openxmlformats.org/officeDocument/2006/math">
                    <m:r>
                      <a:rPr lang="en-US" sz="2200" b="0" i="1" smtClean="0">
                        <a:latin typeface="Cambria Math" panose="02040503050406030204" pitchFamily="18" charset="0"/>
                      </a:rPr>
                      <m:t>𝐼</m:t>
                    </m:r>
                  </m:oMath>
                </a14:m>
                <a:r>
                  <a:rPr lang="en-US" sz="2200" dirty="0"/>
                  <a:t> </a:t>
                </a:r>
              </a:p>
              <a:p>
                <a:r>
                  <a:rPr lang="en-US" sz="2400" dirty="0"/>
                  <a:t>If the full population is insured (</a:t>
                </a:r>
                <a14:m>
                  <m:oMath xmlns:m="http://schemas.openxmlformats.org/officeDocument/2006/math">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𝐼</m:t>
                        </m:r>
                      </m:e>
                      <m:sup>
                        <m:r>
                          <a:rPr lang="en-US" sz="2400" b="0" i="1" smtClean="0">
                            <a:latin typeface="Cambria Math" panose="02040503050406030204" pitchFamily="18" charset="0"/>
                          </a:rPr>
                          <m:t>∗</m:t>
                        </m:r>
                      </m:sup>
                    </m:sSup>
                    <m:r>
                      <a:rPr lang="en-US" sz="2400" b="0" i="1" smtClean="0">
                        <a:latin typeface="Cambria Math" panose="02040503050406030204" pitchFamily="18" charset="0"/>
                      </a:rPr>
                      <m:t>=1</m:t>
                    </m:r>
                  </m:oMath>
                </a14:m>
                <a:r>
                  <a:rPr lang="en-US" sz="2400" dirty="0"/>
                  <a:t>), what is the probability:</a:t>
                </a:r>
              </a:p>
              <a:p>
                <a:pPr marL="0" indent="0">
                  <a:buNone/>
                </a:pPr>
                <a14:m>
                  <m:oMathPara xmlns:m="http://schemas.openxmlformats.org/officeDocument/2006/math">
                    <m:oMathParaPr>
                      <m:jc m:val="centerGroup"/>
                    </m:oMathParaPr>
                    <m:oMath xmlns:m="http://schemas.openxmlformats.org/officeDocument/2006/math">
                      <m:r>
                        <m:rPr>
                          <m:sty m:val="p"/>
                        </m:rPr>
                        <a:rPr lang="en-US" sz="2400" b="0" i="0" smtClean="0">
                          <a:latin typeface="Cambria Math" panose="02040503050406030204" pitchFamily="18" charset="0"/>
                        </a:rPr>
                        <m:t>Pr</m:t>
                      </m:r>
                      <m:r>
                        <a:rPr lang="en-US" sz="2400" b="0" i="1" smtClean="0">
                          <a:latin typeface="Cambria Math" panose="02040503050406030204" pitchFamily="18" charset="0"/>
                        </a:rPr>
                        <m:t>⁡(</m:t>
                      </m:r>
                      <m:r>
                        <a:rPr lang="en-US" sz="2400" b="0" i="1" smtClean="0">
                          <a:latin typeface="Cambria Math" panose="02040503050406030204" pitchFamily="18" charset="0"/>
                        </a:rPr>
                        <m:t>𝐷</m:t>
                      </m:r>
                      <m:d>
                        <m:dPr>
                          <m:ctrlPr>
                            <a:rPr lang="en-US" sz="2400" b="0" i="1" smtClean="0">
                              <a:latin typeface="Cambria Math" panose="02040503050406030204" pitchFamily="18" charset="0"/>
                            </a:rPr>
                          </m:ctrlPr>
                        </m:dPr>
                        <m:e>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𝐼</m:t>
                              </m:r>
                            </m:e>
                            <m:sup>
                              <m:r>
                                <a:rPr lang="en-US" sz="2400" b="0" i="1" smtClean="0">
                                  <a:latin typeface="Cambria Math" panose="02040503050406030204" pitchFamily="18" charset="0"/>
                                </a:rPr>
                                <m:t>∗</m:t>
                              </m:r>
                            </m:sup>
                          </m:sSup>
                          <m:r>
                            <a:rPr lang="en-US" sz="2400" b="0" i="1" smtClean="0">
                              <a:latin typeface="Cambria Math" panose="02040503050406030204" pitchFamily="18" charset="0"/>
                            </a:rPr>
                            <m:t>=1</m:t>
                          </m:r>
                        </m:e>
                      </m:d>
                      <m:r>
                        <a:rPr lang="en-US" sz="2400" b="0" i="1" smtClean="0">
                          <a:latin typeface="Cambria Math" panose="02040503050406030204" pitchFamily="18" charset="0"/>
                        </a:rPr>
                        <m:t>=1)</m:t>
                      </m:r>
                    </m:oMath>
                  </m:oMathPara>
                </a14:m>
                <a:endParaRPr lang="en-US" sz="2400" dirty="0"/>
              </a:p>
              <a:p>
                <a:r>
                  <a:rPr lang="en-US" sz="2400" dirty="0"/>
                  <a:t>What do we actually observe? </a:t>
                </a:r>
              </a:p>
            </p:txBody>
          </p:sp>
        </mc:Choice>
        <mc:Fallback xmlns="">
          <p:sp>
            <p:nvSpPr>
              <p:cNvPr id="7" name="Content Placeholder 6">
                <a:extLst>
                  <a:ext uri="{FF2B5EF4-FFF2-40B4-BE49-F238E27FC236}">
                    <a16:creationId xmlns:a16="http://schemas.microsoft.com/office/drawing/2014/main" id="{9FF42094-42D9-6C6D-6B09-24F5E928D1F3}"/>
                  </a:ext>
                </a:extLst>
              </p:cNvPr>
              <p:cNvSpPr>
                <a:spLocks noGrp="1" noRot="1" noChangeAspect="1" noMove="1" noResize="1" noEditPoints="1" noAdjustHandles="1" noChangeArrowheads="1" noChangeShapeType="1" noTextEdit="1"/>
              </p:cNvSpPr>
              <p:nvPr>
                <p:ph idx="1"/>
              </p:nvPr>
            </p:nvSpPr>
            <p:spPr>
              <a:xfrm>
                <a:off x="457200" y="1020762"/>
                <a:ext cx="10363200" cy="5159375"/>
              </a:xfrm>
              <a:blipFill>
                <a:blip r:embed="rId3"/>
                <a:stretch>
                  <a:fillRect l="-412" t="-1299"/>
                </a:stretch>
              </a:blipFill>
            </p:spPr>
            <p:txBody>
              <a:bodyPr/>
              <a:lstStyle/>
              <a:p>
                <a:r>
                  <a:rPr lang="en-US">
                    <a:noFill/>
                  </a:rPr>
                  <a:t> </a:t>
                </a:r>
              </a:p>
            </p:txBody>
          </p:sp>
        </mc:Fallback>
      </mc:AlternateContent>
    </p:spTree>
    <p:extLst>
      <p:ext uri="{BB962C8B-B14F-4D97-AF65-F5344CB8AC3E}">
        <p14:creationId xmlns:p14="http://schemas.microsoft.com/office/powerpoint/2010/main" val="199587002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2335" y="-304800"/>
            <a:ext cx="10518065" cy="1325562"/>
          </a:xfrm>
        </p:spPr>
        <p:txBody>
          <a:bodyPr>
            <a:normAutofit/>
          </a:bodyPr>
          <a:lstStyle/>
          <a:p>
            <a:r>
              <a:rPr lang="en-US" dirty="0">
                <a:cs typeface="Times New Roman" panose="02020603050405020304" pitchFamily="18" charset="0"/>
              </a:rPr>
              <a:t>Applied Example: Dental Insurance</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9FF42094-42D9-6C6D-6B09-24F5E928D1F3}"/>
                  </a:ext>
                </a:extLst>
              </p:cNvPr>
              <p:cNvSpPr>
                <a:spLocks noGrp="1"/>
              </p:cNvSpPr>
              <p:nvPr>
                <p:ph idx="1"/>
              </p:nvPr>
            </p:nvSpPr>
            <p:spPr>
              <a:xfrm>
                <a:off x="457200" y="1020762"/>
                <a:ext cx="10363200" cy="5159375"/>
              </a:xfrm>
            </p:spPr>
            <p:txBody>
              <a:bodyPr>
                <a:normAutofit/>
              </a:bodyPr>
              <a:lstStyle/>
              <a:p>
                <a:r>
                  <a:rPr lang="en-US" sz="2400" b="1" dirty="0"/>
                  <a:t>Primitives: </a:t>
                </a:r>
              </a:p>
              <a:p>
                <a:pPr lvl="1"/>
                <a:r>
                  <a:rPr lang="en-US" sz="2200" dirty="0"/>
                  <a:t>Let </a:t>
                </a:r>
                <a14:m>
                  <m:oMath xmlns:m="http://schemas.openxmlformats.org/officeDocument/2006/math">
                    <m:r>
                      <a:rPr lang="en-US" sz="2200" b="0" i="1" smtClean="0">
                        <a:latin typeface="Cambria Math" panose="02040503050406030204" pitchFamily="18" charset="0"/>
                      </a:rPr>
                      <m:t>𝐼</m:t>
                    </m:r>
                  </m:oMath>
                </a14:m>
                <a:r>
                  <a:rPr lang="en-US" sz="2200" dirty="0"/>
                  <a:t> reflect insurance status, and </a:t>
                </a:r>
                <a14:m>
                  <m:oMath xmlns:m="http://schemas.openxmlformats.org/officeDocument/2006/math">
                    <m:r>
                      <a:rPr lang="en-US" sz="2200" b="0" i="1" smtClean="0">
                        <a:latin typeface="Cambria Math" panose="02040503050406030204" pitchFamily="18" charset="0"/>
                      </a:rPr>
                      <m:t>𝐷</m:t>
                    </m:r>
                    <m:r>
                      <a:rPr lang="en-US" sz="2200" b="0" i="1" smtClean="0">
                        <a:latin typeface="Cambria Math" panose="02040503050406030204" pitchFamily="18" charset="0"/>
                      </a:rPr>
                      <m:t>(</m:t>
                    </m:r>
                    <m:r>
                      <a:rPr lang="en-US" sz="2200" b="0" i="1" smtClean="0">
                        <a:latin typeface="Cambria Math" panose="02040503050406030204" pitchFamily="18" charset="0"/>
                      </a:rPr>
                      <m:t>𝐼</m:t>
                    </m:r>
                    <m:r>
                      <a:rPr lang="en-US" sz="2200" b="0" i="1" smtClean="0">
                        <a:latin typeface="Cambria Math" panose="02040503050406030204" pitchFamily="18" charset="0"/>
                      </a:rPr>
                      <m:t>)</m:t>
                    </m:r>
                  </m:oMath>
                </a14:m>
                <a:r>
                  <a:rPr lang="en-US" sz="2200" dirty="0"/>
                  <a:t> reflect induced demand for any dental care</a:t>
                </a:r>
              </a:p>
              <a:p>
                <a:pPr lvl="1"/>
                <a:r>
                  <a:rPr lang="en-US" sz="2200" dirty="0"/>
                  <a:t>Let </a:t>
                </a:r>
                <a14:m>
                  <m:oMath xmlns:m="http://schemas.openxmlformats.org/officeDocument/2006/math">
                    <m:r>
                      <a:rPr lang="en-US" sz="2200" b="0" i="1" smtClean="0">
                        <a:latin typeface="Cambria Math" panose="02040503050406030204" pitchFamily="18" charset="0"/>
                      </a:rPr>
                      <m:t>𝑉</m:t>
                    </m:r>
                  </m:oMath>
                </a14:m>
                <a:r>
                  <a:rPr lang="en-US" sz="2200" dirty="0"/>
                  <a:t> reflect some under-the-hood verification for correct reporting of </a:t>
                </a:r>
                <a14:m>
                  <m:oMath xmlns:m="http://schemas.openxmlformats.org/officeDocument/2006/math">
                    <m:r>
                      <a:rPr lang="en-US" sz="2200" b="0" i="1" smtClean="0">
                        <a:latin typeface="Cambria Math" panose="02040503050406030204" pitchFamily="18" charset="0"/>
                      </a:rPr>
                      <m:t>𝐼</m:t>
                    </m:r>
                  </m:oMath>
                </a14:m>
                <a:r>
                  <a:rPr lang="en-US" sz="2200" dirty="0"/>
                  <a:t> </a:t>
                </a:r>
              </a:p>
              <a:p>
                <a:r>
                  <a:rPr lang="en-US" sz="2400" dirty="0"/>
                  <a:t>If the full population is insured (</a:t>
                </a:r>
                <a14:m>
                  <m:oMath xmlns:m="http://schemas.openxmlformats.org/officeDocument/2006/math">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𝐼</m:t>
                        </m:r>
                      </m:e>
                      <m:sup>
                        <m:r>
                          <a:rPr lang="en-US" sz="2400" b="0" i="1" smtClean="0">
                            <a:latin typeface="Cambria Math" panose="02040503050406030204" pitchFamily="18" charset="0"/>
                          </a:rPr>
                          <m:t>∗</m:t>
                        </m:r>
                      </m:sup>
                    </m:sSup>
                    <m:r>
                      <a:rPr lang="en-US" sz="2400" b="0" i="1" smtClean="0">
                        <a:latin typeface="Cambria Math" panose="02040503050406030204" pitchFamily="18" charset="0"/>
                      </a:rPr>
                      <m:t>=1</m:t>
                    </m:r>
                  </m:oMath>
                </a14:m>
                <a:r>
                  <a:rPr lang="en-US" sz="2400" dirty="0"/>
                  <a:t>), what is the probability:</a:t>
                </a:r>
              </a:p>
              <a:p>
                <a:pPr marL="0" indent="0">
                  <a:buNone/>
                </a:pPr>
                <a14:m>
                  <m:oMathPara xmlns:m="http://schemas.openxmlformats.org/officeDocument/2006/math">
                    <m:oMathParaPr>
                      <m:jc m:val="centerGroup"/>
                    </m:oMathParaPr>
                    <m:oMath xmlns:m="http://schemas.openxmlformats.org/officeDocument/2006/math">
                      <m:r>
                        <m:rPr>
                          <m:sty m:val="p"/>
                        </m:rPr>
                        <a:rPr lang="en-US" sz="2400" b="0" i="0" smtClean="0">
                          <a:latin typeface="Cambria Math" panose="02040503050406030204" pitchFamily="18" charset="0"/>
                        </a:rPr>
                        <m:t>Pr</m:t>
                      </m:r>
                      <m:r>
                        <a:rPr lang="en-US" sz="2400" b="0" i="1" smtClean="0">
                          <a:latin typeface="Cambria Math" panose="02040503050406030204" pitchFamily="18" charset="0"/>
                        </a:rPr>
                        <m:t>⁡(</m:t>
                      </m:r>
                      <m:r>
                        <a:rPr lang="en-US" sz="2400" b="0" i="1" smtClean="0">
                          <a:latin typeface="Cambria Math" panose="02040503050406030204" pitchFamily="18" charset="0"/>
                        </a:rPr>
                        <m:t>𝐷</m:t>
                      </m:r>
                      <m:d>
                        <m:dPr>
                          <m:ctrlPr>
                            <a:rPr lang="en-US" sz="2400" b="0" i="1" smtClean="0">
                              <a:latin typeface="Cambria Math" panose="02040503050406030204" pitchFamily="18" charset="0"/>
                            </a:rPr>
                          </m:ctrlPr>
                        </m:dPr>
                        <m:e>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𝐼</m:t>
                              </m:r>
                            </m:e>
                            <m:sup>
                              <m:r>
                                <a:rPr lang="en-US" sz="2400" b="0" i="1" smtClean="0">
                                  <a:latin typeface="Cambria Math" panose="02040503050406030204" pitchFamily="18" charset="0"/>
                                </a:rPr>
                                <m:t>∗</m:t>
                              </m:r>
                            </m:sup>
                          </m:sSup>
                          <m:r>
                            <a:rPr lang="en-US" sz="2400" b="0" i="1" smtClean="0">
                              <a:latin typeface="Cambria Math" panose="02040503050406030204" pitchFamily="18" charset="0"/>
                            </a:rPr>
                            <m:t>=1</m:t>
                          </m:r>
                        </m:e>
                      </m:d>
                      <m:r>
                        <a:rPr lang="en-US" sz="2400" b="0" i="1" smtClean="0">
                          <a:latin typeface="Cambria Math" panose="02040503050406030204" pitchFamily="18" charset="0"/>
                        </a:rPr>
                        <m:t>=1)</m:t>
                      </m:r>
                    </m:oMath>
                  </m:oMathPara>
                </a14:m>
                <a:endParaRPr lang="en-US" sz="2400" dirty="0"/>
              </a:p>
              <a:p>
                <a:r>
                  <a:rPr lang="en-US" sz="2400" dirty="0"/>
                  <a:t>What do we actually observe? </a:t>
                </a:r>
              </a:p>
              <a:p>
                <a:pPr marL="0" indent="0">
                  <a:buNone/>
                </a:pPr>
                <a14:m>
                  <m:oMathPara xmlns:m="http://schemas.openxmlformats.org/officeDocument/2006/math">
                    <m:oMathParaPr>
                      <m:jc m:val="centerGroup"/>
                    </m:oMathParaPr>
                    <m:oMath xmlns:m="http://schemas.openxmlformats.org/officeDocument/2006/math">
                      <m:r>
                        <m:rPr>
                          <m:sty m:val="p"/>
                        </m:rPr>
                        <a:rPr lang="en-US" sz="2400" b="0" i="0" smtClean="0">
                          <a:latin typeface="Cambria Math" panose="02040503050406030204" pitchFamily="18" charset="0"/>
                        </a:rPr>
                        <m:t>Pr</m:t>
                      </m:r>
                      <m:r>
                        <a:rPr lang="en-US" sz="2400" b="0" i="1" smtClean="0">
                          <a:latin typeface="Cambria Math" panose="02040503050406030204" pitchFamily="18" charset="0"/>
                        </a:rPr>
                        <m:t>⁡(</m:t>
                      </m:r>
                      <m:r>
                        <a:rPr lang="en-US" sz="2400" b="0" i="1" smtClean="0">
                          <a:latin typeface="Cambria Math" panose="02040503050406030204" pitchFamily="18" charset="0"/>
                        </a:rPr>
                        <m:t>𝐷</m:t>
                      </m:r>
                      <m:d>
                        <m:dPr>
                          <m:ctrlPr>
                            <a:rPr lang="en-US" sz="2400" b="0" i="1" smtClean="0">
                              <a:latin typeface="Cambria Math" panose="02040503050406030204" pitchFamily="18" charset="0"/>
                            </a:rPr>
                          </m:ctrlPr>
                        </m:dPr>
                        <m:e>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𝐼</m:t>
                              </m:r>
                            </m:e>
                            <m:sup>
                              <m:r>
                                <a:rPr lang="en-US" sz="2400" b="0" i="1" smtClean="0">
                                  <a:latin typeface="Cambria Math" panose="02040503050406030204" pitchFamily="18" charset="0"/>
                                </a:rPr>
                                <m:t>∗</m:t>
                              </m:r>
                            </m:sup>
                          </m:sSup>
                          <m:r>
                            <a:rPr lang="en-US" sz="2400" b="0" i="1" smtClean="0">
                              <a:latin typeface="Cambria Math" panose="02040503050406030204" pitchFamily="18" charset="0"/>
                            </a:rPr>
                            <m:t>=1</m:t>
                          </m:r>
                        </m:e>
                      </m:d>
                      <m:r>
                        <a:rPr lang="en-US" sz="2400" b="0" i="1" smtClean="0">
                          <a:latin typeface="Cambria Math" panose="02040503050406030204" pitchFamily="18" charset="0"/>
                        </a:rPr>
                        <m:t>=1|</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𝐼</m:t>
                          </m:r>
                        </m:e>
                        <m:sub>
                          <m:r>
                            <a:rPr lang="en-US" sz="2400" b="0" i="1" smtClean="0">
                              <a:latin typeface="Cambria Math" panose="02040503050406030204" pitchFamily="18" charset="0"/>
                            </a:rPr>
                            <m:t>0</m:t>
                          </m:r>
                        </m:sub>
                      </m:sSub>
                      <m:r>
                        <a:rPr lang="en-US" sz="2400" b="0" i="1" smtClean="0">
                          <a:latin typeface="Cambria Math" panose="02040503050406030204" pitchFamily="18" charset="0"/>
                        </a:rPr>
                        <m:t>=1,</m:t>
                      </m:r>
                      <m:r>
                        <a:rPr lang="en-US" sz="2400" b="0" i="1" smtClean="0">
                          <a:latin typeface="Cambria Math" panose="02040503050406030204" pitchFamily="18" charset="0"/>
                        </a:rPr>
                        <m:t>𝑉</m:t>
                      </m:r>
                      <m:r>
                        <a:rPr lang="en-US" sz="2400" b="0" i="1" smtClean="0">
                          <a:latin typeface="Cambria Math" panose="02040503050406030204" pitchFamily="18" charset="0"/>
                        </a:rPr>
                        <m:t>=1)</m:t>
                      </m:r>
                    </m:oMath>
                  </m:oMathPara>
                </a14:m>
                <a:endParaRPr lang="en-US" sz="2400" dirty="0"/>
              </a:p>
            </p:txBody>
          </p:sp>
        </mc:Choice>
        <mc:Fallback xmlns="">
          <p:sp>
            <p:nvSpPr>
              <p:cNvPr id="7" name="Content Placeholder 6">
                <a:extLst>
                  <a:ext uri="{FF2B5EF4-FFF2-40B4-BE49-F238E27FC236}">
                    <a16:creationId xmlns:a16="http://schemas.microsoft.com/office/drawing/2014/main" id="{9FF42094-42D9-6C6D-6B09-24F5E928D1F3}"/>
                  </a:ext>
                </a:extLst>
              </p:cNvPr>
              <p:cNvSpPr>
                <a:spLocks noGrp="1" noRot="1" noChangeAspect="1" noMove="1" noResize="1" noEditPoints="1" noAdjustHandles="1" noChangeArrowheads="1" noChangeShapeType="1" noTextEdit="1"/>
              </p:cNvSpPr>
              <p:nvPr>
                <p:ph idx="1"/>
              </p:nvPr>
            </p:nvSpPr>
            <p:spPr>
              <a:xfrm>
                <a:off x="457200" y="1020762"/>
                <a:ext cx="10363200" cy="5159375"/>
              </a:xfrm>
              <a:blipFill>
                <a:blip r:embed="rId3"/>
                <a:stretch>
                  <a:fillRect l="-412" t="-1299"/>
                </a:stretch>
              </a:blipFill>
            </p:spPr>
            <p:txBody>
              <a:bodyPr/>
              <a:lstStyle/>
              <a:p>
                <a:r>
                  <a:rPr lang="en-US">
                    <a:noFill/>
                  </a:rPr>
                  <a:t> </a:t>
                </a:r>
              </a:p>
            </p:txBody>
          </p:sp>
        </mc:Fallback>
      </mc:AlternateContent>
    </p:spTree>
    <p:extLst>
      <p:ext uri="{BB962C8B-B14F-4D97-AF65-F5344CB8AC3E}">
        <p14:creationId xmlns:p14="http://schemas.microsoft.com/office/powerpoint/2010/main" val="418155782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2335" y="-304800"/>
            <a:ext cx="10518065" cy="1325562"/>
          </a:xfrm>
        </p:spPr>
        <p:txBody>
          <a:bodyPr>
            <a:normAutofit/>
          </a:bodyPr>
          <a:lstStyle/>
          <a:p>
            <a:r>
              <a:rPr lang="en-US" dirty="0">
                <a:cs typeface="Times New Roman" panose="02020603050405020304" pitchFamily="18" charset="0"/>
              </a:rPr>
              <a:t>Applied Example: Dental Insurance</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9FF42094-42D9-6C6D-6B09-24F5E928D1F3}"/>
                  </a:ext>
                </a:extLst>
              </p:cNvPr>
              <p:cNvSpPr>
                <a:spLocks noGrp="1"/>
              </p:cNvSpPr>
              <p:nvPr>
                <p:ph idx="1"/>
              </p:nvPr>
            </p:nvSpPr>
            <p:spPr>
              <a:xfrm>
                <a:off x="457200" y="1020762"/>
                <a:ext cx="10363200" cy="5159375"/>
              </a:xfrm>
            </p:spPr>
            <p:txBody>
              <a:bodyPr>
                <a:normAutofit fontScale="92500" lnSpcReduction="10000"/>
              </a:bodyPr>
              <a:lstStyle/>
              <a:p>
                <a:r>
                  <a:rPr lang="en-US" sz="2400" b="1" dirty="0"/>
                  <a:t>Primitives: </a:t>
                </a:r>
              </a:p>
              <a:p>
                <a:pPr lvl="1"/>
                <a:r>
                  <a:rPr lang="en-US" sz="2200" dirty="0"/>
                  <a:t>Let </a:t>
                </a:r>
                <a14:m>
                  <m:oMath xmlns:m="http://schemas.openxmlformats.org/officeDocument/2006/math">
                    <m:r>
                      <a:rPr lang="en-US" sz="2200" b="0" i="1" smtClean="0">
                        <a:latin typeface="Cambria Math" panose="02040503050406030204" pitchFamily="18" charset="0"/>
                      </a:rPr>
                      <m:t>𝐼</m:t>
                    </m:r>
                  </m:oMath>
                </a14:m>
                <a:r>
                  <a:rPr lang="en-US" sz="2200" dirty="0"/>
                  <a:t> reflect insurance status, and </a:t>
                </a:r>
                <a14:m>
                  <m:oMath xmlns:m="http://schemas.openxmlformats.org/officeDocument/2006/math">
                    <m:r>
                      <a:rPr lang="en-US" sz="2200" b="0" i="1" smtClean="0">
                        <a:latin typeface="Cambria Math" panose="02040503050406030204" pitchFamily="18" charset="0"/>
                      </a:rPr>
                      <m:t>𝐷</m:t>
                    </m:r>
                    <m:r>
                      <a:rPr lang="en-US" sz="2200" b="0" i="1" smtClean="0">
                        <a:latin typeface="Cambria Math" panose="02040503050406030204" pitchFamily="18" charset="0"/>
                      </a:rPr>
                      <m:t>(</m:t>
                    </m:r>
                    <m:r>
                      <a:rPr lang="en-US" sz="2200" b="0" i="1" smtClean="0">
                        <a:latin typeface="Cambria Math" panose="02040503050406030204" pitchFamily="18" charset="0"/>
                      </a:rPr>
                      <m:t>𝐼</m:t>
                    </m:r>
                    <m:r>
                      <a:rPr lang="en-US" sz="2200" b="0" i="1" smtClean="0">
                        <a:latin typeface="Cambria Math" panose="02040503050406030204" pitchFamily="18" charset="0"/>
                      </a:rPr>
                      <m:t>)</m:t>
                    </m:r>
                  </m:oMath>
                </a14:m>
                <a:r>
                  <a:rPr lang="en-US" sz="2200" dirty="0"/>
                  <a:t> reflect induced demand for any dental care</a:t>
                </a:r>
              </a:p>
              <a:p>
                <a:pPr lvl="1"/>
                <a:r>
                  <a:rPr lang="en-US" sz="2200" dirty="0"/>
                  <a:t>Let </a:t>
                </a:r>
                <a14:m>
                  <m:oMath xmlns:m="http://schemas.openxmlformats.org/officeDocument/2006/math">
                    <m:r>
                      <a:rPr lang="en-US" sz="2200" b="0" i="1" smtClean="0">
                        <a:latin typeface="Cambria Math" panose="02040503050406030204" pitchFamily="18" charset="0"/>
                      </a:rPr>
                      <m:t>𝑉</m:t>
                    </m:r>
                  </m:oMath>
                </a14:m>
                <a:r>
                  <a:rPr lang="en-US" sz="2200" dirty="0"/>
                  <a:t> reflect some under-the-hood verification for correct reporting of </a:t>
                </a:r>
                <a14:m>
                  <m:oMath xmlns:m="http://schemas.openxmlformats.org/officeDocument/2006/math">
                    <m:r>
                      <a:rPr lang="en-US" sz="2200" b="0" i="1" smtClean="0">
                        <a:latin typeface="Cambria Math" panose="02040503050406030204" pitchFamily="18" charset="0"/>
                      </a:rPr>
                      <m:t>𝐼</m:t>
                    </m:r>
                  </m:oMath>
                </a14:m>
                <a:r>
                  <a:rPr lang="en-US" sz="2200" dirty="0"/>
                  <a:t> </a:t>
                </a:r>
              </a:p>
              <a:p>
                <a:r>
                  <a:rPr lang="en-US" sz="2400" dirty="0"/>
                  <a:t>If the full population is insured (</a:t>
                </a:r>
                <a14:m>
                  <m:oMath xmlns:m="http://schemas.openxmlformats.org/officeDocument/2006/math">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𝐼</m:t>
                        </m:r>
                      </m:e>
                      <m:sup>
                        <m:r>
                          <a:rPr lang="en-US" sz="2400" b="0" i="1" smtClean="0">
                            <a:latin typeface="Cambria Math" panose="02040503050406030204" pitchFamily="18" charset="0"/>
                          </a:rPr>
                          <m:t>∗</m:t>
                        </m:r>
                      </m:sup>
                    </m:sSup>
                    <m:r>
                      <a:rPr lang="en-US" sz="2400" b="0" i="1" smtClean="0">
                        <a:latin typeface="Cambria Math" panose="02040503050406030204" pitchFamily="18" charset="0"/>
                      </a:rPr>
                      <m:t>=1</m:t>
                    </m:r>
                  </m:oMath>
                </a14:m>
                <a:r>
                  <a:rPr lang="en-US" sz="2400" dirty="0"/>
                  <a:t>), what is the probability:</a:t>
                </a:r>
              </a:p>
              <a:p>
                <a:pPr marL="0" indent="0">
                  <a:buNone/>
                </a:pPr>
                <a14:m>
                  <m:oMathPara xmlns:m="http://schemas.openxmlformats.org/officeDocument/2006/math">
                    <m:oMathParaPr>
                      <m:jc m:val="centerGroup"/>
                    </m:oMathParaPr>
                    <m:oMath xmlns:m="http://schemas.openxmlformats.org/officeDocument/2006/math">
                      <m:r>
                        <m:rPr>
                          <m:sty m:val="p"/>
                        </m:rPr>
                        <a:rPr lang="en-US" sz="2400" b="0" i="0" smtClean="0">
                          <a:latin typeface="Cambria Math" panose="02040503050406030204" pitchFamily="18" charset="0"/>
                        </a:rPr>
                        <m:t>Pr</m:t>
                      </m:r>
                      <m:r>
                        <a:rPr lang="en-US" sz="2400" b="0" i="1" smtClean="0">
                          <a:latin typeface="Cambria Math" panose="02040503050406030204" pitchFamily="18" charset="0"/>
                        </a:rPr>
                        <m:t>⁡(</m:t>
                      </m:r>
                      <m:r>
                        <a:rPr lang="en-US" sz="2400" b="0" i="1" smtClean="0">
                          <a:latin typeface="Cambria Math" panose="02040503050406030204" pitchFamily="18" charset="0"/>
                        </a:rPr>
                        <m:t>𝐷</m:t>
                      </m:r>
                      <m:d>
                        <m:dPr>
                          <m:ctrlPr>
                            <a:rPr lang="en-US" sz="2400" b="0" i="1" smtClean="0">
                              <a:latin typeface="Cambria Math" panose="02040503050406030204" pitchFamily="18" charset="0"/>
                            </a:rPr>
                          </m:ctrlPr>
                        </m:dPr>
                        <m:e>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𝐼</m:t>
                              </m:r>
                            </m:e>
                            <m:sup>
                              <m:r>
                                <a:rPr lang="en-US" sz="2400" b="0" i="1" smtClean="0">
                                  <a:latin typeface="Cambria Math" panose="02040503050406030204" pitchFamily="18" charset="0"/>
                                </a:rPr>
                                <m:t>∗</m:t>
                              </m:r>
                            </m:sup>
                          </m:sSup>
                          <m:r>
                            <a:rPr lang="en-US" sz="2400" b="0" i="1" smtClean="0">
                              <a:latin typeface="Cambria Math" panose="02040503050406030204" pitchFamily="18" charset="0"/>
                            </a:rPr>
                            <m:t>=1</m:t>
                          </m:r>
                        </m:e>
                      </m:d>
                      <m:r>
                        <a:rPr lang="en-US" sz="2400" b="0" i="1" smtClean="0">
                          <a:latin typeface="Cambria Math" panose="02040503050406030204" pitchFamily="18" charset="0"/>
                        </a:rPr>
                        <m:t>=1)</m:t>
                      </m:r>
                    </m:oMath>
                  </m:oMathPara>
                </a14:m>
                <a:endParaRPr lang="en-US" sz="2400" dirty="0"/>
              </a:p>
              <a:p>
                <a:r>
                  <a:rPr lang="en-US" sz="2400" dirty="0"/>
                  <a:t>What do we actually observe? </a:t>
                </a:r>
              </a:p>
              <a:p>
                <a:pPr marL="0" indent="0">
                  <a:buNone/>
                </a:pPr>
                <a14:m>
                  <m:oMathPara xmlns:m="http://schemas.openxmlformats.org/officeDocument/2006/math">
                    <m:oMathParaPr>
                      <m:jc m:val="centerGroup"/>
                    </m:oMathParaPr>
                    <m:oMath xmlns:m="http://schemas.openxmlformats.org/officeDocument/2006/math">
                      <m:r>
                        <m:rPr>
                          <m:sty m:val="p"/>
                        </m:rPr>
                        <a:rPr lang="en-US" sz="2400" b="0" i="0" smtClean="0">
                          <a:latin typeface="Cambria Math" panose="02040503050406030204" pitchFamily="18" charset="0"/>
                        </a:rPr>
                        <m:t>Pr</m:t>
                      </m:r>
                      <m:r>
                        <a:rPr lang="en-US" sz="2400" b="0" i="1" smtClean="0">
                          <a:latin typeface="Cambria Math" panose="02040503050406030204" pitchFamily="18" charset="0"/>
                        </a:rPr>
                        <m:t>⁡(</m:t>
                      </m:r>
                      <m:r>
                        <a:rPr lang="en-US" sz="2400" b="0" i="1" smtClean="0">
                          <a:latin typeface="Cambria Math" panose="02040503050406030204" pitchFamily="18" charset="0"/>
                        </a:rPr>
                        <m:t>𝐷</m:t>
                      </m:r>
                      <m:d>
                        <m:dPr>
                          <m:ctrlPr>
                            <a:rPr lang="en-US" sz="2400" b="0" i="1" smtClean="0">
                              <a:latin typeface="Cambria Math" panose="02040503050406030204" pitchFamily="18" charset="0"/>
                            </a:rPr>
                          </m:ctrlPr>
                        </m:dPr>
                        <m:e>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𝐼</m:t>
                              </m:r>
                            </m:e>
                            <m:sup>
                              <m:r>
                                <a:rPr lang="en-US" sz="2400" b="0" i="1" smtClean="0">
                                  <a:latin typeface="Cambria Math" panose="02040503050406030204" pitchFamily="18" charset="0"/>
                                </a:rPr>
                                <m:t>∗</m:t>
                              </m:r>
                            </m:sup>
                          </m:sSup>
                          <m:r>
                            <a:rPr lang="en-US" sz="2400" b="0" i="1" smtClean="0">
                              <a:latin typeface="Cambria Math" panose="02040503050406030204" pitchFamily="18" charset="0"/>
                            </a:rPr>
                            <m:t>=1</m:t>
                          </m:r>
                        </m:e>
                      </m:d>
                      <m:r>
                        <a:rPr lang="en-US" sz="2400" b="0" i="1" smtClean="0">
                          <a:latin typeface="Cambria Math" panose="02040503050406030204" pitchFamily="18" charset="0"/>
                        </a:rPr>
                        <m:t>=1|</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𝐼</m:t>
                          </m:r>
                        </m:e>
                        <m:sub>
                          <m:r>
                            <a:rPr lang="en-US" sz="2400" b="0" i="1" smtClean="0">
                              <a:latin typeface="Cambria Math" panose="02040503050406030204" pitchFamily="18" charset="0"/>
                            </a:rPr>
                            <m:t>0</m:t>
                          </m:r>
                        </m:sub>
                      </m:sSub>
                      <m:r>
                        <a:rPr lang="en-US" sz="2400" b="0" i="1" smtClean="0">
                          <a:latin typeface="Cambria Math" panose="02040503050406030204" pitchFamily="18" charset="0"/>
                        </a:rPr>
                        <m:t>=1,</m:t>
                      </m:r>
                      <m:r>
                        <a:rPr lang="en-US" sz="2400" b="0" i="1" smtClean="0">
                          <a:latin typeface="Cambria Math" panose="02040503050406030204" pitchFamily="18" charset="0"/>
                        </a:rPr>
                        <m:t>𝑉</m:t>
                      </m:r>
                      <m:r>
                        <a:rPr lang="en-US" sz="2400" b="0" i="1" smtClean="0">
                          <a:latin typeface="Cambria Math" panose="02040503050406030204" pitchFamily="18" charset="0"/>
                        </a:rPr>
                        <m:t>=1)</m:t>
                      </m:r>
                    </m:oMath>
                  </m:oMathPara>
                </a14:m>
                <a:endParaRPr lang="en-US" sz="2400" dirty="0"/>
              </a:p>
              <a:p>
                <a:pPr marL="0" indent="0">
                  <a:buNone/>
                </a:pPr>
                <a:r>
                  <a:rPr lang="en-US" sz="2400" b="1" dirty="0"/>
                  <a:t>Monotonicity assumptions: </a:t>
                </a:r>
              </a:p>
              <a:p>
                <a:pPr marL="457200" indent="-457200">
                  <a:buAutoNum type="arabicPeriod"/>
                </a:pPr>
                <a:r>
                  <a:rPr lang="en-US" sz="2400" dirty="0"/>
                  <a:t>(MTR): likelihood of using dental services only goes </a:t>
                </a:r>
                <a:r>
                  <a:rPr lang="en-US" sz="2400" i="1" dirty="0"/>
                  <a:t>up </a:t>
                </a:r>
                <a:r>
                  <a:rPr lang="en-US" sz="2400" dirty="0"/>
                  <a:t>with insurance</a:t>
                </a:r>
              </a:p>
              <a:p>
                <a:pPr marL="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𝐷</m:t>
                      </m:r>
                      <m:d>
                        <m:dPr>
                          <m:ctrlPr>
                            <a:rPr lang="en-US" sz="2400" b="0" i="1" smtClean="0">
                              <a:latin typeface="Cambria Math" panose="02040503050406030204" pitchFamily="18" charset="0"/>
                            </a:rPr>
                          </m:ctrlPr>
                        </m:dPr>
                        <m:e>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𝐼</m:t>
                              </m:r>
                            </m:e>
                            <m:sup>
                              <m:r>
                                <a:rPr lang="en-US" sz="2400" b="0" i="1" smtClean="0">
                                  <a:latin typeface="Cambria Math" panose="02040503050406030204" pitchFamily="18" charset="0"/>
                                </a:rPr>
                                <m:t>∗</m:t>
                              </m:r>
                            </m:sup>
                          </m:sSup>
                          <m:r>
                            <a:rPr lang="en-US" sz="2400" b="0" i="1" smtClean="0">
                              <a:latin typeface="Cambria Math" panose="02040503050406030204" pitchFamily="18" charset="0"/>
                            </a:rPr>
                            <m:t>=1</m:t>
                          </m:r>
                        </m:e>
                      </m:d>
                      <m:r>
                        <a:rPr lang="en-US" sz="2400" b="0" i="1" smtClean="0">
                          <a:latin typeface="Cambria Math" panose="02040503050406030204" pitchFamily="18" charset="0"/>
                        </a:rPr>
                        <m:t>≥</m:t>
                      </m:r>
                      <m:r>
                        <a:rPr lang="en-US" sz="2400" b="0" i="1" smtClean="0">
                          <a:latin typeface="Cambria Math" panose="02040503050406030204" pitchFamily="18" charset="0"/>
                        </a:rPr>
                        <m:t>𝐷</m:t>
                      </m:r>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𝐼</m:t>
                          </m:r>
                        </m:e>
                        <m:sup>
                          <m:r>
                            <a:rPr lang="en-US" sz="2400" b="0" i="1" smtClean="0">
                              <a:latin typeface="Cambria Math" panose="02040503050406030204" pitchFamily="18" charset="0"/>
                            </a:rPr>
                            <m:t>∗</m:t>
                          </m:r>
                        </m:sup>
                      </m:sSup>
                      <m:r>
                        <a:rPr lang="en-US" sz="2400" b="0" i="1" smtClean="0">
                          <a:latin typeface="Cambria Math" panose="02040503050406030204" pitchFamily="18" charset="0"/>
                        </a:rPr>
                        <m:t>=0)</m:t>
                      </m:r>
                    </m:oMath>
                  </m:oMathPara>
                </a14:m>
                <a:endParaRPr lang="en-US" sz="2400" dirty="0"/>
              </a:p>
              <a:p>
                <a:pPr marL="457200" indent="-457200">
                  <a:buAutoNum type="arabicPeriod"/>
                </a:pPr>
                <a:r>
                  <a:rPr lang="en-US" sz="2400" dirty="0"/>
                  <a:t>(MTS): likelihood of using dental services in potential new entrants is no larger than current usage by insured:</a:t>
                </a:r>
              </a:p>
              <a:p>
                <a:pPr marL="0" indent="0">
                  <a:buNone/>
                </a:pPr>
                <a14:m>
                  <m:oMathPara xmlns:m="http://schemas.openxmlformats.org/officeDocument/2006/math">
                    <m:oMathParaPr>
                      <m:jc m:val="centerGroup"/>
                    </m:oMathParaPr>
                    <m:oMath xmlns:m="http://schemas.openxmlformats.org/officeDocument/2006/math">
                      <m:func>
                        <m:funcPr>
                          <m:ctrlPr>
                            <a:rPr lang="en-US" sz="2400" i="1">
                              <a:latin typeface="Cambria Math" panose="02040503050406030204" pitchFamily="18" charset="0"/>
                            </a:rPr>
                          </m:ctrlPr>
                        </m:funcPr>
                        <m:fName>
                          <m:r>
                            <m:rPr>
                              <m:sty m:val="p"/>
                            </m:rPr>
                            <a:rPr lang="en-US" sz="2400">
                              <a:latin typeface="Cambria Math" panose="02040503050406030204" pitchFamily="18" charset="0"/>
                            </a:rPr>
                            <m:t>Pr</m:t>
                          </m:r>
                        </m:fName>
                        <m:e>
                          <m:d>
                            <m:dPr>
                              <m:ctrlPr>
                                <a:rPr lang="en-US" sz="2400" i="1">
                                  <a:latin typeface="Cambria Math" panose="02040503050406030204" pitchFamily="18" charset="0"/>
                                </a:rPr>
                              </m:ctrlPr>
                            </m:dPr>
                            <m:e>
                              <m:r>
                                <a:rPr lang="en-US" sz="2400" i="1">
                                  <a:latin typeface="Cambria Math" panose="02040503050406030204" pitchFamily="18" charset="0"/>
                                </a:rPr>
                                <m:t>𝐷</m:t>
                              </m:r>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𝐼</m:t>
                                  </m:r>
                                </m:e>
                                <m:sup>
                                  <m:r>
                                    <a:rPr lang="en-US" sz="2400" b="0" i="1" smtClean="0">
                                      <a:latin typeface="Cambria Math" panose="02040503050406030204" pitchFamily="18" charset="0"/>
                                    </a:rPr>
                                    <m:t>∗</m:t>
                                  </m:r>
                                </m:sup>
                              </m:sSup>
                              <m:r>
                                <a:rPr lang="en-US" sz="2400" b="0" i="1" smtClean="0">
                                  <a:latin typeface="Cambria Math" panose="02040503050406030204" pitchFamily="18" charset="0"/>
                                </a:rPr>
                                <m:t>=</m:t>
                              </m:r>
                              <m:r>
                                <a:rPr lang="en-US" sz="2400" b="0" i="1" smtClean="0">
                                  <a:latin typeface="Cambria Math" panose="02040503050406030204" pitchFamily="18" charset="0"/>
                                </a:rPr>
                                <m:t>𝑗</m:t>
                              </m:r>
                              <m:r>
                                <a:rPr lang="en-US" sz="2400" b="0" i="1" smtClean="0">
                                  <a:latin typeface="Cambria Math" panose="02040503050406030204" pitchFamily="18" charset="0"/>
                                </a:rPr>
                                <m:t>)=1</m:t>
                              </m:r>
                            </m:e>
                            <m:e>
                              <m:sSub>
                                <m:sSubPr>
                                  <m:ctrlPr>
                                    <a:rPr lang="en-US" sz="2400" i="1">
                                      <a:latin typeface="Cambria Math" panose="02040503050406030204" pitchFamily="18" charset="0"/>
                                    </a:rPr>
                                  </m:ctrlPr>
                                </m:sSubPr>
                                <m:e>
                                  <m:r>
                                    <a:rPr lang="en-US" sz="2400" i="1">
                                      <a:latin typeface="Cambria Math" panose="02040503050406030204" pitchFamily="18" charset="0"/>
                                    </a:rPr>
                                    <m:t>𝐼</m:t>
                                  </m:r>
                                </m:e>
                                <m:sub>
                                  <m:r>
                                    <a:rPr lang="en-US" sz="2400" i="1">
                                      <a:latin typeface="Cambria Math" panose="02040503050406030204" pitchFamily="18" charset="0"/>
                                    </a:rPr>
                                    <m:t>0</m:t>
                                  </m:r>
                                </m:sub>
                              </m:sSub>
                              <m:r>
                                <a:rPr lang="en-US" sz="2400" i="1">
                                  <a:latin typeface="Cambria Math" panose="02040503050406030204" pitchFamily="18" charset="0"/>
                                </a:rPr>
                                <m:t>=1</m:t>
                              </m:r>
                            </m:e>
                          </m:d>
                        </m:e>
                      </m:func>
                      <m:r>
                        <a:rPr lang="en-US" sz="2400" i="1">
                          <a:latin typeface="Cambria Math" panose="02040503050406030204" pitchFamily="18" charset="0"/>
                        </a:rPr>
                        <m:t>≥</m:t>
                      </m:r>
                      <m:func>
                        <m:funcPr>
                          <m:ctrlPr>
                            <a:rPr lang="en-US" sz="2400" i="1">
                              <a:latin typeface="Cambria Math" panose="02040503050406030204" pitchFamily="18" charset="0"/>
                            </a:rPr>
                          </m:ctrlPr>
                        </m:funcPr>
                        <m:fName>
                          <m:r>
                            <m:rPr>
                              <m:sty m:val="p"/>
                            </m:rPr>
                            <a:rPr lang="en-US" sz="2400">
                              <a:latin typeface="Cambria Math" panose="02040503050406030204" pitchFamily="18" charset="0"/>
                            </a:rPr>
                            <m:t>Pr</m:t>
                          </m:r>
                        </m:fName>
                        <m:e>
                          <m:d>
                            <m:dPr>
                              <m:ctrlPr>
                                <a:rPr lang="en-US" sz="2400" i="1">
                                  <a:latin typeface="Cambria Math" panose="02040503050406030204" pitchFamily="18" charset="0"/>
                                </a:rPr>
                              </m:ctrlPr>
                            </m:dPr>
                            <m:e>
                              <m:r>
                                <a:rPr lang="en-US" sz="2400" i="1">
                                  <a:latin typeface="Cambria Math" panose="02040503050406030204" pitchFamily="18" charset="0"/>
                                </a:rPr>
                                <m:t>𝐷</m:t>
                              </m:r>
                              <m:d>
                                <m:dPr>
                                  <m:ctrlPr>
                                    <a:rPr lang="en-US" sz="2400" b="0" i="1" smtClean="0">
                                      <a:latin typeface="Cambria Math" panose="02040503050406030204" pitchFamily="18" charset="0"/>
                                    </a:rPr>
                                  </m:ctrlPr>
                                </m:dPr>
                                <m:e>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𝐼</m:t>
                                      </m:r>
                                    </m:e>
                                    <m:sup>
                                      <m:r>
                                        <a:rPr lang="en-US" sz="2400" b="0" i="1" smtClean="0">
                                          <a:latin typeface="Cambria Math" panose="02040503050406030204" pitchFamily="18" charset="0"/>
                                        </a:rPr>
                                        <m:t>∗</m:t>
                                      </m:r>
                                    </m:sup>
                                  </m:sSup>
                                  <m:r>
                                    <a:rPr lang="en-US" sz="2400" b="0" i="1" smtClean="0">
                                      <a:latin typeface="Cambria Math" panose="02040503050406030204" pitchFamily="18" charset="0"/>
                                    </a:rPr>
                                    <m:t>=</m:t>
                                  </m:r>
                                  <m:r>
                                    <a:rPr lang="en-US" sz="2400" b="0" i="1" smtClean="0">
                                      <a:latin typeface="Cambria Math" panose="02040503050406030204" pitchFamily="18" charset="0"/>
                                    </a:rPr>
                                    <m:t>𝑗</m:t>
                                  </m:r>
                                </m:e>
                              </m:d>
                              <m:r>
                                <a:rPr lang="en-US" sz="2400" i="1">
                                  <a:latin typeface="Cambria Math" panose="02040503050406030204" pitchFamily="18" charset="0"/>
                                </a:rPr>
                                <m:t>=</m:t>
                              </m:r>
                              <m:r>
                                <a:rPr lang="en-US" sz="2400" b="0" i="1" smtClean="0">
                                  <a:latin typeface="Cambria Math" panose="02040503050406030204" pitchFamily="18" charset="0"/>
                                </a:rPr>
                                <m:t>1</m:t>
                              </m:r>
                            </m:e>
                            <m:e>
                              <m:sSub>
                                <m:sSubPr>
                                  <m:ctrlPr>
                                    <a:rPr lang="en-US" sz="2400" i="1">
                                      <a:latin typeface="Cambria Math" panose="02040503050406030204" pitchFamily="18" charset="0"/>
                                    </a:rPr>
                                  </m:ctrlPr>
                                </m:sSubPr>
                                <m:e>
                                  <m:r>
                                    <a:rPr lang="en-US" sz="2400" i="1">
                                      <a:latin typeface="Cambria Math" panose="02040503050406030204" pitchFamily="18" charset="0"/>
                                    </a:rPr>
                                    <m:t>𝐼</m:t>
                                  </m:r>
                                </m:e>
                                <m:sub>
                                  <m:r>
                                    <a:rPr lang="en-US" sz="2400" i="1">
                                      <a:latin typeface="Cambria Math" panose="02040503050406030204" pitchFamily="18" charset="0"/>
                                    </a:rPr>
                                    <m:t>0</m:t>
                                  </m:r>
                                </m:sub>
                              </m:sSub>
                              <m:r>
                                <a:rPr lang="en-US" sz="2400" i="1">
                                  <a:latin typeface="Cambria Math" panose="02040503050406030204" pitchFamily="18" charset="0"/>
                                </a:rPr>
                                <m:t>=0</m:t>
                              </m:r>
                            </m:e>
                          </m:d>
                        </m:e>
                      </m:func>
                      <m:r>
                        <a:rPr lang="en-US" sz="2400" b="0" i="1" smtClean="0">
                          <a:latin typeface="Cambria Math" panose="02040503050406030204" pitchFamily="18" charset="0"/>
                        </a:rPr>
                        <m:t>∀</m:t>
                      </m:r>
                      <m:r>
                        <a:rPr lang="en-US" sz="2400" b="0" i="1" smtClean="0">
                          <a:latin typeface="Cambria Math" panose="02040503050406030204" pitchFamily="18" charset="0"/>
                        </a:rPr>
                        <m:t>𝑗</m:t>
                      </m:r>
                      <m:r>
                        <a:rPr lang="en-US" sz="2400" b="0" i="1" smtClean="0">
                          <a:latin typeface="Cambria Math" panose="02040503050406030204" pitchFamily="18" charset="0"/>
                        </a:rPr>
                        <m:t>∈{0,1}</m:t>
                      </m:r>
                    </m:oMath>
                  </m:oMathPara>
                </a14:m>
                <a:endParaRPr lang="en-US" sz="2400" dirty="0"/>
              </a:p>
            </p:txBody>
          </p:sp>
        </mc:Choice>
        <mc:Fallback xmlns="">
          <p:sp>
            <p:nvSpPr>
              <p:cNvPr id="7" name="Content Placeholder 6">
                <a:extLst>
                  <a:ext uri="{FF2B5EF4-FFF2-40B4-BE49-F238E27FC236}">
                    <a16:creationId xmlns:a16="http://schemas.microsoft.com/office/drawing/2014/main" id="{9FF42094-42D9-6C6D-6B09-24F5E928D1F3}"/>
                  </a:ext>
                </a:extLst>
              </p:cNvPr>
              <p:cNvSpPr>
                <a:spLocks noGrp="1" noRot="1" noChangeAspect="1" noMove="1" noResize="1" noEditPoints="1" noAdjustHandles="1" noChangeArrowheads="1" noChangeShapeType="1" noTextEdit="1"/>
              </p:cNvSpPr>
              <p:nvPr>
                <p:ph idx="1"/>
              </p:nvPr>
            </p:nvSpPr>
            <p:spPr>
              <a:xfrm>
                <a:off x="457200" y="1020762"/>
                <a:ext cx="10363200" cy="5159375"/>
              </a:xfrm>
              <a:blipFill>
                <a:blip r:embed="rId3"/>
                <a:stretch>
                  <a:fillRect l="-765" t="-1653" b="-826"/>
                </a:stretch>
              </a:blipFill>
            </p:spPr>
            <p:txBody>
              <a:bodyPr/>
              <a:lstStyle/>
              <a:p>
                <a:r>
                  <a:rPr lang="en-US">
                    <a:noFill/>
                  </a:rPr>
                  <a:t> </a:t>
                </a:r>
              </a:p>
            </p:txBody>
          </p:sp>
        </mc:Fallback>
      </mc:AlternateContent>
    </p:spTree>
    <p:extLst>
      <p:ext uri="{BB962C8B-B14F-4D97-AF65-F5344CB8AC3E}">
        <p14:creationId xmlns:p14="http://schemas.microsoft.com/office/powerpoint/2010/main" val="59287943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2335" y="-304800"/>
            <a:ext cx="10518065" cy="1325562"/>
          </a:xfrm>
        </p:spPr>
        <p:txBody>
          <a:bodyPr>
            <a:normAutofit/>
          </a:bodyPr>
          <a:lstStyle/>
          <a:p>
            <a:r>
              <a:rPr lang="en-US" dirty="0">
                <a:cs typeface="Times New Roman" panose="02020603050405020304" pitchFamily="18" charset="0"/>
              </a:rPr>
              <a:t>Results </a:t>
            </a:r>
            <a:endParaRPr lang="en-US" dirty="0">
              <a:latin typeface="Times New Roman" panose="02020603050405020304" pitchFamily="18" charset="0"/>
              <a:cs typeface="Times New Roman" panose="02020603050405020304" pitchFamily="18" charset="0"/>
            </a:endParaRPr>
          </a:p>
        </p:txBody>
      </p:sp>
      <p:pic>
        <p:nvPicPr>
          <p:cNvPr id="4" name="Content Placeholder 3">
            <a:extLst>
              <a:ext uri="{FF2B5EF4-FFF2-40B4-BE49-F238E27FC236}">
                <a16:creationId xmlns:a16="http://schemas.microsoft.com/office/drawing/2014/main" id="{333D8C91-0299-3122-0ABD-BDA362AF0963}"/>
              </a:ext>
            </a:extLst>
          </p:cNvPr>
          <p:cNvPicPr>
            <a:picLocks noGrp="1" noChangeAspect="1"/>
          </p:cNvPicPr>
          <p:nvPr>
            <p:ph idx="1"/>
          </p:nvPr>
        </p:nvPicPr>
        <p:blipFill>
          <a:blip r:embed="rId3"/>
          <a:stretch>
            <a:fillRect/>
          </a:stretch>
        </p:blipFill>
        <p:spPr>
          <a:xfrm>
            <a:off x="2057400" y="228600"/>
            <a:ext cx="7924800" cy="6538202"/>
          </a:xfrm>
        </p:spPr>
      </p:pic>
    </p:spTree>
    <p:extLst>
      <p:ext uri="{BB962C8B-B14F-4D97-AF65-F5344CB8AC3E}">
        <p14:creationId xmlns:p14="http://schemas.microsoft.com/office/powerpoint/2010/main" val="265094523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2335" y="-304800"/>
            <a:ext cx="10518065" cy="1325562"/>
          </a:xfrm>
        </p:spPr>
        <p:txBody>
          <a:bodyPr>
            <a:normAutofit/>
          </a:bodyPr>
          <a:lstStyle/>
          <a:p>
            <a:r>
              <a:rPr lang="en-US" dirty="0">
                <a:cs typeface="Times New Roman" panose="02020603050405020304" pitchFamily="18" charset="0"/>
              </a:rPr>
              <a:t>Takeaways </a:t>
            </a:r>
            <a:endParaRPr lang="en-US" dirty="0">
              <a:latin typeface="Times New Roman" panose="02020603050405020304" pitchFamily="18" charset="0"/>
              <a:cs typeface="Times New Roman" panose="02020603050405020304" pitchFamily="18" charset="0"/>
            </a:endParaRPr>
          </a:p>
        </p:txBody>
      </p:sp>
      <p:sp>
        <p:nvSpPr>
          <p:cNvPr id="5" name="Content Placeholder 4">
            <a:extLst>
              <a:ext uri="{FF2B5EF4-FFF2-40B4-BE49-F238E27FC236}">
                <a16:creationId xmlns:a16="http://schemas.microsoft.com/office/drawing/2014/main" id="{F48331A6-7DFC-CC0E-6B75-AC62FA2C0235}"/>
              </a:ext>
            </a:extLst>
          </p:cNvPr>
          <p:cNvSpPr>
            <a:spLocks noGrp="1"/>
          </p:cNvSpPr>
          <p:nvPr>
            <p:ph idx="1"/>
          </p:nvPr>
        </p:nvSpPr>
        <p:spPr>
          <a:xfrm>
            <a:off x="457200" y="1020762"/>
            <a:ext cx="10744200" cy="5159375"/>
          </a:xfrm>
        </p:spPr>
        <p:txBody>
          <a:bodyPr>
            <a:normAutofit/>
          </a:bodyPr>
          <a:lstStyle/>
          <a:p>
            <a:r>
              <a:rPr lang="en-US" sz="2400" dirty="0"/>
              <a:t>Partial identification approaches can reduce assumptions, but come at a cost</a:t>
            </a:r>
          </a:p>
          <a:p>
            <a:r>
              <a:rPr lang="en-US" sz="2400" dirty="0"/>
              <a:t>Typically easy to compute (no special programming here, just some math)</a:t>
            </a:r>
          </a:p>
          <a:p>
            <a:r>
              <a:rPr lang="en-US" sz="2400" dirty="0"/>
              <a:t>Easy to state assumptions (typically just “this thing is bounded between 0 and 1”) </a:t>
            </a:r>
          </a:p>
        </p:txBody>
      </p:sp>
    </p:spTree>
    <p:extLst>
      <p:ext uri="{BB962C8B-B14F-4D97-AF65-F5344CB8AC3E}">
        <p14:creationId xmlns:p14="http://schemas.microsoft.com/office/powerpoint/2010/main" val="314253885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2335" y="-304800"/>
            <a:ext cx="10518065" cy="1325562"/>
          </a:xfrm>
        </p:spPr>
        <p:txBody>
          <a:bodyPr>
            <a:normAutofit/>
          </a:bodyPr>
          <a:lstStyle/>
          <a:p>
            <a:r>
              <a:rPr lang="en-US" dirty="0">
                <a:cs typeface="Times New Roman" panose="02020603050405020304" pitchFamily="18" charset="0"/>
              </a:rPr>
              <a:t>Uses in research </a:t>
            </a:r>
            <a:endParaRPr lang="en-US" dirty="0">
              <a:latin typeface="Times New Roman" panose="02020603050405020304" pitchFamily="18" charset="0"/>
              <a:cs typeface="Times New Roman" panose="02020603050405020304" pitchFamily="18" charset="0"/>
            </a:endParaRPr>
          </a:p>
        </p:txBody>
      </p:sp>
      <p:sp>
        <p:nvSpPr>
          <p:cNvPr id="5" name="Content Placeholder 4">
            <a:extLst>
              <a:ext uri="{FF2B5EF4-FFF2-40B4-BE49-F238E27FC236}">
                <a16:creationId xmlns:a16="http://schemas.microsoft.com/office/drawing/2014/main" id="{F48331A6-7DFC-CC0E-6B75-AC62FA2C0235}"/>
              </a:ext>
            </a:extLst>
          </p:cNvPr>
          <p:cNvSpPr>
            <a:spLocks noGrp="1"/>
          </p:cNvSpPr>
          <p:nvPr>
            <p:ph idx="1"/>
          </p:nvPr>
        </p:nvSpPr>
        <p:spPr>
          <a:xfrm>
            <a:off x="457200" y="1020762"/>
            <a:ext cx="10744200" cy="5159375"/>
          </a:xfrm>
        </p:spPr>
        <p:txBody>
          <a:bodyPr>
            <a:normAutofit/>
          </a:bodyPr>
          <a:lstStyle/>
          <a:p>
            <a:endParaRPr lang="en-US" sz="2400" dirty="0"/>
          </a:p>
        </p:txBody>
      </p:sp>
      <p:pic>
        <p:nvPicPr>
          <p:cNvPr id="11" name="Picture 10">
            <a:extLst>
              <a:ext uri="{FF2B5EF4-FFF2-40B4-BE49-F238E27FC236}">
                <a16:creationId xmlns:a16="http://schemas.microsoft.com/office/drawing/2014/main" id="{70A0B7F9-C98E-68F9-D250-70CA25A75D46}"/>
              </a:ext>
            </a:extLst>
          </p:cNvPr>
          <p:cNvPicPr>
            <a:picLocks noChangeAspect="1"/>
          </p:cNvPicPr>
          <p:nvPr/>
        </p:nvPicPr>
        <p:blipFill>
          <a:blip r:embed="rId3"/>
          <a:stretch>
            <a:fillRect/>
          </a:stretch>
        </p:blipFill>
        <p:spPr>
          <a:xfrm>
            <a:off x="11575" y="4207945"/>
            <a:ext cx="6750397" cy="1492327"/>
          </a:xfrm>
          <a:prstGeom prst="rect">
            <a:avLst/>
          </a:prstGeom>
        </p:spPr>
      </p:pic>
      <p:pic>
        <p:nvPicPr>
          <p:cNvPr id="15" name="Picture 14">
            <a:extLst>
              <a:ext uri="{FF2B5EF4-FFF2-40B4-BE49-F238E27FC236}">
                <a16:creationId xmlns:a16="http://schemas.microsoft.com/office/drawing/2014/main" id="{7885CF03-DC7D-E83F-E8DB-9EFBF2F9E0D0}"/>
              </a:ext>
            </a:extLst>
          </p:cNvPr>
          <p:cNvPicPr>
            <a:picLocks noChangeAspect="1"/>
          </p:cNvPicPr>
          <p:nvPr/>
        </p:nvPicPr>
        <p:blipFill>
          <a:blip r:embed="rId4"/>
          <a:stretch>
            <a:fillRect/>
          </a:stretch>
        </p:blipFill>
        <p:spPr>
          <a:xfrm>
            <a:off x="344547" y="2016804"/>
            <a:ext cx="5486682" cy="920797"/>
          </a:xfrm>
          <a:prstGeom prst="rect">
            <a:avLst/>
          </a:prstGeom>
        </p:spPr>
      </p:pic>
      <p:pic>
        <p:nvPicPr>
          <p:cNvPr id="17" name="Picture 16">
            <a:extLst>
              <a:ext uri="{FF2B5EF4-FFF2-40B4-BE49-F238E27FC236}">
                <a16:creationId xmlns:a16="http://schemas.microsoft.com/office/drawing/2014/main" id="{CFE589D7-88EF-A1AE-723F-7B56341D858B}"/>
              </a:ext>
            </a:extLst>
          </p:cNvPr>
          <p:cNvPicPr>
            <a:picLocks noChangeAspect="1"/>
          </p:cNvPicPr>
          <p:nvPr/>
        </p:nvPicPr>
        <p:blipFill>
          <a:blip r:embed="rId5"/>
          <a:stretch>
            <a:fillRect/>
          </a:stretch>
        </p:blipFill>
        <p:spPr>
          <a:xfrm>
            <a:off x="4747055" y="66826"/>
            <a:ext cx="6407479" cy="2121009"/>
          </a:xfrm>
          <a:prstGeom prst="rect">
            <a:avLst/>
          </a:prstGeom>
        </p:spPr>
      </p:pic>
      <p:pic>
        <p:nvPicPr>
          <p:cNvPr id="19" name="Picture 18">
            <a:extLst>
              <a:ext uri="{FF2B5EF4-FFF2-40B4-BE49-F238E27FC236}">
                <a16:creationId xmlns:a16="http://schemas.microsoft.com/office/drawing/2014/main" id="{3FFF1FF4-79AB-4789-0DA1-0E870AC8D080}"/>
              </a:ext>
            </a:extLst>
          </p:cNvPr>
          <p:cNvPicPr>
            <a:picLocks noChangeAspect="1"/>
          </p:cNvPicPr>
          <p:nvPr/>
        </p:nvPicPr>
        <p:blipFill>
          <a:blip r:embed="rId6"/>
          <a:stretch>
            <a:fillRect/>
          </a:stretch>
        </p:blipFill>
        <p:spPr>
          <a:xfrm>
            <a:off x="5460725" y="5008086"/>
            <a:ext cx="5359675" cy="1676486"/>
          </a:xfrm>
          <a:prstGeom prst="rect">
            <a:avLst/>
          </a:prstGeom>
        </p:spPr>
      </p:pic>
      <p:pic>
        <p:nvPicPr>
          <p:cNvPr id="9" name="Picture 8">
            <a:extLst>
              <a:ext uri="{FF2B5EF4-FFF2-40B4-BE49-F238E27FC236}">
                <a16:creationId xmlns:a16="http://schemas.microsoft.com/office/drawing/2014/main" id="{53967187-06DB-8016-E6AD-7AEE33B2948F}"/>
              </a:ext>
            </a:extLst>
          </p:cNvPr>
          <p:cNvPicPr>
            <a:picLocks noChangeAspect="1"/>
          </p:cNvPicPr>
          <p:nvPr/>
        </p:nvPicPr>
        <p:blipFill>
          <a:blip r:embed="rId7"/>
          <a:stretch>
            <a:fillRect/>
          </a:stretch>
        </p:blipFill>
        <p:spPr>
          <a:xfrm>
            <a:off x="3346043" y="2736326"/>
            <a:ext cx="7588640" cy="1638384"/>
          </a:xfrm>
          <a:prstGeom prst="rect">
            <a:avLst/>
          </a:prstGeom>
        </p:spPr>
      </p:pic>
    </p:spTree>
    <p:extLst>
      <p:ext uri="{BB962C8B-B14F-4D97-AF65-F5344CB8AC3E}">
        <p14:creationId xmlns:p14="http://schemas.microsoft.com/office/powerpoint/2010/main" val="6899879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2335" y="-304800"/>
            <a:ext cx="10518065" cy="1325562"/>
          </a:xfrm>
        </p:spPr>
        <p:txBody>
          <a:bodyPr>
            <a:normAutofit/>
          </a:bodyPr>
          <a:lstStyle/>
          <a:p>
            <a:r>
              <a:rPr lang="en-US" dirty="0">
                <a:cs typeface="Times New Roman" panose="02020603050405020304" pitchFamily="18" charset="0"/>
              </a:rPr>
              <a:t>Computational Example: LATEs</a:t>
            </a:r>
            <a:endParaRPr lang="en-US" dirty="0">
              <a:latin typeface="Times New Roman" panose="02020603050405020304" pitchFamily="18" charset="0"/>
              <a:cs typeface="Times New Roman" panose="02020603050405020304" pitchFamily="18" charset="0"/>
            </a:endParaRPr>
          </a:p>
        </p:txBody>
      </p:sp>
      <p:sp>
        <p:nvSpPr>
          <p:cNvPr id="5" name="Content Placeholder 4">
            <a:extLst>
              <a:ext uri="{FF2B5EF4-FFF2-40B4-BE49-F238E27FC236}">
                <a16:creationId xmlns:a16="http://schemas.microsoft.com/office/drawing/2014/main" id="{F48331A6-7DFC-CC0E-6B75-AC62FA2C0235}"/>
              </a:ext>
            </a:extLst>
          </p:cNvPr>
          <p:cNvSpPr>
            <a:spLocks noGrp="1"/>
          </p:cNvSpPr>
          <p:nvPr>
            <p:ph idx="1"/>
          </p:nvPr>
        </p:nvSpPr>
        <p:spPr>
          <a:xfrm>
            <a:off x="457200" y="1020762"/>
            <a:ext cx="10744200" cy="5159375"/>
          </a:xfrm>
        </p:spPr>
        <p:txBody>
          <a:bodyPr>
            <a:normAutofit/>
          </a:bodyPr>
          <a:lstStyle/>
          <a:p>
            <a:r>
              <a:rPr lang="en-US" sz="2400" dirty="0"/>
              <a:t>One common example – how informative is a LATE? </a:t>
            </a:r>
          </a:p>
          <a:p>
            <a:r>
              <a:rPr lang="en-US" sz="2400" dirty="0"/>
              <a:t>IV approaches tell us about treatment effects for </a:t>
            </a:r>
            <a:r>
              <a:rPr lang="en-US" sz="2400" i="1" dirty="0"/>
              <a:t>compliers</a:t>
            </a:r>
            <a:endParaRPr lang="en-US" sz="2400" dirty="0"/>
          </a:p>
          <a:p>
            <a:pPr lvl="1"/>
            <a:r>
              <a:rPr lang="en-US" sz="2200" dirty="0"/>
              <a:t>Can we get them for other groups?</a:t>
            </a:r>
          </a:p>
        </p:txBody>
      </p:sp>
    </p:spTree>
    <p:extLst>
      <p:ext uri="{BB962C8B-B14F-4D97-AF65-F5344CB8AC3E}">
        <p14:creationId xmlns:p14="http://schemas.microsoft.com/office/powerpoint/2010/main" val="219831740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2335" y="-304800"/>
            <a:ext cx="10518065" cy="1325562"/>
          </a:xfrm>
        </p:spPr>
        <p:txBody>
          <a:bodyPr>
            <a:normAutofit/>
          </a:bodyPr>
          <a:lstStyle/>
          <a:p>
            <a:r>
              <a:rPr lang="en-US" dirty="0">
                <a:cs typeface="Times New Roman" panose="02020603050405020304" pitchFamily="18" charset="0"/>
              </a:rPr>
              <a:t>Computational Example: LATEs</a:t>
            </a:r>
            <a:endParaRPr lang="en-US" dirty="0">
              <a:latin typeface="Times New Roman" panose="02020603050405020304" pitchFamily="18" charset="0"/>
              <a:cs typeface="Times New Roman" panose="02020603050405020304" pitchFamily="18" charset="0"/>
            </a:endParaRPr>
          </a:p>
        </p:txBody>
      </p:sp>
      <p:sp>
        <p:nvSpPr>
          <p:cNvPr id="5" name="Content Placeholder 4">
            <a:extLst>
              <a:ext uri="{FF2B5EF4-FFF2-40B4-BE49-F238E27FC236}">
                <a16:creationId xmlns:a16="http://schemas.microsoft.com/office/drawing/2014/main" id="{F48331A6-7DFC-CC0E-6B75-AC62FA2C0235}"/>
              </a:ext>
            </a:extLst>
          </p:cNvPr>
          <p:cNvSpPr>
            <a:spLocks noGrp="1"/>
          </p:cNvSpPr>
          <p:nvPr>
            <p:ph idx="1"/>
          </p:nvPr>
        </p:nvSpPr>
        <p:spPr>
          <a:xfrm>
            <a:off x="457200" y="1020762"/>
            <a:ext cx="10744200" cy="5159375"/>
          </a:xfrm>
        </p:spPr>
        <p:txBody>
          <a:bodyPr>
            <a:normAutofit/>
          </a:bodyPr>
          <a:lstStyle/>
          <a:p>
            <a:r>
              <a:rPr lang="en-US" sz="2400" dirty="0"/>
              <a:t>One common example – how informative is a LATE? </a:t>
            </a:r>
          </a:p>
          <a:p>
            <a:r>
              <a:rPr lang="en-US" sz="2400" dirty="0"/>
              <a:t>IV approaches tell us about treatment effects for </a:t>
            </a:r>
            <a:r>
              <a:rPr lang="en-US" sz="2400" i="1" dirty="0"/>
              <a:t>compliers</a:t>
            </a:r>
            <a:endParaRPr lang="en-US" sz="2400" dirty="0"/>
          </a:p>
          <a:p>
            <a:pPr lvl="1"/>
            <a:r>
              <a:rPr lang="en-US" sz="2200" dirty="0"/>
              <a:t>Can we get them for other groups?</a:t>
            </a:r>
          </a:p>
          <a:p>
            <a:r>
              <a:rPr lang="en-US" sz="2400" dirty="0"/>
              <a:t>We can bound them! Based on </a:t>
            </a:r>
            <a:r>
              <a:rPr lang="en-US" sz="2400" dirty="0" err="1"/>
              <a:t>Mogstad</a:t>
            </a:r>
            <a:r>
              <a:rPr lang="en-US" sz="2400" dirty="0"/>
              <a:t>, Santos, and </a:t>
            </a:r>
            <a:r>
              <a:rPr lang="en-US" sz="2400" dirty="0" err="1"/>
              <a:t>Torgovitsky</a:t>
            </a:r>
            <a:r>
              <a:rPr lang="en-US" sz="2400" dirty="0"/>
              <a:t> (2018, ECTA)</a:t>
            </a:r>
          </a:p>
          <a:p>
            <a:pPr lvl="1"/>
            <a:r>
              <a:rPr lang="en-US" sz="2200" dirty="0"/>
              <a:t>Proposed a </a:t>
            </a:r>
            <a:r>
              <a:rPr lang="en-US" sz="2200" b="1" dirty="0">
                <a:solidFill>
                  <a:schemeClr val="accent2">
                    <a:lumMod val="75000"/>
                  </a:schemeClr>
                </a:solidFill>
              </a:rPr>
              <a:t>policy relevant treatment effect </a:t>
            </a:r>
            <a:r>
              <a:rPr lang="en-US" sz="2200" dirty="0"/>
              <a:t>(PRTE)</a:t>
            </a:r>
          </a:p>
        </p:txBody>
      </p:sp>
      <p:pic>
        <p:nvPicPr>
          <p:cNvPr id="4" name="Picture 3">
            <a:extLst>
              <a:ext uri="{FF2B5EF4-FFF2-40B4-BE49-F238E27FC236}">
                <a16:creationId xmlns:a16="http://schemas.microsoft.com/office/drawing/2014/main" id="{CD8A602E-EE2D-1CB8-99D5-E847F6F05DA5}"/>
              </a:ext>
            </a:extLst>
          </p:cNvPr>
          <p:cNvPicPr>
            <a:picLocks noChangeAspect="1"/>
          </p:cNvPicPr>
          <p:nvPr/>
        </p:nvPicPr>
        <p:blipFill>
          <a:blip r:embed="rId3"/>
          <a:stretch>
            <a:fillRect/>
          </a:stretch>
        </p:blipFill>
        <p:spPr>
          <a:xfrm>
            <a:off x="2971800" y="3429000"/>
            <a:ext cx="5591955" cy="1333686"/>
          </a:xfrm>
          <a:prstGeom prst="rect">
            <a:avLst/>
          </a:prstGeom>
        </p:spPr>
      </p:pic>
      <p:pic>
        <p:nvPicPr>
          <p:cNvPr id="7" name="Picture 6">
            <a:extLst>
              <a:ext uri="{FF2B5EF4-FFF2-40B4-BE49-F238E27FC236}">
                <a16:creationId xmlns:a16="http://schemas.microsoft.com/office/drawing/2014/main" id="{9A4D12F2-C86F-0A06-8383-3BCFA507A0FE}"/>
              </a:ext>
            </a:extLst>
          </p:cNvPr>
          <p:cNvPicPr>
            <a:picLocks noChangeAspect="1"/>
          </p:cNvPicPr>
          <p:nvPr/>
        </p:nvPicPr>
        <p:blipFill>
          <a:blip r:embed="rId4"/>
          <a:stretch>
            <a:fillRect/>
          </a:stretch>
        </p:blipFill>
        <p:spPr>
          <a:xfrm>
            <a:off x="3055942" y="5242779"/>
            <a:ext cx="5010849" cy="457264"/>
          </a:xfrm>
          <a:prstGeom prst="rect">
            <a:avLst/>
          </a:prstGeom>
        </p:spPr>
      </p:pic>
    </p:spTree>
    <p:extLst>
      <p:ext uri="{BB962C8B-B14F-4D97-AF65-F5344CB8AC3E}">
        <p14:creationId xmlns:p14="http://schemas.microsoft.com/office/powerpoint/2010/main" val="108567870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2335" y="-304800"/>
            <a:ext cx="10518065" cy="1325562"/>
          </a:xfrm>
        </p:spPr>
        <p:txBody>
          <a:bodyPr>
            <a:normAutofit/>
          </a:bodyPr>
          <a:lstStyle/>
          <a:p>
            <a:r>
              <a:rPr lang="en-US" dirty="0">
                <a:cs typeface="Times New Roman" panose="02020603050405020304" pitchFamily="18" charset="0"/>
              </a:rPr>
              <a:t>Computational Example: LATEs</a:t>
            </a:r>
            <a:endParaRPr lang="en-US" dirty="0">
              <a:latin typeface="Times New Roman" panose="02020603050405020304" pitchFamily="18" charset="0"/>
              <a:cs typeface="Times New Roman" panose="02020603050405020304" pitchFamily="18" charset="0"/>
            </a:endParaRPr>
          </a:p>
        </p:txBody>
      </p:sp>
      <p:sp>
        <p:nvSpPr>
          <p:cNvPr id="5" name="Content Placeholder 4">
            <a:extLst>
              <a:ext uri="{FF2B5EF4-FFF2-40B4-BE49-F238E27FC236}">
                <a16:creationId xmlns:a16="http://schemas.microsoft.com/office/drawing/2014/main" id="{F48331A6-7DFC-CC0E-6B75-AC62FA2C0235}"/>
              </a:ext>
            </a:extLst>
          </p:cNvPr>
          <p:cNvSpPr>
            <a:spLocks noGrp="1"/>
          </p:cNvSpPr>
          <p:nvPr>
            <p:ph idx="1"/>
          </p:nvPr>
        </p:nvSpPr>
        <p:spPr>
          <a:xfrm>
            <a:off x="457200" y="1020762"/>
            <a:ext cx="10744200" cy="5159375"/>
          </a:xfrm>
        </p:spPr>
        <p:txBody>
          <a:bodyPr>
            <a:normAutofit/>
          </a:bodyPr>
          <a:lstStyle/>
          <a:p>
            <a:r>
              <a:rPr lang="en-US" sz="2400" dirty="0"/>
              <a:t>One common example – how informative is a LATE? </a:t>
            </a:r>
          </a:p>
          <a:p>
            <a:r>
              <a:rPr lang="en-US" sz="2400" dirty="0"/>
              <a:t>IV approaches tell us about treatment effects for </a:t>
            </a:r>
            <a:r>
              <a:rPr lang="en-US" sz="2400" i="1" dirty="0"/>
              <a:t>compliers</a:t>
            </a:r>
            <a:endParaRPr lang="en-US" sz="2400" dirty="0"/>
          </a:p>
          <a:p>
            <a:pPr lvl="1"/>
            <a:r>
              <a:rPr lang="en-US" sz="2200" dirty="0"/>
              <a:t>Can we get them for other groups?</a:t>
            </a:r>
          </a:p>
          <a:p>
            <a:r>
              <a:rPr lang="en-US" sz="2400" dirty="0"/>
              <a:t>We can bound them! Based on </a:t>
            </a:r>
            <a:r>
              <a:rPr lang="en-US" sz="2400" dirty="0" err="1"/>
              <a:t>Mogstad</a:t>
            </a:r>
            <a:r>
              <a:rPr lang="en-US" sz="2400" dirty="0"/>
              <a:t>, Santos, and </a:t>
            </a:r>
            <a:r>
              <a:rPr lang="en-US" sz="2400" dirty="0" err="1"/>
              <a:t>Torgovitsky</a:t>
            </a:r>
            <a:r>
              <a:rPr lang="en-US" sz="2400" dirty="0"/>
              <a:t> (2018, ECTA)</a:t>
            </a:r>
          </a:p>
          <a:p>
            <a:pPr lvl="1"/>
            <a:r>
              <a:rPr lang="en-US" sz="2200" dirty="0"/>
              <a:t>Proposed a </a:t>
            </a:r>
            <a:r>
              <a:rPr lang="en-US" sz="2200" b="1" dirty="0">
                <a:solidFill>
                  <a:schemeClr val="accent2">
                    <a:lumMod val="75000"/>
                  </a:schemeClr>
                </a:solidFill>
              </a:rPr>
              <a:t>policy relevant treatment effect </a:t>
            </a:r>
            <a:r>
              <a:rPr lang="en-US" sz="2200" dirty="0"/>
              <a:t>(PRTE)</a:t>
            </a:r>
          </a:p>
        </p:txBody>
      </p:sp>
      <p:pic>
        <p:nvPicPr>
          <p:cNvPr id="4" name="Picture 3">
            <a:extLst>
              <a:ext uri="{FF2B5EF4-FFF2-40B4-BE49-F238E27FC236}">
                <a16:creationId xmlns:a16="http://schemas.microsoft.com/office/drawing/2014/main" id="{CD8A602E-EE2D-1CB8-99D5-E847F6F05DA5}"/>
              </a:ext>
            </a:extLst>
          </p:cNvPr>
          <p:cNvPicPr>
            <a:picLocks noChangeAspect="1"/>
          </p:cNvPicPr>
          <p:nvPr/>
        </p:nvPicPr>
        <p:blipFill>
          <a:blip r:embed="rId3"/>
          <a:stretch>
            <a:fillRect/>
          </a:stretch>
        </p:blipFill>
        <p:spPr>
          <a:xfrm>
            <a:off x="2971800" y="3429000"/>
            <a:ext cx="5591955" cy="1333686"/>
          </a:xfrm>
          <a:prstGeom prst="rect">
            <a:avLst/>
          </a:prstGeom>
        </p:spPr>
      </p:pic>
      <p:pic>
        <p:nvPicPr>
          <p:cNvPr id="7" name="Picture 6">
            <a:extLst>
              <a:ext uri="{FF2B5EF4-FFF2-40B4-BE49-F238E27FC236}">
                <a16:creationId xmlns:a16="http://schemas.microsoft.com/office/drawing/2014/main" id="{9A4D12F2-C86F-0A06-8383-3BCFA507A0FE}"/>
              </a:ext>
            </a:extLst>
          </p:cNvPr>
          <p:cNvPicPr>
            <a:picLocks noChangeAspect="1"/>
          </p:cNvPicPr>
          <p:nvPr/>
        </p:nvPicPr>
        <p:blipFill>
          <a:blip r:embed="rId4"/>
          <a:stretch>
            <a:fillRect/>
          </a:stretch>
        </p:blipFill>
        <p:spPr>
          <a:xfrm>
            <a:off x="3055942" y="5242779"/>
            <a:ext cx="5010849" cy="457264"/>
          </a:xfrm>
          <a:prstGeom prst="rect">
            <a:avLst/>
          </a:prstGeom>
        </p:spPr>
      </p:pic>
      <p:sp>
        <p:nvSpPr>
          <p:cNvPr id="8" name="TextBox 7">
            <a:extLst>
              <a:ext uri="{FF2B5EF4-FFF2-40B4-BE49-F238E27FC236}">
                <a16:creationId xmlns:a16="http://schemas.microsoft.com/office/drawing/2014/main" id="{B38B9B56-E9FD-F28F-8603-34F96C31837F}"/>
              </a:ext>
            </a:extLst>
          </p:cNvPr>
          <p:cNvSpPr txBox="1"/>
          <p:nvPr/>
        </p:nvSpPr>
        <p:spPr>
          <a:xfrm>
            <a:off x="2117026" y="5866185"/>
            <a:ext cx="3978974" cy="369332"/>
          </a:xfrm>
          <a:prstGeom prst="rect">
            <a:avLst/>
          </a:prstGeom>
        </p:spPr>
        <p:style>
          <a:lnRef idx="1">
            <a:schemeClr val="accent2"/>
          </a:lnRef>
          <a:fillRef idx="3">
            <a:schemeClr val="accent2"/>
          </a:fillRef>
          <a:effectRef idx="2">
            <a:schemeClr val="accent2"/>
          </a:effectRef>
          <a:fontRef idx="minor">
            <a:schemeClr val="lt1"/>
          </a:fontRef>
        </p:style>
        <p:txBody>
          <a:bodyPr wrap="none" rtlCol="0">
            <a:spAutoFit/>
          </a:bodyPr>
          <a:lstStyle/>
          <a:p>
            <a:r>
              <a:rPr lang="en-CA" dirty="0"/>
              <a:t>Policy induces new treatment entry</a:t>
            </a:r>
          </a:p>
        </p:txBody>
      </p:sp>
      <p:cxnSp>
        <p:nvCxnSpPr>
          <p:cNvPr id="10" name="Straight Arrow Connector 9">
            <a:extLst>
              <a:ext uri="{FF2B5EF4-FFF2-40B4-BE49-F238E27FC236}">
                <a16:creationId xmlns:a16="http://schemas.microsoft.com/office/drawing/2014/main" id="{59BC3C0E-75C7-1796-E18C-C3E61EFFD96D}"/>
              </a:ext>
            </a:extLst>
          </p:cNvPr>
          <p:cNvCxnSpPr/>
          <p:nvPr/>
        </p:nvCxnSpPr>
        <p:spPr>
          <a:xfrm flipV="1">
            <a:off x="3810000" y="5562600"/>
            <a:ext cx="228600" cy="274638"/>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3" name="TextBox 2">
            <a:extLst>
              <a:ext uri="{FF2B5EF4-FFF2-40B4-BE49-F238E27FC236}">
                <a16:creationId xmlns:a16="http://schemas.microsoft.com/office/drawing/2014/main" id="{603EDF16-A396-8BA9-6702-10FB1040AF3D}"/>
              </a:ext>
            </a:extLst>
          </p:cNvPr>
          <p:cNvSpPr txBox="1"/>
          <p:nvPr/>
        </p:nvSpPr>
        <p:spPr>
          <a:xfrm>
            <a:off x="7557451" y="4668104"/>
            <a:ext cx="3618298" cy="646331"/>
          </a:xfrm>
          <a:prstGeom prst="rect">
            <a:avLst/>
          </a:prstGeom>
        </p:spPr>
        <p:style>
          <a:lnRef idx="1">
            <a:schemeClr val="accent3"/>
          </a:lnRef>
          <a:fillRef idx="3">
            <a:schemeClr val="accent3"/>
          </a:fillRef>
          <a:effectRef idx="2">
            <a:schemeClr val="accent3"/>
          </a:effectRef>
          <a:fontRef idx="minor">
            <a:schemeClr val="lt1"/>
          </a:fontRef>
        </p:style>
        <p:txBody>
          <a:bodyPr wrap="none" rtlCol="0">
            <a:spAutoFit/>
          </a:bodyPr>
          <a:lstStyle/>
          <a:p>
            <a:r>
              <a:rPr lang="en-CA" dirty="0"/>
              <a:t>Propensity scores for treatment </a:t>
            </a:r>
          </a:p>
          <a:p>
            <a:r>
              <a:rPr lang="en-CA" dirty="0"/>
              <a:t>given Z=0 and Z=1</a:t>
            </a:r>
          </a:p>
        </p:txBody>
      </p:sp>
      <p:cxnSp>
        <p:nvCxnSpPr>
          <p:cNvPr id="9" name="Straight Arrow Connector 8">
            <a:extLst>
              <a:ext uri="{FF2B5EF4-FFF2-40B4-BE49-F238E27FC236}">
                <a16:creationId xmlns:a16="http://schemas.microsoft.com/office/drawing/2014/main" id="{DE7FCDA7-0B81-FE16-2A66-43FE29A235D2}"/>
              </a:ext>
            </a:extLst>
          </p:cNvPr>
          <p:cNvCxnSpPr/>
          <p:nvPr/>
        </p:nvCxnSpPr>
        <p:spPr>
          <a:xfrm flipH="1" flipV="1">
            <a:off x="7315200" y="4679567"/>
            <a:ext cx="152400" cy="311703"/>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pic>
        <p:nvPicPr>
          <p:cNvPr id="11" name="Picture 2" descr="RStudio - RStudio">
            <a:extLst>
              <a:ext uri="{FF2B5EF4-FFF2-40B4-BE49-F238E27FC236}">
                <a16:creationId xmlns:a16="http://schemas.microsoft.com/office/drawing/2014/main" id="{5790EB6D-5820-B345-00EB-5E3C8113505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82200" y="5562600"/>
            <a:ext cx="1066800" cy="1066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0936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Examples of Count Data: Job Changes</a:t>
            </a:r>
            <a:endParaRPr lang="en-US" sz="3600" dirty="0">
              <a:latin typeface="Times New Roman" panose="02020603050405020304" pitchFamily="18" charset="0"/>
              <a:cs typeface="Times New Roman" panose="02020603050405020304" pitchFamily="18" charset="0"/>
            </a:endParaRPr>
          </a:p>
        </p:txBody>
      </p:sp>
      <p:pic>
        <p:nvPicPr>
          <p:cNvPr id="5" name="Content Placeholder 4">
            <a:extLst>
              <a:ext uri="{FF2B5EF4-FFF2-40B4-BE49-F238E27FC236}">
                <a16:creationId xmlns:a16="http://schemas.microsoft.com/office/drawing/2014/main" id="{351B982D-3109-50AC-7B64-32C959187547}"/>
              </a:ext>
            </a:extLst>
          </p:cNvPr>
          <p:cNvPicPr>
            <a:picLocks noGrp="1" noChangeAspect="1"/>
          </p:cNvPicPr>
          <p:nvPr>
            <p:ph idx="1"/>
          </p:nvPr>
        </p:nvPicPr>
        <p:blipFill>
          <a:blip r:embed="rId3"/>
          <a:stretch>
            <a:fillRect/>
          </a:stretch>
        </p:blipFill>
        <p:spPr>
          <a:xfrm>
            <a:off x="1447800" y="1447800"/>
            <a:ext cx="8229600" cy="4849585"/>
          </a:xfrm>
        </p:spPr>
      </p:pic>
    </p:spTree>
    <p:extLst>
      <p:ext uri="{BB962C8B-B14F-4D97-AF65-F5344CB8AC3E}">
        <p14:creationId xmlns:p14="http://schemas.microsoft.com/office/powerpoint/2010/main" val="248223657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2335" y="-304800"/>
            <a:ext cx="10518065" cy="1325562"/>
          </a:xfrm>
        </p:spPr>
        <p:txBody>
          <a:bodyPr>
            <a:normAutofit/>
          </a:bodyPr>
          <a:lstStyle/>
          <a:p>
            <a:r>
              <a:rPr lang="en-US" dirty="0">
                <a:cs typeface="Times New Roman" panose="02020603050405020304" pitchFamily="18" charset="0"/>
              </a:rPr>
              <a:t>Computational Example: LATEs</a:t>
            </a:r>
            <a:endParaRPr lang="en-US" dirty="0">
              <a:latin typeface="Times New Roman" panose="02020603050405020304" pitchFamily="18" charset="0"/>
              <a:cs typeface="Times New Roman" panose="02020603050405020304" pitchFamily="18" charset="0"/>
            </a:endParaRPr>
          </a:p>
        </p:txBody>
      </p:sp>
      <p:sp>
        <p:nvSpPr>
          <p:cNvPr id="5" name="Content Placeholder 4">
            <a:extLst>
              <a:ext uri="{FF2B5EF4-FFF2-40B4-BE49-F238E27FC236}">
                <a16:creationId xmlns:a16="http://schemas.microsoft.com/office/drawing/2014/main" id="{F48331A6-7DFC-CC0E-6B75-AC62FA2C0235}"/>
              </a:ext>
            </a:extLst>
          </p:cNvPr>
          <p:cNvSpPr>
            <a:spLocks noGrp="1"/>
          </p:cNvSpPr>
          <p:nvPr>
            <p:ph idx="1"/>
          </p:nvPr>
        </p:nvSpPr>
        <p:spPr>
          <a:xfrm>
            <a:off x="457200" y="1020762"/>
            <a:ext cx="10744200" cy="5159375"/>
          </a:xfrm>
        </p:spPr>
        <p:txBody>
          <a:bodyPr>
            <a:normAutofit/>
          </a:bodyPr>
          <a:lstStyle/>
          <a:p>
            <a:endParaRPr lang="en-US" sz="2200" dirty="0"/>
          </a:p>
        </p:txBody>
      </p:sp>
      <p:cxnSp>
        <p:nvCxnSpPr>
          <p:cNvPr id="10" name="Straight Arrow Connector 9">
            <a:extLst>
              <a:ext uri="{FF2B5EF4-FFF2-40B4-BE49-F238E27FC236}">
                <a16:creationId xmlns:a16="http://schemas.microsoft.com/office/drawing/2014/main" id="{59BC3C0E-75C7-1796-E18C-C3E61EFFD96D}"/>
              </a:ext>
            </a:extLst>
          </p:cNvPr>
          <p:cNvCxnSpPr/>
          <p:nvPr/>
        </p:nvCxnSpPr>
        <p:spPr>
          <a:xfrm flipV="1">
            <a:off x="3810000" y="5562600"/>
            <a:ext cx="228600" cy="274638"/>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9" name="Straight Arrow Connector 8">
            <a:extLst>
              <a:ext uri="{FF2B5EF4-FFF2-40B4-BE49-F238E27FC236}">
                <a16:creationId xmlns:a16="http://schemas.microsoft.com/office/drawing/2014/main" id="{DE7FCDA7-0B81-FE16-2A66-43FE29A235D2}"/>
              </a:ext>
            </a:extLst>
          </p:cNvPr>
          <p:cNvCxnSpPr/>
          <p:nvPr/>
        </p:nvCxnSpPr>
        <p:spPr>
          <a:xfrm flipH="1" flipV="1">
            <a:off x="7315200" y="4679567"/>
            <a:ext cx="152400" cy="311703"/>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pic>
        <p:nvPicPr>
          <p:cNvPr id="6" name="Picture 5">
            <a:extLst>
              <a:ext uri="{FF2B5EF4-FFF2-40B4-BE49-F238E27FC236}">
                <a16:creationId xmlns:a16="http://schemas.microsoft.com/office/drawing/2014/main" id="{F3C5F207-279C-83A4-0ADF-E17F7FB288C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2396" y="1020762"/>
            <a:ext cx="8186530" cy="61663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297596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2335" y="-304800"/>
            <a:ext cx="10518065" cy="1325562"/>
          </a:xfrm>
        </p:spPr>
        <p:txBody>
          <a:bodyPr>
            <a:normAutofit/>
          </a:bodyPr>
          <a:lstStyle/>
          <a:p>
            <a:endParaRPr lang="en-US" dirty="0">
              <a:latin typeface="Times New Roman" panose="02020603050405020304" pitchFamily="18" charset="0"/>
              <a:cs typeface="Times New Roman" panose="02020603050405020304" pitchFamily="18" charset="0"/>
            </a:endParaRPr>
          </a:p>
        </p:txBody>
      </p:sp>
      <p:sp>
        <p:nvSpPr>
          <p:cNvPr id="7" name="Content Placeholder 6">
            <a:extLst>
              <a:ext uri="{FF2B5EF4-FFF2-40B4-BE49-F238E27FC236}">
                <a16:creationId xmlns:a16="http://schemas.microsoft.com/office/drawing/2014/main" id="{9FF42094-42D9-6C6D-6B09-24F5E928D1F3}"/>
              </a:ext>
            </a:extLst>
          </p:cNvPr>
          <p:cNvSpPr>
            <a:spLocks noGrp="1"/>
          </p:cNvSpPr>
          <p:nvPr>
            <p:ph idx="1"/>
          </p:nvPr>
        </p:nvSpPr>
        <p:spPr>
          <a:xfrm>
            <a:off x="1261872" y="3856038"/>
            <a:ext cx="8595360" cy="2324099"/>
          </a:xfrm>
        </p:spPr>
        <p:txBody>
          <a:bodyPr>
            <a:normAutofit/>
          </a:bodyPr>
          <a:lstStyle/>
          <a:p>
            <a:endParaRPr lang="en-US" sz="2200" dirty="0"/>
          </a:p>
        </p:txBody>
      </p:sp>
      <p:pic>
        <p:nvPicPr>
          <p:cNvPr id="4" name="Picture 3">
            <a:extLst>
              <a:ext uri="{FF2B5EF4-FFF2-40B4-BE49-F238E27FC236}">
                <a16:creationId xmlns:a16="http://schemas.microsoft.com/office/drawing/2014/main" id="{5268F0A1-5F4F-C37A-CA24-423E9B413B84}"/>
              </a:ext>
            </a:extLst>
          </p:cNvPr>
          <p:cNvPicPr>
            <a:picLocks noChangeAspect="1"/>
          </p:cNvPicPr>
          <p:nvPr/>
        </p:nvPicPr>
        <p:blipFill>
          <a:blip r:embed="rId3"/>
          <a:stretch>
            <a:fillRect/>
          </a:stretch>
        </p:blipFill>
        <p:spPr>
          <a:xfrm>
            <a:off x="5619750" y="2952750"/>
            <a:ext cx="952500" cy="952500"/>
          </a:xfrm>
          <a:prstGeom prst="rect">
            <a:avLst/>
          </a:prstGeom>
        </p:spPr>
      </p:pic>
      <p:pic>
        <p:nvPicPr>
          <p:cNvPr id="6" name="Picture 5">
            <a:extLst>
              <a:ext uri="{FF2B5EF4-FFF2-40B4-BE49-F238E27FC236}">
                <a16:creationId xmlns:a16="http://schemas.microsoft.com/office/drawing/2014/main" id="{B2B24377-093F-5E40-C715-277B30F91569}"/>
              </a:ext>
            </a:extLst>
          </p:cNvPr>
          <p:cNvPicPr>
            <a:picLocks noChangeAspect="1"/>
          </p:cNvPicPr>
          <p:nvPr/>
        </p:nvPicPr>
        <p:blipFill>
          <a:blip r:embed="rId4"/>
          <a:stretch>
            <a:fillRect/>
          </a:stretch>
        </p:blipFill>
        <p:spPr>
          <a:xfrm>
            <a:off x="228600" y="152400"/>
            <a:ext cx="11246832" cy="6400800"/>
          </a:xfrm>
          <a:prstGeom prst="rect">
            <a:avLst/>
          </a:prstGeom>
        </p:spPr>
      </p:pic>
    </p:spTree>
    <p:extLst>
      <p:ext uri="{BB962C8B-B14F-4D97-AF65-F5344CB8AC3E}">
        <p14:creationId xmlns:p14="http://schemas.microsoft.com/office/powerpoint/2010/main" val="119125878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1"/>
            <a:ext cx="10439400" cy="624840"/>
          </a:xfrm>
        </p:spPr>
        <p:txBody>
          <a:bodyPr>
            <a:noAutofit/>
          </a:bodyPr>
          <a:lstStyle/>
          <a:p>
            <a:r>
              <a:rPr lang="en-US" sz="3600" dirty="0">
                <a:cs typeface="Times New Roman" panose="02020603050405020304" pitchFamily="18" charset="0"/>
              </a:rPr>
              <a:t>Another example: OVB</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09600" y="1066801"/>
            <a:ext cx="10289629" cy="5141388"/>
          </a:xfrm>
        </p:spPr>
        <p:txBody>
          <a:bodyPr>
            <a:normAutofit/>
          </a:bodyPr>
          <a:lstStyle/>
          <a:p>
            <a:r>
              <a:rPr lang="en-US" sz="2400" dirty="0">
                <a:cs typeface="Times New Roman" panose="02020603050405020304" pitchFamily="18" charset="0"/>
              </a:rPr>
              <a:t>What if your identification is threatened by omitted variables that you simply can’t control for? </a:t>
            </a:r>
          </a:p>
          <a:p>
            <a:r>
              <a:rPr lang="en-US" sz="2400" dirty="0">
                <a:cs typeface="Times New Roman" panose="02020603050405020304" pitchFamily="18" charset="0"/>
              </a:rPr>
              <a:t>One possible approach (similar to partial identification) is to use </a:t>
            </a:r>
            <a:r>
              <a:rPr lang="en-US" sz="2400" b="1" dirty="0">
                <a:cs typeface="Times New Roman" panose="02020603050405020304" pitchFamily="18" charset="0"/>
              </a:rPr>
              <a:t>bounds </a:t>
            </a:r>
            <a:r>
              <a:rPr lang="en-US" sz="2400" dirty="0">
                <a:cs typeface="Times New Roman" panose="02020603050405020304" pitchFamily="18" charset="0"/>
              </a:rPr>
              <a:t>on the sensitivity of your results to including controls (Oster bounds) </a:t>
            </a:r>
          </a:p>
          <a:p>
            <a:endParaRPr lang="en-US" sz="2400" dirty="0">
              <a:cs typeface="Times New Roman" panose="02020603050405020304" pitchFamily="18" charset="0"/>
            </a:endParaRPr>
          </a:p>
        </p:txBody>
      </p:sp>
      <p:pic>
        <p:nvPicPr>
          <p:cNvPr id="5" name="Picture 4">
            <a:extLst>
              <a:ext uri="{FF2B5EF4-FFF2-40B4-BE49-F238E27FC236}">
                <a16:creationId xmlns:a16="http://schemas.microsoft.com/office/drawing/2014/main" id="{F444AD99-EF80-E625-529D-D76DB4F45423}"/>
              </a:ext>
            </a:extLst>
          </p:cNvPr>
          <p:cNvPicPr>
            <a:picLocks noChangeAspect="1"/>
          </p:cNvPicPr>
          <p:nvPr/>
        </p:nvPicPr>
        <p:blipFill>
          <a:blip r:embed="rId3"/>
          <a:stretch>
            <a:fillRect/>
          </a:stretch>
        </p:blipFill>
        <p:spPr>
          <a:xfrm>
            <a:off x="1035457" y="2711965"/>
            <a:ext cx="9437914" cy="3836947"/>
          </a:xfrm>
          <a:prstGeom prst="rect">
            <a:avLst/>
          </a:prstGeom>
        </p:spPr>
      </p:pic>
    </p:spTree>
    <p:extLst>
      <p:ext uri="{BB962C8B-B14F-4D97-AF65-F5344CB8AC3E}">
        <p14:creationId xmlns:p14="http://schemas.microsoft.com/office/powerpoint/2010/main" val="310604610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1"/>
            <a:ext cx="10439400" cy="624840"/>
          </a:xfrm>
        </p:spPr>
        <p:txBody>
          <a:bodyPr>
            <a:noAutofit/>
          </a:bodyPr>
          <a:lstStyle/>
          <a:p>
            <a:r>
              <a:rPr lang="en-US" sz="3600" dirty="0">
                <a:cs typeface="Times New Roman" panose="02020603050405020304" pitchFamily="18" charset="0"/>
              </a:rPr>
              <a:t>Another example: OVB</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09600" y="1066801"/>
                <a:ext cx="10289629" cy="5141388"/>
              </a:xfrm>
            </p:spPr>
            <p:txBody>
              <a:bodyPr>
                <a:normAutofit fontScale="92500" lnSpcReduction="10000"/>
              </a:bodyPr>
              <a:lstStyle/>
              <a:p>
                <a:r>
                  <a:rPr lang="en-US" sz="2400" dirty="0">
                    <a:cs typeface="Times New Roman" panose="02020603050405020304" pitchFamily="18" charset="0"/>
                  </a:rPr>
                  <a:t>What if your identification is threatened by omitted variables that you simply can’t control for? </a:t>
                </a:r>
              </a:p>
              <a:p>
                <a:r>
                  <a:rPr lang="en-US" sz="2400" dirty="0">
                    <a:cs typeface="Times New Roman" panose="02020603050405020304" pitchFamily="18" charset="0"/>
                  </a:rPr>
                  <a:t>One possible approach (similar to partial identification) is to use </a:t>
                </a:r>
                <a:r>
                  <a:rPr lang="en-US" sz="2400" b="1" dirty="0">
                    <a:cs typeface="Times New Roman" panose="02020603050405020304" pitchFamily="18" charset="0"/>
                  </a:rPr>
                  <a:t>bounds </a:t>
                </a:r>
                <a:r>
                  <a:rPr lang="en-US" sz="2400" dirty="0">
                    <a:cs typeface="Times New Roman" panose="02020603050405020304" pitchFamily="18" charset="0"/>
                  </a:rPr>
                  <a:t>on the sensitivity of your results to including controls (Oster bounds) </a:t>
                </a:r>
              </a:p>
              <a:p>
                <a:pPr marL="457200" indent="-457200">
                  <a:buAutoNum type="arabicPeriod"/>
                </a:pPr>
                <a:r>
                  <a:rPr lang="en-US" sz="2400" dirty="0">
                    <a:cs typeface="Times New Roman" panose="02020603050405020304" pitchFamily="18" charset="0"/>
                  </a:rPr>
                  <a:t>Based on the formula for OVB</a:t>
                </a:r>
              </a:p>
              <a:p>
                <a:pPr marL="457200" indent="-457200">
                  <a:buAutoNum type="arabicPeriod"/>
                </a:pPr>
                <a:r>
                  <a:rPr lang="en-US" sz="2400" dirty="0">
                    <a:cs typeface="Times New Roman" panose="02020603050405020304" pitchFamily="18" charset="0"/>
                  </a:rPr>
                  <a:t>If we assume (1) selection on unobserved variables is equal to selection on observed variables and (2) under the null of no treatment effect. </a:t>
                </a:r>
              </a:p>
              <a:p>
                <a:pPr marL="457200" indent="-457200">
                  <a:buAutoNum type="arabicPeriod"/>
                </a:pPr>
                <a:r>
                  <a:rPr lang="en-US" sz="2400" dirty="0">
                    <a:cs typeface="Times New Roman" panose="02020603050405020304" pitchFamily="18" charset="0"/>
                  </a:rPr>
                  <a:t>Then we can calculate bounds for how much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𝛽</m:t>
                    </m:r>
                  </m:oMath>
                </a14:m>
                <a:r>
                  <a:rPr lang="en-US" sz="2400" dirty="0">
                    <a:cs typeface="Times New Roman" panose="02020603050405020304" pitchFamily="18" charset="0"/>
                  </a:rPr>
                  <a:t> might move if we include additional unobserved variation. </a:t>
                </a:r>
              </a:p>
              <a:p>
                <a:pPr marL="457200" indent="-457200">
                  <a:buAutoNum type="arabicPeriod"/>
                </a:pPr>
                <a:r>
                  <a:rPr lang="en-US" sz="2400" dirty="0">
                    <a:cs typeface="Times New Roman" panose="02020603050405020304" pitchFamily="18" charset="0"/>
                  </a:rPr>
                  <a:t>By then comparing the magnitude of the bias to the size of the initial treatment effect estimate, one can infer how selection on unobserved variables must compare to selection on observed variables in order to fully explain the initial treatment effect estimate.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09600" y="1066801"/>
                <a:ext cx="10289629" cy="5141388"/>
              </a:xfrm>
              <a:blipFill>
                <a:blip r:embed="rId3"/>
                <a:stretch>
                  <a:fillRect l="-355" t="-1779" r="-1066"/>
                </a:stretch>
              </a:blipFill>
            </p:spPr>
            <p:txBody>
              <a:bodyPr/>
              <a:lstStyle/>
              <a:p>
                <a:r>
                  <a:rPr lang="en-US">
                    <a:noFill/>
                  </a:rPr>
                  <a:t> </a:t>
                </a:r>
              </a:p>
            </p:txBody>
          </p:sp>
        </mc:Fallback>
      </mc:AlternateContent>
    </p:spTree>
    <p:extLst>
      <p:ext uri="{BB962C8B-B14F-4D97-AF65-F5344CB8AC3E}">
        <p14:creationId xmlns:p14="http://schemas.microsoft.com/office/powerpoint/2010/main" val="201107339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D812F7-36B6-AFCE-93D0-D9C0A07345D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FA339E-70E0-BDE2-2699-2F58F997DBB3}"/>
              </a:ext>
            </a:extLst>
          </p:cNvPr>
          <p:cNvSpPr>
            <a:spLocks noGrp="1"/>
          </p:cNvSpPr>
          <p:nvPr>
            <p:ph type="title"/>
          </p:nvPr>
        </p:nvSpPr>
        <p:spPr>
          <a:xfrm>
            <a:off x="609600" y="272077"/>
            <a:ext cx="10439400" cy="624840"/>
          </a:xfrm>
        </p:spPr>
        <p:txBody>
          <a:bodyPr>
            <a:noAutofit/>
          </a:bodyPr>
          <a:lstStyle/>
          <a:p>
            <a:r>
              <a:rPr lang="en-US" sz="3600" dirty="0">
                <a:cs typeface="Times New Roman" panose="02020603050405020304" pitchFamily="18" charset="0"/>
              </a:rPr>
              <a:t>A final approach: build out a structural model! </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3EBC4AB-B31C-F1DF-92D3-C9DC71B3EF45}"/>
                  </a:ext>
                </a:extLst>
              </p:cNvPr>
              <p:cNvSpPr>
                <a:spLocks noGrp="1"/>
              </p:cNvSpPr>
              <p:nvPr>
                <p:ph idx="1"/>
              </p:nvPr>
            </p:nvSpPr>
            <p:spPr>
              <a:xfrm>
                <a:off x="609601" y="1066801"/>
                <a:ext cx="10439400" cy="5141388"/>
              </a:xfrm>
            </p:spPr>
            <p:txBody>
              <a:bodyPr>
                <a:noAutofit/>
              </a:bodyPr>
              <a:lstStyle/>
              <a:p>
                <a:r>
                  <a:rPr lang="en-US" sz="2400" dirty="0">
                    <a:cs typeface="Times New Roman" panose="02020603050405020304" pitchFamily="18" charset="0"/>
                  </a:rPr>
                  <a:t>Discrete choice (static or dynamic)</a:t>
                </a:r>
              </a:p>
              <a:p>
                <a:pPr marL="0" indent="0">
                  <a:buNone/>
                </a:pPr>
                <a14:m>
                  <m:oMathPara xmlns:m="http://schemas.openxmlformats.org/officeDocument/2006/math">
                    <m:oMathParaPr>
                      <m:jc m:val="centerGroup"/>
                    </m:oMathParaPr>
                    <m:oMath xmlns:m="http://schemas.openxmlformats.org/officeDocument/2006/math">
                      <m:func>
                        <m:funcPr>
                          <m:ctrlPr>
                            <a:rPr lang="en-US" sz="2400" b="0" i="1" smtClean="0">
                              <a:latin typeface="Cambria Math" panose="02040503050406030204" pitchFamily="18" charset="0"/>
                              <a:cs typeface="Times New Roman" panose="02020603050405020304" pitchFamily="18" charset="0"/>
                            </a:rPr>
                          </m:ctrlPr>
                        </m:funcPr>
                        <m:fName>
                          <m:limLow>
                            <m:limLowPr>
                              <m:ctrlPr>
                                <a:rPr lang="en-US" sz="2400" b="0" i="1" smtClean="0">
                                  <a:latin typeface="Cambria Math" panose="02040503050406030204" pitchFamily="18" charset="0"/>
                                  <a:cs typeface="Times New Roman" panose="02020603050405020304" pitchFamily="18" charset="0"/>
                                </a:rPr>
                              </m:ctrlPr>
                            </m:limLowPr>
                            <m:e>
                              <m:r>
                                <m:rPr>
                                  <m:sty m:val="p"/>
                                </m:rPr>
                                <a:rPr lang="en-US" sz="2400" b="0" i="0" smtClean="0">
                                  <a:latin typeface="Cambria Math" panose="02040503050406030204" pitchFamily="18" charset="0"/>
                                  <a:cs typeface="Times New Roman" panose="02020603050405020304" pitchFamily="18" charset="0"/>
                                </a:rPr>
                                <m:t>max</m:t>
                              </m:r>
                            </m:e>
                            <m:lim>
                              <m:sSub>
                                <m:sSubPr>
                                  <m:ctrlPr>
                                    <a:rPr lang="en-US" sz="2400" b="0" i="1" smtClean="0">
                                      <a:latin typeface="Cambria Math" panose="02040503050406030204" pitchFamily="18" charset="0"/>
                                      <a:cs typeface="Times New Roman" panose="02020603050405020304" pitchFamily="18" charset="0"/>
                                    </a:rPr>
                                  </m:ctrlPr>
                                </m:sSubPr>
                                <m:e>
                                  <m:sSup>
                                    <m:sSupPr>
                                      <m:ctrlPr>
                                        <a:rPr lang="en-US" sz="2400" b="0" i="1" smtClean="0">
                                          <a:latin typeface="Cambria Math" panose="02040503050406030204" pitchFamily="18" charset="0"/>
                                          <a:cs typeface="Times New Roman" panose="02020603050405020304" pitchFamily="18" charset="0"/>
                                        </a:rPr>
                                      </m:ctrlPr>
                                    </m:sSupPr>
                                    <m:e>
                                      <m:d>
                                        <m:dPr>
                                          <m:begChr m:val="{"/>
                                          <m:endChr m:val="}"/>
                                          <m:ctrlPr>
                                            <a:rPr lang="en-US" sz="2400" b="0" i="1" smtClean="0">
                                              <a:latin typeface="Cambria Math" panose="02040503050406030204" pitchFamily="18" charset="0"/>
                                              <a:cs typeface="Times New Roman" panose="02020603050405020304" pitchFamily="18" charset="0"/>
                                            </a:rPr>
                                          </m:ctrlPr>
                                        </m:dPr>
                                        <m:e>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𝑎</m:t>
                                              </m:r>
                                            </m:e>
                                            <m:sub>
                                              <m:r>
                                                <a:rPr lang="en-US" sz="2400" b="0" i="1" smtClean="0">
                                                  <a:latin typeface="Cambria Math" panose="02040503050406030204" pitchFamily="18" charset="0"/>
                                                  <a:cs typeface="Times New Roman" panose="02020603050405020304" pitchFamily="18" charset="0"/>
                                                </a:rPr>
                                                <m:t>𝑡</m:t>
                                              </m:r>
                                            </m:sub>
                                          </m:sSub>
                                        </m:e>
                                      </m:d>
                                    </m:e>
                                    <m:sup>
                                      <m:r>
                                        <a:rPr lang="en-US" sz="2400" b="0" i="1" smtClean="0">
                                          <a:latin typeface="Cambria Math" panose="02040503050406030204" pitchFamily="18" charset="0"/>
                                          <a:cs typeface="Times New Roman" panose="02020603050405020304" pitchFamily="18" charset="0"/>
                                        </a:rPr>
                                        <m:t>∞</m:t>
                                      </m:r>
                                    </m:sup>
                                  </m:sSup>
                                </m:e>
                                <m:sub>
                                  <m:r>
                                    <a:rPr lang="en-US" sz="2400" b="0" i="1" smtClean="0">
                                      <a:latin typeface="Cambria Math" panose="02040503050406030204" pitchFamily="18" charset="0"/>
                                      <a:cs typeface="Times New Roman" panose="02020603050405020304" pitchFamily="18" charset="0"/>
                                    </a:rPr>
                                    <m:t>𝑡</m:t>
                                  </m:r>
                                  <m:r>
                                    <a:rPr lang="en-US" sz="2400" b="0" i="1" smtClean="0">
                                      <a:latin typeface="Cambria Math" panose="02040503050406030204" pitchFamily="18" charset="0"/>
                                      <a:cs typeface="Times New Roman" panose="02020603050405020304" pitchFamily="18" charset="0"/>
                                    </a:rPr>
                                    <m:t>=1</m:t>
                                  </m:r>
                                </m:sub>
                              </m:sSub>
                            </m:lim>
                          </m:limLow>
                        </m:fName>
                        <m:e>
                          <m:r>
                            <a:rPr lang="en-US" sz="2400" b="0" i="1" smtClean="0">
                              <a:latin typeface="Cambria Math" panose="02040503050406030204" pitchFamily="18" charset="0"/>
                              <a:cs typeface="Times New Roman" panose="02020603050405020304" pitchFamily="18" charset="0"/>
                            </a:rPr>
                            <m:t>𝔼</m:t>
                          </m:r>
                          <m:r>
                            <a:rPr lang="en-US" sz="2400" b="0" i="1" smtClean="0">
                              <a:latin typeface="Cambria Math" panose="02040503050406030204" pitchFamily="18" charset="0"/>
                              <a:cs typeface="Times New Roman" panose="02020603050405020304" pitchFamily="18" charset="0"/>
                            </a:rPr>
                            <m:t>[</m:t>
                          </m:r>
                          <m:nary>
                            <m:naryPr>
                              <m:chr m:val="∑"/>
                              <m:ctrlPr>
                                <a:rPr lang="en-US" sz="2400" b="0" i="1" smtClean="0">
                                  <a:latin typeface="Cambria Math" panose="02040503050406030204" pitchFamily="18" charset="0"/>
                                  <a:cs typeface="Times New Roman" panose="02020603050405020304" pitchFamily="18" charset="0"/>
                                </a:rPr>
                              </m:ctrlPr>
                            </m:naryPr>
                            <m:sub>
                              <m:r>
                                <a:rPr lang="en-US" sz="2400" b="0" i="1" smtClean="0">
                                  <a:latin typeface="Cambria Math" panose="02040503050406030204" pitchFamily="18" charset="0"/>
                                  <a:cs typeface="Times New Roman" panose="02020603050405020304" pitchFamily="18" charset="0"/>
                                </a:rPr>
                                <m:t>𝑡</m:t>
                              </m:r>
                              <m:r>
                                <a:rPr lang="en-US" sz="2400" b="0" i="1" smtClean="0">
                                  <a:latin typeface="Cambria Math" panose="02040503050406030204" pitchFamily="18" charset="0"/>
                                  <a:cs typeface="Times New Roman" panose="02020603050405020304" pitchFamily="18" charset="0"/>
                                </a:rPr>
                                <m:t>=1</m:t>
                              </m:r>
                            </m:sub>
                            <m:sup>
                              <m:r>
                                <a:rPr lang="en-US" sz="2400" b="0" i="1" smtClean="0">
                                  <a:latin typeface="Cambria Math" panose="02040503050406030204" pitchFamily="18" charset="0"/>
                                  <a:cs typeface="Times New Roman" panose="02020603050405020304" pitchFamily="18" charset="0"/>
                                </a:rPr>
                                <m:t>∞</m:t>
                              </m:r>
                            </m:sup>
                            <m:e>
                              <m:sSup>
                                <m:sSupPr>
                                  <m:ctrlPr>
                                    <a:rPr lang="en-US" sz="2400" b="0" i="1" smtClean="0">
                                      <a:latin typeface="Cambria Math" panose="02040503050406030204" pitchFamily="18" charset="0"/>
                                      <a:cs typeface="Times New Roman" panose="02020603050405020304" pitchFamily="18" charset="0"/>
                                    </a:rPr>
                                  </m:ctrlPr>
                                </m:sSupPr>
                                <m:e>
                                  <m:r>
                                    <a:rPr lang="en-US" sz="2400" b="0" i="1" smtClean="0">
                                      <a:latin typeface="Cambria Math" panose="02040503050406030204" pitchFamily="18" charset="0"/>
                                      <a:cs typeface="Times New Roman" panose="02020603050405020304" pitchFamily="18" charset="0"/>
                                    </a:rPr>
                                    <m:t>𝛽</m:t>
                                  </m:r>
                                </m:e>
                                <m:sup>
                                  <m:r>
                                    <a:rPr lang="en-US" sz="2400" b="0" i="1" smtClean="0">
                                      <a:latin typeface="Cambria Math" panose="02040503050406030204" pitchFamily="18" charset="0"/>
                                      <a:cs typeface="Times New Roman" panose="02020603050405020304" pitchFamily="18" charset="0"/>
                                    </a:rPr>
                                    <m:t>𝑡</m:t>
                                  </m:r>
                                  <m:r>
                                    <a:rPr lang="en-US" sz="2400" b="0" i="1" smtClean="0">
                                      <a:latin typeface="Cambria Math" panose="02040503050406030204" pitchFamily="18" charset="0"/>
                                      <a:cs typeface="Times New Roman" panose="02020603050405020304" pitchFamily="18" charset="0"/>
                                    </a:rPr>
                                    <m:t>−1</m:t>
                                  </m:r>
                                </m:sup>
                              </m:sSup>
                              <m:r>
                                <a:rPr lang="en-US" sz="2400" b="0" i="1" smtClean="0">
                                  <a:latin typeface="Cambria Math" panose="02040503050406030204" pitchFamily="18" charset="0"/>
                                  <a:cs typeface="Times New Roman" panose="02020603050405020304" pitchFamily="18" charset="0"/>
                                </a:rPr>
                                <m:t>𝑢</m:t>
                              </m:r>
                              <m:d>
                                <m:dPr>
                                  <m:ctrlPr>
                                    <a:rPr lang="en-US" sz="2400" b="0" i="1" smtClean="0">
                                      <a:latin typeface="Cambria Math" panose="02040503050406030204" pitchFamily="18" charset="0"/>
                                      <a:cs typeface="Times New Roman" panose="02020603050405020304" pitchFamily="18" charset="0"/>
                                    </a:rPr>
                                  </m:ctrlPr>
                                </m:dPr>
                                <m:e>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𝑡</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𝑎</m:t>
                                      </m:r>
                                    </m:e>
                                    <m:sub>
                                      <m:r>
                                        <a:rPr lang="en-US" sz="2400" b="0" i="1" smtClean="0">
                                          <a:latin typeface="Cambria Math" panose="02040503050406030204" pitchFamily="18" charset="0"/>
                                          <a:cs typeface="Times New Roman" panose="02020603050405020304" pitchFamily="18" charset="0"/>
                                        </a:rPr>
                                        <m:t>𝑡</m:t>
                                      </m:r>
                                    </m:sub>
                                  </m:sSub>
                                  <m:r>
                                    <a:rPr lang="en-US" sz="2400" b="0" i="1" smtClean="0">
                                      <a:latin typeface="Cambria Math" panose="02040503050406030204" pitchFamily="18" charset="0"/>
                                      <a:cs typeface="Times New Roman" panose="02020603050405020304" pitchFamily="18" charset="0"/>
                                    </a:rPr>
                                    <m:t>,</m:t>
                                  </m:r>
                                  <m:sSub>
                                    <m:sSubPr>
                                      <m:ctrlPr>
                                        <a:rPr lang="en-US" sz="2400" b="1" i="1" smtClean="0">
                                          <a:latin typeface="Cambria Math" panose="02040503050406030204" pitchFamily="18" charset="0"/>
                                          <a:cs typeface="Times New Roman" panose="02020603050405020304" pitchFamily="18" charset="0"/>
                                        </a:rPr>
                                      </m:ctrlPr>
                                    </m:sSubPr>
                                    <m:e>
                                      <m:r>
                                        <a:rPr lang="en-US" sz="2400" b="1" i="1" smtClean="0">
                                          <a:latin typeface="Cambria Math" panose="02040503050406030204" pitchFamily="18" charset="0"/>
                                          <a:cs typeface="Times New Roman" panose="02020603050405020304" pitchFamily="18" charset="0"/>
                                        </a:rPr>
                                        <m:t>𝜺</m:t>
                                      </m:r>
                                    </m:e>
                                    <m:sub>
                                      <m:r>
                                        <a:rPr lang="en-US" sz="2400" b="1" i="1" smtClean="0">
                                          <a:latin typeface="Cambria Math" panose="02040503050406030204" pitchFamily="18" charset="0"/>
                                          <a:cs typeface="Times New Roman" panose="02020603050405020304" pitchFamily="18" charset="0"/>
                                        </a:rPr>
                                        <m:t>𝒕</m:t>
                                      </m:r>
                                    </m:sub>
                                  </m:sSub>
                                  <m:r>
                                    <a:rPr lang="en-US" sz="2400" b="0" i="1" smtClean="0">
                                      <a:latin typeface="Cambria Math" panose="02040503050406030204" pitchFamily="18" charset="0"/>
                                      <a:cs typeface="Times New Roman" panose="02020603050405020304" pitchFamily="18" charset="0"/>
                                    </a:rPr>
                                    <m:t>;</m:t>
                                  </m:r>
                                  <m:r>
                                    <a:rPr lang="en-US" sz="2400" b="1" i="1" smtClean="0">
                                      <a:latin typeface="Cambria Math" panose="02040503050406030204" pitchFamily="18" charset="0"/>
                                      <a:cs typeface="Times New Roman" panose="02020603050405020304" pitchFamily="18" charset="0"/>
                                    </a:rPr>
                                    <m:t>𝜽</m:t>
                                  </m:r>
                                </m:e>
                              </m:d>
                            </m:e>
                          </m:nary>
                          <m:r>
                            <a:rPr lang="en-US" sz="2400" b="0" i="1" smtClean="0">
                              <a:latin typeface="Cambria Math" panose="02040503050406030204" pitchFamily="18" charset="0"/>
                              <a:cs typeface="Times New Roman" panose="02020603050405020304" pitchFamily="18" charset="0"/>
                            </a:rPr>
                            <m:t> </m:t>
                          </m:r>
                          <m:r>
                            <a:rPr lang="en-US" sz="2400" b="0" i="1" smtClean="0">
                              <a:latin typeface="Cambria Math" panose="02040503050406030204" pitchFamily="18" charset="0"/>
                              <a:cs typeface="Times New Roman" panose="02020603050405020304" pitchFamily="18" charset="0"/>
                            </a:rPr>
                            <m:t>𝑠</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𝑡</m:t>
                          </m:r>
                          <m:r>
                            <a:rPr lang="en-US" sz="2400" b="0" i="1" smtClean="0">
                              <a:latin typeface="Cambria Math" panose="02040503050406030204" pitchFamily="18" charset="0"/>
                              <a:cs typeface="Times New Roman" panose="02020603050405020304" pitchFamily="18" charset="0"/>
                            </a:rPr>
                            <m:t>. </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𝑎</m:t>
                              </m:r>
                            </m:e>
                            <m:sub>
                              <m:r>
                                <a:rPr lang="en-US" sz="2400" b="0" i="1" smtClean="0">
                                  <a:latin typeface="Cambria Math" panose="02040503050406030204" pitchFamily="18" charset="0"/>
                                  <a:cs typeface="Times New Roman" panose="02020603050405020304" pitchFamily="18" charset="0"/>
                                </a:rPr>
                                <m:t>𝑡</m:t>
                              </m:r>
                            </m:sub>
                          </m:sSub>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𝕁</m:t>
                          </m:r>
                        </m:e>
                      </m:func>
                    </m:oMath>
                  </m:oMathPara>
                </a14:m>
                <a:endParaRPr lang="en-US" sz="2400" dirty="0">
                  <a:cs typeface="Times New Roman" panose="02020603050405020304" pitchFamily="18" charset="0"/>
                </a:endParaRPr>
              </a:p>
              <a:p>
                <a:pPr lvl="1"/>
                <a:r>
                  <a:rPr lang="en-US" sz="2400" dirty="0">
                    <a:solidFill>
                      <a:schemeClr val="tx1"/>
                    </a:solidFill>
                    <a:cs typeface="Times New Roman" panose="02020603050405020304" pitchFamily="18" charset="0"/>
                  </a:rPr>
                  <a:t>Examples: </a:t>
                </a:r>
                <a:r>
                  <a:rPr lang="en-US" sz="2200" dirty="0">
                    <a:solidFill>
                      <a:schemeClr val="tx1"/>
                    </a:solidFill>
                    <a:cs typeface="Times New Roman" panose="02020603050405020304" pitchFamily="18" charset="0"/>
                  </a:rPr>
                  <a:t>plan choice (</a:t>
                </a:r>
                <a:r>
                  <a:rPr lang="en-US" sz="2200" u="sng" dirty="0">
                    <a:solidFill>
                      <a:schemeClr val="tx1"/>
                    </a:solidFill>
                    <a:cs typeface="Times New Roman" panose="02020603050405020304" pitchFamily="18" charset="0"/>
                  </a:rPr>
                  <a:t>Einav et al., 2013</a:t>
                </a:r>
                <a:r>
                  <a:rPr lang="en-US" sz="2200" dirty="0">
                    <a:solidFill>
                      <a:schemeClr val="tx1"/>
                    </a:solidFill>
                    <a:cs typeface="Times New Roman" panose="02020603050405020304" pitchFamily="18" charset="0"/>
                  </a:rPr>
                  <a:t>; Brown and Jeon 2019; Ericson et al., 2021)</a:t>
                </a:r>
              </a:p>
              <a:p>
                <a:r>
                  <a:rPr lang="en-US" sz="2400" dirty="0">
                    <a:cs typeface="Times New Roman" panose="02020603050405020304" pitchFamily="18" charset="0"/>
                  </a:rPr>
                  <a:t>Demand estimation</a:t>
                </a:r>
              </a:p>
              <a:p>
                <a:pPr marL="0" indent="0">
                  <a:buNone/>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𝑌</m:t>
                          </m:r>
                        </m:e>
                        <m:sub>
                          <m:r>
                            <a:rPr lang="en-US" sz="2400" b="0" i="1" smtClean="0">
                              <a:latin typeface="Cambria Math" panose="02040503050406030204" pitchFamily="18" charset="0"/>
                              <a:cs typeface="Times New Roman" panose="02020603050405020304" pitchFamily="18" charset="0"/>
                            </a:rPr>
                            <m:t>𝑖𝑚</m:t>
                          </m:r>
                        </m:sub>
                      </m:sSub>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𝑎𝑟𝑔𝑚𝑎</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𝑗</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𝕁</m:t>
                          </m:r>
                        </m:sub>
                      </m:sSub>
                      <m:sSubSup>
                        <m:sSubSupPr>
                          <m:ctrlPr>
                            <a:rPr lang="en-US" sz="2400" b="0" i="1" smtClean="0">
                              <a:latin typeface="Cambria Math" panose="02040503050406030204" pitchFamily="18" charset="0"/>
                              <a:cs typeface="Times New Roman" panose="02020603050405020304" pitchFamily="18" charset="0"/>
                            </a:rPr>
                          </m:ctrlPr>
                        </m:sSubSupPr>
                        <m:e>
                          <m:r>
                            <a:rPr lang="en-US" sz="2400" b="0" i="1" smtClean="0">
                              <a:latin typeface="Cambria Math" panose="02040503050406030204" pitchFamily="18" charset="0"/>
                              <a:cs typeface="Times New Roman" panose="02020603050405020304" pitchFamily="18" charset="0"/>
                            </a:rPr>
                            <m:t>𝑋</m:t>
                          </m:r>
                        </m:e>
                        <m:sub>
                          <m:r>
                            <a:rPr lang="en-US" sz="2400" b="0" i="1" smtClean="0">
                              <a:latin typeface="Cambria Math" panose="02040503050406030204" pitchFamily="18" charset="0"/>
                              <a:cs typeface="Times New Roman" panose="02020603050405020304" pitchFamily="18" charset="0"/>
                            </a:rPr>
                            <m:t>𝑖𝑗𝑚</m:t>
                          </m:r>
                        </m:sub>
                        <m:sup>
                          <m:r>
                            <a:rPr lang="en-US" sz="2400" b="0" i="1" smtClean="0">
                              <a:latin typeface="Cambria Math" panose="02040503050406030204" pitchFamily="18" charset="0"/>
                              <a:cs typeface="Times New Roman" panose="02020603050405020304" pitchFamily="18" charset="0"/>
                            </a:rPr>
                            <m:t>′</m:t>
                          </m:r>
                        </m:sup>
                      </m:sSubSup>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𝑖𝑚</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𝛼</m:t>
                          </m:r>
                        </m:e>
                        <m:sub>
                          <m:r>
                            <a:rPr lang="en-US" sz="2400" b="0" i="1" smtClean="0">
                              <a:latin typeface="Cambria Math" panose="02040503050406030204" pitchFamily="18" charset="0"/>
                              <a:cs typeface="Times New Roman" panose="02020603050405020304" pitchFamily="18" charset="0"/>
                            </a:rPr>
                            <m:t>𝑖𝑚</m:t>
                          </m:r>
                        </m:sub>
                      </m:sSub>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𝑃</m:t>
                          </m:r>
                        </m:e>
                        <m:sub>
                          <m:r>
                            <a:rPr lang="en-US" sz="2400" b="0" i="1" smtClean="0">
                              <a:latin typeface="Cambria Math" panose="02040503050406030204" pitchFamily="18" charset="0"/>
                              <a:cs typeface="Times New Roman" panose="02020603050405020304" pitchFamily="18" charset="0"/>
                            </a:rPr>
                            <m:t>𝑖𝑗𝑚</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𝜉</m:t>
                          </m:r>
                        </m:e>
                        <m:sub>
                          <m:r>
                            <a:rPr lang="en-US" sz="2400" b="0" i="1" smtClean="0">
                              <a:latin typeface="Cambria Math" panose="02040503050406030204" pitchFamily="18" charset="0"/>
                              <a:cs typeface="Times New Roman" panose="02020603050405020304" pitchFamily="18" charset="0"/>
                            </a:rPr>
                            <m:t>𝑗𝑚</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𝜀</m:t>
                          </m:r>
                        </m:e>
                        <m:sub>
                          <m:r>
                            <a:rPr lang="en-US" sz="2400" b="0" i="1" smtClean="0">
                              <a:latin typeface="Cambria Math" panose="02040503050406030204" pitchFamily="18" charset="0"/>
                              <a:cs typeface="Times New Roman" panose="02020603050405020304" pitchFamily="18" charset="0"/>
                            </a:rPr>
                            <m:t>𝑖𝑗𝑚</m:t>
                          </m:r>
                        </m:sub>
                      </m:sSub>
                    </m:oMath>
                  </m:oMathPara>
                </a14:m>
                <a:endParaRPr lang="en-US" sz="2400" dirty="0">
                  <a:cs typeface="Times New Roman" panose="02020603050405020304" pitchFamily="18" charset="0"/>
                </a:endParaRPr>
              </a:p>
              <a:p>
                <a:pPr lvl="1"/>
                <a:r>
                  <a:rPr lang="en-US" sz="2200" dirty="0">
                    <a:cs typeface="Times New Roman" panose="02020603050405020304" pitchFamily="18" charset="0"/>
                  </a:rPr>
                  <a:t>Examples: endogenous prices (Tebaldi et al., 2023); Marone and Sabety (2022)</a:t>
                </a:r>
              </a:p>
              <a:p>
                <a:r>
                  <a:rPr lang="en-US" sz="2400" dirty="0">
                    <a:cs typeface="Times New Roman" panose="02020603050405020304" pitchFamily="18" charset="0"/>
                  </a:rPr>
                  <a:t>Discrete game models </a:t>
                </a:r>
              </a:p>
              <a:p>
                <a:pPr marL="0" indent="0">
                  <a:buNone/>
                </a:pPr>
                <a14:m>
                  <m:oMathPara xmlns:m="http://schemas.openxmlformats.org/officeDocument/2006/math">
                    <m:oMathParaPr>
                      <m:jc m:val="centerGroup"/>
                    </m:oMathParaPr>
                    <m:oMath xmlns:m="http://schemas.openxmlformats.org/officeDocument/2006/math">
                      <m:func>
                        <m:funcPr>
                          <m:ctrlPr>
                            <a:rPr lang="en-US" sz="2400" b="0" i="1" smtClean="0">
                              <a:latin typeface="Cambria Math" panose="02040503050406030204" pitchFamily="18" charset="0"/>
                              <a:cs typeface="Times New Roman" panose="02020603050405020304" pitchFamily="18" charset="0"/>
                            </a:rPr>
                          </m:ctrlPr>
                        </m:funcPr>
                        <m:fName>
                          <m:limLow>
                            <m:limLowPr>
                              <m:ctrlPr>
                                <a:rPr lang="en-US" sz="2400" b="0" i="1" smtClean="0">
                                  <a:latin typeface="Cambria Math" panose="02040503050406030204" pitchFamily="18" charset="0"/>
                                  <a:cs typeface="Times New Roman" panose="02020603050405020304" pitchFamily="18" charset="0"/>
                                </a:rPr>
                              </m:ctrlPr>
                            </m:limLowPr>
                            <m:e>
                              <m:r>
                                <m:rPr>
                                  <m:sty m:val="p"/>
                                </m:rPr>
                                <a:rPr lang="en-US" sz="2400" b="0" i="0" smtClean="0">
                                  <a:latin typeface="Cambria Math" panose="02040503050406030204" pitchFamily="18" charset="0"/>
                                  <a:cs typeface="Times New Roman" panose="02020603050405020304" pitchFamily="18" charset="0"/>
                                </a:rPr>
                                <m:t>max</m:t>
                              </m:r>
                            </m:e>
                            <m:lim>
                              <m:r>
                                <a:rPr lang="en-US" sz="2400" b="0" i="1" smtClean="0">
                                  <a:latin typeface="Cambria Math" panose="02040503050406030204" pitchFamily="18" charset="0"/>
                                  <a:cs typeface="Times New Roman" panose="02020603050405020304" pitchFamily="18" charset="0"/>
                                </a:rPr>
                                <m:t>𝑧</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𝑍</m:t>
                              </m:r>
                            </m:lim>
                          </m:limLow>
                        </m:fName>
                        <m:e>
                          <m:nary>
                            <m:naryPr>
                              <m:chr m:val="∏"/>
                              <m:ctrlPr>
                                <a:rPr lang="en-US" sz="2400" b="0" i="1" smtClean="0">
                                  <a:latin typeface="Cambria Math" panose="02040503050406030204" pitchFamily="18" charset="0"/>
                                  <a:cs typeface="Times New Roman" panose="02020603050405020304" pitchFamily="18" charset="0"/>
                                </a:rPr>
                              </m:ctrlPr>
                            </m:naryPr>
                            <m:sub>
                              <m:r>
                                <a:rPr lang="en-US" sz="2400" b="0" i="1" smtClean="0">
                                  <a:latin typeface="Cambria Math" panose="02040503050406030204" pitchFamily="18" charset="0"/>
                                  <a:cs typeface="Times New Roman" panose="02020603050405020304" pitchFamily="18" charset="0"/>
                                </a:rPr>
                                <m:t>𝑘</m:t>
                              </m:r>
                              <m:r>
                                <a:rPr lang="en-US" sz="2400" b="0" i="1" smtClean="0">
                                  <a:latin typeface="Cambria Math" panose="02040503050406030204" pitchFamily="18" charset="0"/>
                                  <a:cs typeface="Times New Roman" panose="02020603050405020304" pitchFamily="18" charset="0"/>
                                </a:rPr>
                                <m:t>=1</m:t>
                              </m:r>
                            </m:sub>
                            <m:sup>
                              <m:r>
                                <a:rPr lang="en-US" sz="2400" b="0" i="1" smtClean="0">
                                  <a:latin typeface="Cambria Math" panose="02040503050406030204" pitchFamily="18" charset="0"/>
                                  <a:cs typeface="Times New Roman" panose="02020603050405020304" pitchFamily="18" charset="0"/>
                                </a:rPr>
                                <m:t>𝑝</m:t>
                              </m:r>
                            </m:sup>
                            <m:e>
                              <m:d>
                                <m:dPr>
                                  <m:ctrlPr>
                                    <a:rPr lang="en-US" sz="2400" b="0" i="1" smtClean="0">
                                      <a:latin typeface="Cambria Math" panose="02040503050406030204" pitchFamily="18" charset="0"/>
                                      <a:cs typeface="Times New Roman" panose="02020603050405020304" pitchFamily="18" charset="0"/>
                                    </a:rPr>
                                  </m:ctrlPr>
                                </m:dPr>
                                <m:e>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𝑢</m:t>
                                      </m:r>
                                    </m:e>
                                    <m:sub>
                                      <m:r>
                                        <a:rPr lang="en-US" sz="2400" b="0" i="1" smtClean="0">
                                          <a:latin typeface="Cambria Math" panose="02040503050406030204" pitchFamily="18" charset="0"/>
                                          <a:cs typeface="Times New Roman" panose="02020603050405020304" pitchFamily="18" charset="0"/>
                                        </a:rPr>
                                        <m:t>𝑘</m:t>
                                      </m:r>
                                      <m:d>
                                        <m:dPr>
                                          <m:ctrlPr>
                                            <a:rPr lang="en-US" sz="2400" b="0" i="1" smtClean="0">
                                              <a:latin typeface="Cambria Math" panose="02040503050406030204" pitchFamily="18" charset="0"/>
                                              <a:cs typeface="Times New Roman" panose="02020603050405020304" pitchFamily="18" charset="0"/>
                                            </a:rPr>
                                          </m:ctrlPr>
                                        </m:dPr>
                                        <m:e>
                                          <m:r>
                                            <a:rPr lang="en-US" sz="2400" b="0" i="1" smtClean="0">
                                              <a:latin typeface="Cambria Math" panose="02040503050406030204" pitchFamily="18" charset="0"/>
                                              <a:cs typeface="Times New Roman" panose="02020603050405020304" pitchFamily="18" charset="0"/>
                                            </a:rPr>
                                            <m:t>𝑧</m:t>
                                          </m:r>
                                        </m:e>
                                      </m:d>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𝑑</m:t>
                                      </m:r>
                                    </m:e>
                                    <m:sub>
                                      <m:r>
                                        <a:rPr lang="en-US" sz="2400" b="0" i="1" smtClean="0">
                                          <a:latin typeface="Cambria Math" panose="02040503050406030204" pitchFamily="18" charset="0"/>
                                          <a:cs typeface="Times New Roman" panose="02020603050405020304" pitchFamily="18" charset="0"/>
                                        </a:rPr>
                                        <m:t>𝑘</m:t>
                                      </m:r>
                                    </m:sub>
                                  </m:sSub>
                                </m:e>
                              </m:d>
                            </m:e>
                          </m:nary>
                        </m:e>
                      </m:func>
                    </m:oMath>
                  </m:oMathPara>
                </a14:m>
                <a:endParaRPr lang="en-US" sz="2400" dirty="0">
                  <a:cs typeface="Times New Roman" panose="02020603050405020304" pitchFamily="18" charset="0"/>
                </a:endParaRPr>
              </a:p>
              <a:p>
                <a:pPr lvl="1"/>
                <a:r>
                  <a:rPr lang="en-US" sz="2200" dirty="0">
                    <a:cs typeface="Times New Roman" panose="02020603050405020304" pitchFamily="18" charset="0"/>
                  </a:rPr>
                  <a:t>Examples: Entry/exit, Hospital-insurer bargaining (Acuna et al., 2021)</a:t>
                </a:r>
              </a:p>
              <a:p>
                <a:r>
                  <a:rPr lang="en-US" sz="2400" dirty="0">
                    <a:cs typeface="Times New Roman" panose="02020603050405020304" pitchFamily="18" charset="0"/>
                  </a:rPr>
                  <a:t>Others: search, auctions, etc. </a:t>
                </a:r>
              </a:p>
              <a:p>
                <a:pPr lvl="1"/>
                <a:endParaRPr lang="en-US" sz="2400" dirty="0">
                  <a:solidFill>
                    <a:schemeClr val="tx1"/>
                  </a:solidFill>
                  <a:cs typeface="Times New Roman" panose="02020603050405020304" pitchFamily="18" charset="0"/>
                </a:endParaRPr>
              </a:p>
            </p:txBody>
          </p:sp>
        </mc:Choice>
        <mc:Fallback xmlns="">
          <p:sp>
            <p:nvSpPr>
              <p:cNvPr id="3" name="Content Placeholder 2">
                <a:extLst>
                  <a:ext uri="{FF2B5EF4-FFF2-40B4-BE49-F238E27FC236}">
                    <a16:creationId xmlns:a16="http://schemas.microsoft.com/office/drawing/2014/main" id="{C3EBC4AB-B31C-F1DF-92D3-C9DC71B3EF45}"/>
                  </a:ext>
                </a:extLst>
              </p:cNvPr>
              <p:cNvSpPr>
                <a:spLocks noGrp="1" noRot="1" noChangeAspect="1" noMove="1" noResize="1" noEditPoints="1" noAdjustHandles="1" noChangeArrowheads="1" noChangeShapeType="1" noTextEdit="1"/>
              </p:cNvSpPr>
              <p:nvPr>
                <p:ph idx="1"/>
              </p:nvPr>
            </p:nvSpPr>
            <p:spPr>
              <a:xfrm>
                <a:off x="609601" y="1066801"/>
                <a:ext cx="10439400" cy="5141388"/>
              </a:xfrm>
              <a:blipFill>
                <a:blip r:embed="rId3"/>
                <a:stretch>
                  <a:fillRect l="-409" t="-1305" r="-409" b="-11981"/>
                </a:stretch>
              </a:blipFill>
            </p:spPr>
            <p:txBody>
              <a:bodyPr/>
              <a:lstStyle/>
              <a:p>
                <a:r>
                  <a:rPr lang="en-US">
                    <a:noFill/>
                  </a:rPr>
                  <a:t> </a:t>
                </a:r>
              </a:p>
            </p:txBody>
          </p:sp>
        </mc:Fallback>
      </mc:AlternateContent>
    </p:spTree>
    <p:extLst>
      <p:ext uri="{BB962C8B-B14F-4D97-AF65-F5344CB8AC3E}">
        <p14:creationId xmlns:p14="http://schemas.microsoft.com/office/powerpoint/2010/main" val="237567301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93EDF-660D-4391-A114-A6C54268E445}"/>
              </a:ext>
            </a:extLst>
          </p:cNvPr>
          <p:cNvSpPr>
            <a:spLocks noGrp="1"/>
          </p:cNvSpPr>
          <p:nvPr>
            <p:ph type="ctrTitle"/>
          </p:nvPr>
        </p:nvSpPr>
        <p:spPr>
          <a:xfrm>
            <a:off x="1261872" y="758952"/>
            <a:ext cx="10549128" cy="4041648"/>
          </a:xfrm>
        </p:spPr>
        <p:txBody>
          <a:bodyPr/>
          <a:lstStyle/>
          <a:p>
            <a:r>
              <a:rPr lang="en-US" dirty="0"/>
              <a:t>Appendix</a:t>
            </a:r>
          </a:p>
        </p:txBody>
      </p:sp>
      <p:sp>
        <p:nvSpPr>
          <p:cNvPr id="3" name="Subtitle 2">
            <a:extLst>
              <a:ext uri="{FF2B5EF4-FFF2-40B4-BE49-F238E27FC236}">
                <a16:creationId xmlns:a16="http://schemas.microsoft.com/office/drawing/2014/main" id="{9A7FADE3-4D7C-4B3A-B023-71CD85AECCCB}"/>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49180585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77914A-3DB4-F150-17F2-7AEAB455E38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AD468D0-F803-6CE8-BC20-31CA80D95EDC}"/>
              </a:ext>
            </a:extLst>
          </p:cNvPr>
          <p:cNvSpPr>
            <a:spLocks noGrp="1"/>
          </p:cNvSpPr>
          <p:nvPr>
            <p:ph type="ctrTitle"/>
          </p:nvPr>
        </p:nvSpPr>
        <p:spPr>
          <a:xfrm>
            <a:off x="1261872" y="758952"/>
            <a:ext cx="10549128" cy="4041648"/>
          </a:xfrm>
        </p:spPr>
        <p:txBody>
          <a:bodyPr/>
          <a:lstStyle/>
          <a:p>
            <a:r>
              <a:rPr lang="en-US" dirty="0"/>
              <a:t>Hurdle Models</a:t>
            </a:r>
          </a:p>
        </p:txBody>
      </p:sp>
      <p:sp>
        <p:nvSpPr>
          <p:cNvPr id="3" name="Subtitle 2">
            <a:extLst>
              <a:ext uri="{FF2B5EF4-FFF2-40B4-BE49-F238E27FC236}">
                <a16:creationId xmlns:a16="http://schemas.microsoft.com/office/drawing/2014/main" id="{FD0028BD-652B-5DE8-0E29-DEA3544A6B50}"/>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02818573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1"/>
            <a:ext cx="10439400" cy="624840"/>
          </a:xfrm>
        </p:spPr>
        <p:txBody>
          <a:bodyPr>
            <a:noAutofit/>
          </a:bodyPr>
          <a:lstStyle/>
          <a:p>
            <a:r>
              <a:rPr lang="en-US" sz="3600" dirty="0">
                <a:cs typeface="Times New Roman" panose="02020603050405020304" pitchFamily="18" charset="0"/>
              </a:rPr>
              <a:t>A unique form of excess dispersion: Zeros</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09600" y="1066801"/>
            <a:ext cx="10289629" cy="5141388"/>
          </a:xfrm>
        </p:spPr>
        <p:txBody>
          <a:bodyPr>
            <a:normAutofit/>
          </a:bodyPr>
          <a:lstStyle/>
          <a:p>
            <a:r>
              <a:rPr lang="en-US" sz="2400" dirty="0">
                <a:cs typeface="Times New Roman" panose="02020603050405020304" pitchFamily="18" charset="0"/>
              </a:rPr>
              <a:t>A common violation of Poisson assumptions is having too many 0s in data</a:t>
            </a:r>
          </a:p>
          <a:p>
            <a:r>
              <a:rPr lang="en-US" sz="2400" dirty="0">
                <a:cs typeface="Times New Roman" panose="02020603050405020304" pitchFamily="18" charset="0"/>
              </a:rPr>
              <a:t>Sometimes, you want a </a:t>
            </a:r>
            <a:r>
              <a:rPr lang="en-US" sz="2400" b="1" dirty="0">
                <a:cs typeface="Times New Roman" panose="02020603050405020304" pitchFamily="18" charset="0"/>
              </a:rPr>
              <a:t>different model processes </a:t>
            </a:r>
            <a:r>
              <a:rPr lang="en-US" sz="2400" dirty="0">
                <a:cs typeface="Times New Roman" panose="02020603050405020304" pitchFamily="18" charset="0"/>
              </a:rPr>
              <a:t>for 0/positive outcome</a:t>
            </a:r>
          </a:p>
          <a:p>
            <a:endParaRPr lang="en-US" sz="2400" dirty="0">
              <a:cs typeface="Times New Roman" panose="02020603050405020304" pitchFamily="18" charset="0"/>
            </a:endParaRPr>
          </a:p>
        </p:txBody>
      </p:sp>
    </p:spTree>
    <p:extLst>
      <p:ext uri="{BB962C8B-B14F-4D97-AF65-F5344CB8AC3E}">
        <p14:creationId xmlns:p14="http://schemas.microsoft.com/office/powerpoint/2010/main" val="343428102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1"/>
            <a:ext cx="10439400" cy="624840"/>
          </a:xfrm>
        </p:spPr>
        <p:txBody>
          <a:bodyPr>
            <a:noAutofit/>
          </a:bodyPr>
          <a:lstStyle/>
          <a:p>
            <a:r>
              <a:rPr lang="en-US" sz="3600" dirty="0">
                <a:cs typeface="Times New Roman" panose="02020603050405020304" pitchFamily="18" charset="0"/>
              </a:rPr>
              <a:t>A unique form of excess dispersion: Zeros</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09600" y="1066801"/>
            <a:ext cx="10289629" cy="5141388"/>
          </a:xfrm>
        </p:spPr>
        <p:txBody>
          <a:bodyPr>
            <a:normAutofit/>
          </a:bodyPr>
          <a:lstStyle/>
          <a:p>
            <a:r>
              <a:rPr lang="en-US" sz="2400" dirty="0">
                <a:cs typeface="Times New Roman" panose="02020603050405020304" pitchFamily="18" charset="0"/>
              </a:rPr>
              <a:t>A common violation of Poisson assumptions is having too many 0s in data</a:t>
            </a:r>
          </a:p>
          <a:p>
            <a:r>
              <a:rPr lang="en-US" sz="2400" dirty="0">
                <a:cs typeface="Times New Roman" panose="02020603050405020304" pitchFamily="18" charset="0"/>
              </a:rPr>
              <a:t>Sometimes, you want a </a:t>
            </a:r>
            <a:r>
              <a:rPr lang="en-US" sz="2400" b="1" dirty="0">
                <a:cs typeface="Times New Roman" panose="02020603050405020304" pitchFamily="18" charset="0"/>
              </a:rPr>
              <a:t>different model processes </a:t>
            </a:r>
            <a:r>
              <a:rPr lang="en-US" sz="2400" dirty="0">
                <a:cs typeface="Times New Roman" panose="02020603050405020304" pitchFamily="18" charset="0"/>
              </a:rPr>
              <a:t>for 0/positive outcome</a:t>
            </a:r>
          </a:p>
          <a:p>
            <a:r>
              <a:rPr lang="en-US" sz="2400" dirty="0">
                <a:cs typeface="Times New Roman" panose="02020603050405020304" pitchFamily="18" charset="0"/>
              </a:rPr>
              <a:t>Can model these separately with a </a:t>
            </a:r>
            <a:r>
              <a:rPr lang="en-US" sz="2400" b="1" dirty="0">
                <a:cs typeface="Times New Roman" panose="02020603050405020304" pitchFamily="18" charset="0"/>
              </a:rPr>
              <a:t>hurdle model</a:t>
            </a:r>
            <a:r>
              <a:rPr lang="en-US" sz="2400" dirty="0">
                <a:cs typeface="Times New Roman" panose="02020603050405020304" pitchFamily="18" charset="0"/>
              </a:rPr>
              <a:t>, which has 2 steps: </a:t>
            </a:r>
          </a:p>
          <a:p>
            <a:pPr marL="617220" lvl="1" indent="-342900">
              <a:buFont typeface="+mj-lt"/>
              <a:buAutoNum type="arabicPeriod"/>
            </a:pPr>
            <a:r>
              <a:rPr lang="en-US" sz="2400" b="1" dirty="0">
                <a:cs typeface="Times New Roman" panose="02020603050405020304" pitchFamily="18" charset="0"/>
              </a:rPr>
              <a:t>Participation decision: </a:t>
            </a:r>
            <a:r>
              <a:rPr lang="en-US" sz="2400" dirty="0">
                <a:cs typeface="Times New Roman" panose="02020603050405020304" pitchFamily="18" charset="0"/>
              </a:rPr>
              <a:t>whether number of visits will be positive or 0. </a:t>
            </a:r>
          </a:p>
          <a:p>
            <a:pPr marL="617220" lvl="1" indent="-342900">
              <a:buFont typeface="+mj-lt"/>
              <a:buAutoNum type="arabicPeriod"/>
            </a:pPr>
            <a:r>
              <a:rPr lang="en-US" sz="2400" b="1" dirty="0">
                <a:cs typeface="Times New Roman" panose="02020603050405020304" pitchFamily="18" charset="0"/>
              </a:rPr>
              <a:t>Amount decision: </a:t>
            </a:r>
            <a:r>
              <a:rPr lang="en-US" sz="2400" dirty="0">
                <a:cs typeface="Times New Roman" panose="02020603050405020304" pitchFamily="18" charset="0"/>
              </a:rPr>
              <a:t>how many visits take place once hurdle is crossed?</a:t>
            </a:r>
          </a:p>
          <a:p>
            <a:endParaRPr lang="en-US" sz="2400" dirty="0">
              <a:cs typeface="Times New Roman" panose="02020603050405020304" pitchFamily="18" charset="0"/>
            </a:endParaRPr>
          </a:p>
          <a:p>
            <a:endParaRPr lang="en-US" sz="2400" dirty="0">
              <a:cs typeface="Times New Roman" panose="02020603050405020304" pitchFamily="18" charset="0"/>
            </a:endParaRPr>
          </a:p>
        </p:txBody>
      </p:sp>
    </p:spTree>
    <p:extLst>
      <p:ext uri="{BB962C8B-B14F-4D97-AF65-F5344CB8AC3E}">
        <p14:creationId xmlns:p14="http://schemas.microsoft.com/office/powerpoint/2010/main" val="158248073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1"/>
            <a:ext cx="10439400" cy="624840"/>
          </a:xfrm>
        </p:spPr>
        <p:txBody>
          <a:bodyPr>
            <a:noAutofit/>
          </a:bodyPr>
          <a:lstStyle/>
          <a:p>
            <a:r>
              <a:rPr lang="en-US" sz="3600" dirty="0">
                <a:cs typeface="Times New Roman" panose="02020603050405020304" pitchFamily="18" charset="0"/>
              </a:rPr>
              <a:t>Hurdle Models in Theory</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14400" y="1066801"/>
                <a:ext cx="9984829" cy="5141388"/>
              </a:xfrm>
            </p:spPr>
            <p:txBody>
              <a:bodyPr>
                <a:normAutofit/>
              </a:bodyPr>
              <a:lstStyle/>
              <a:p>
                <a:r>
                  <a:rPr lang="en-US" sz="2400" dirty="0">
                    <a:cs typeface="Times New Roman" panose="02020603050405020304" pitchFamily="18" charset="0"/>
                  </a:rPr>
                  <a:t>Suppose we have data </a:t>
                </a:r>
                <a14:m>
                  <m:oMath xmlns:m="http://schemas.openxmlformats.org/officeDocument/2006/math">
                    <m:r>
                      <a:rPr lang="en-CA" sz="2400" b="0" i="1" smtClean="0">
                        <a:latin typeface="Cambria Math" panose="02040503050406030204" pitchFamily="18" charset="0"/>
                        <a:cs typeface="Times New Roman" panose="02020603050405020304" pitchFamily="18" charset="0"/>
                      </a:rPr>
                      <m:t>𝑠</m:t>
                    </m:r>
                    <m:r>
                      <a:rPr lang="en-CA" sz="2400" b="0" i="1" smtClean="0">
                        <a:latin typeface="Cambria Math" panose="02040503050406030204" pitchFamily="18" charset="0"/>
                        <a:cs typeface="Times New Roman" panose="02020603050405020304" pitchFamily="18" charset="0"/>
                      </a:rPr>
                      <m:t>∈{0,1}</m:t>
                    </m:r>
                  </m:oMath>
                </a14:m>
                <a:r>
                  <a:rPr lang="en-US" sz="2400" dirty="0">
                    <a:cs typeface="Times New Roman" panose="02020603050405020304" pitchFamily="18" charset="0"/>
                  </a:rPr>
                  <a:t> on whether </a:t>
                </a:r>
                <a14:m>
                  <m:oMath xmlns:m="http://schemas.openxmlformats.org/officeDocument/2006/math">
                    <m:r>
                      <a:rPr lang="en-CA" sz="2400" b="0" i="1" smtClean="0">
                        <a:latin typeface="Cambria Math" panose="02040503050406030204" pitchFamily="18" charset="0"/>
                        <a:cs typeface="Times New Roman" panose="02020603050405020304" pitchFamily="18" charset="0"/>
                      </a:rPr>
                      <m:t>𝑦</m:t>
                    </m:r>
                    <m:r>
                      <a:rPr lang="en-CA" sz="2400" b="0" i="1" smtClean="0">
                        <a:latin typeface="Cambria Math" panose="02040503050406030204" pitchFamily="18" charset="0"/>
                        <a:cs typeface="Times New Roman" panose="02020603050405020304" pitchFamily="18" charset="0"/>
                      </a:rPr>
                      <m:t>=0</m:t>
                    </m:r>
                  </m:oMath>
                </a14:m>
                <a:r>
                  <a:rPr lang="en-US" sz="2400" dirty="0">
                    <a:cs typeface="Times New Roman" panose="02020603050405020304" pitchFamily="18" charset="0"/>
                  </a:rPr>
                  <a:t> or </a:t>
                </a:r>
                <a14:m>
                  <m:oMath xmlns:m="http://schemas.openxmlformats.org/officeDocument/2006/math">
                    <m:r>
                      <a:rPr lang="en-CA" sz="2400" b="0" i="1" smtClean="0">
                        <a:latin typeface="Cambria Math" panose="02040503050406030204" pitchFamily="18" charset="0"/>
                        <a:cs typeface="Times New Roman" panose="02020603050405020304" pitchFamily="18" charset="0"/>
                      </a:rPr>
                      <m:t>𝑦</m:t>
                    </m:r>
                    <m:r>
                      <a:rPr lang="en-CA" sz="2400" b="0" i="1" smtClean="0">
                        <a:latin typeface="Cambria Math" panose="02040503050406030204" pitchFamily="18" charset="0"/>
                        <a:cs typeface="Times New Roman" panose="02020603050405020304" pitchFamily="18" charset="0"/>
                      </a:rPr>
                      <m:t>&gt;0</m:t>
                    </m:r>
                  </m:oMath>
                </a14:m>
                <a:endParaRPr lang="en-CA" sz="2400" b="0" dirty="0">
                  <a:cs typeface="Times New Roman" panose="02020603050405020304" pitchFamily="18" charset="0"/>
                </a:endParaRPr>
              </a:p>
              <a:p>
                <a:r>
                  <a:rPr lang="en-US" sz="2400" dirty="0">
                    <a:cs typeface="Times New Roman" panose="02020603050405020304" pitchFamily="18" charset="0"/>
                  </a:rPr>
                  <a:t>Consider a </a:t>
                </a:r>
                <a:r>
                  <a:rPr lang="en-US" sz="2400" b="1" dirty="0">
                    <a:cs typeface="Times New Roman" panose="02020603050405020304" pitchFamily="18" charset="0"/>
                  </a:rPr>
                  <a:t>latent variable</a:t>
                </a:r>
                <a:r>
                  <a:rPr lang="en-US" sz="2400" dirty="0">
                    <a:cs typeface="Times New Roman" panose="02020603050405020304" pitchFamily="18" charset="0"/>
                  </a:rPr>
                  <a:t> </a:t>
                </a:r>
                <a14:m>
                  <m:oMath xmlns:m="http://schemas.openxmlformats.org/officeDocument/2006/math">
                    <m:sSup>
                      <m:sSupPr>
                        <m:ctrlPr>
                          <a:rPr lang="en-CA" sz="2400" i="1" smtClean="0">
                            <a:latin typeface="Cambria Math" panose="02040503050406030204" pitchFamily="18" charset="0"/>
                            <a:cs typeface="Times New Roman" panose="02020603050405020304" pitchFamily="18" charset="0"/>
                          </a:rPr>
                        </m:ctrlPr>
                      </m:sSupPr>
                      <m:e>
                        <m:r>
                          <a:rPr lang="en-CA" sz="2400" b="0" i="1" smtClean="0">
                            <a:latin typeface="Cambria Math" panose="02040503050406030204" pitchFamily="18" charset="0"/>
                            <a:cs typeface="Times New Roman" panose="02020603050405020304" pitchFamily="18" charset="0"/>
                          </a:rPr>
                          <m:t>𝑤</m:t>
                        </m:r>
                      </m:e>
                      <m:sup>
                        <m:r>
                          <a:rPr lang="en-CA" sz="2400" b="0" i="1" smtClean="0">
                            <a:latin typeface="Cambria Math" panose="02040503050406030204" pitchFamily="18" charset="0"/>
                            <a:cs typeface="Times New Roman" panose="02020603050405020304" pitchFamily="18" charset="0"/>
                          </a:rPr>
                          <m:t>∗</m:t>
                        </m:r>
                      </m:sup>
                    </m:sSup>
                    <m:r>
                      <a:rPr lang="en-CA" sz="2400" b="0" i="1" smtClean="0">
                        <a:latin typeface="Cambria Math" panose="02040503050406030204" pitchFamily="18" charset="0"/>
                        <a:cs typeface="Times New Roman" panose="02020603050405020304" pitchFamily="18" charset="0"/>
                      </a:rPr>
                      <m:t> </m:t>
                    </m:r>
                    <m:r>
                      <m:rPr>
                        <m:sty m:val="p"/>
                      </m:rPr>
                      <a:rPr lang="en-CA" sz="2400" b="0" i="0" smtClean="0">
                        <a:latin typeface="Cambria Math" panose="02040503050406030204" pitchFamily="18" charset="0"/>
                        <a:cs typeface="Times New Roman" panose="02020603050405020304" pitchFamily="18" charset="0"/>
                      </a:rPr>
                      <m:t>such</m:t>
                    </m:r>
                    <m:r>
                      <a:rPr lang="en-CA" sz="2400" b="0" i="0" smtClean="0">
                        <a:latin typeface="Cambria Math" panose="02040503050406030204" pitchFamily="18" charset="0"/>
                        <a:cs typeface="Times New Roman" panose="02020603050405020304" pitchFamily="18" charset="0"/>
                      </a:rPr>
                      <m:t> </m:t>
                    </m:r>
                    <m:r>
                      <m:rPr>
                        <m:sty m:val="p"/>
                      </m:rPr>
                      <a:rPr lang="en-CA" sz="2400" b="0" i="0" smtClean="0">
                        <a:latin typeface="Cambria Math" panose="02040503050406030204" pitchFamily="18" charset="0"/>
                        <a:cs typeface="Times New Roman" panose="02020603050405020304" pitchFamily="18" charset="0"/>
                      </a:rPr>
                      <m:t>that</m:t>
                    </m:r>
                    <m:r>
                      <a:rPr lang="en-CA" sz="2400" b="0" i="0" smtClean="0">
                        <a:latin typeface="Cambria Math" panose="02040503050406030204" pitchFamily="18" charset="0"/>
                        <a:cs typeface="Times New Roman" panose="02020603050405020304" pitchFamily="18" charset="0"/>
                      </a:rPr>
                      <m:t> </m:t>
                    </m:r>
                    <m:r>
                      <a:rPr lang="en-CA" sz="2400" b="0" i="1" smtClean="0">
                        <a:latin typeface="Cambria Math" panose="02040503050406030204" pitchFamily="18" charset="0"/>
                        <a:cs typeface="Times New Roman" panose="02020603050405020304" pitchFamily="18" charset="0"/>
                      </a:rPr>
                      <m:t>𝑦</m:t>
                    </m:r>
                    <m:r>
                      <a:rPr lang="en-CA" sz="2400" b="0" i="1" smtClean="0">
                        <a:latin typeface="Cambria Math" panose="02040503050406030204" pitchFamily="18" charset="0"/>
                        <a:cs typeface="Times New Roman" panose="02020603050405020304" pitchFamily="18" charset="0"/>
                      </a:rPr>
                      <m:t>=</m:t>
                    </m:r>
                    <m:sSup>
                      <m:sSupPr>
                        <m:ctrlPr>
                          <a:rPr lang="en-CA" sz="2400" b="0" i="1" smtClean="0">
                            <a:latin typeface="Cambria Math" panose="02040503050406030204" pitchFamily="18" charset="0"/>
                            <a:cs typeface="Times New Roman" panose="02020603050405020304" pitchFamily="18" charset="0"/>
                          </a:rPr>
                        </m:ctrlPr>
                      </m:sSupPr>
                      <m:e>
                        <m:r>
                          <a:rPr lang="en-CA" sz="2400" b="0" i="1" smtClean="0">
                            <a:latin typeface="Cambria Math" panose="02040503050406030204" pitchFamily="18" charset="0"/>
                            <a:cs typeface="Times New Roman" panose="02020603050405020304" pitchFamily="18" charset="0"/>
                          </a:rPr>
                          <m:t>𝑠𝑤</m:t>
                        </m:r>
                      </m:e>
                      <m:sup>
                        <m:r>
                          <a:rPr lang="en-CA" sz="2400" b="0" i="1" smtClean="0">
                            <a:latin typeface="Cambria Math" panose="02040503050406030204" pitchFamily="18" charset="0"/>
                            <a:cs typeface="Times New Roman" panose="02020603050405020304" pitchFamily="18" charset="0"/>
                          </a:rPr>
                          <m:t>∗</m:t>
                        </m:r>
                      </m:sup>
                    </m:sSup>
                  </m:oMath>
                </a14:m>
                <a:r>
                  <a:rPr lang="en-US" sz="2400" b="1" i="1" dirty="0">
                    <a:cs typeface="Times New Roman" panose="02020603050405020304" pitchFamily="18" charset="0"/>
                  </a:rPr>
                  <a:t> </a:t>
                </a:r>
                <a:endParaRPr lang="en-US" sz="2400" i="1"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14400" y="1066801"/>
                <a:ext cx="9984829" cy="5141388"/>
              </a:xfrm>
              <a:blipFill>
                <a:blip r:embed="rId3"/>
                <a:stretch>
                  <a:fillRect l="-427" t="-1305"/>
                </a:stretch>
              </a:blipFill>
            </p:spPr>
            <p:txBody>
              <a:bodyPr/>
              <a:lstStyle/>
              <a:p>
                <a:r>
                  <a:rPr lang="en-CA">
                    <a:noFill/>
                  </a:rPr>
                  <a:t> </a:t>
                </a:r>
              </a:p>
            </p:txBody>
          </p:sp>
        </mc:Fallback>
      </mc:AlternateContent>
    </p:spTree>
    <p:extLst>
      <p:ext uri="{BB962C8B-B14F-4D97-AF65-F5344CB8AC3E}">
        <p14:creationId xmlns:p14="http://schemas.microsoft.com/office/powerpoint/2010/main" val="20477024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The Poisson Distribution</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914400" y="1066801"/>
            <a:ext cx="9984829" cy="5141388"/>
          </a:xfrm>
        </p:spPr>
        <p:txBody>
          <a:bodyPr>
            <a:normAutofit/>
          </a:bodyPr>
          <a:lstStyle/>
          <a:p>
            <a:r>
              <a:rPr lang="en-US" sz="2400" dirty="0">
                <a:cs typeface="Times New Roman" panose="02020603050405020304" pitchFamily="18" charset="0"/>
              </a:rPr>
              <a:t>We can use </a:t>
            </a:r>
            <a:r>
              <a:rPr lang="en-US" sz="2400" b="1" dirty="0">
                <a:cs typeface="Times New Roman" panose="02020603050405020304" pitchFamily="18" charset="0"/>
              </a:rPr>
              <a:t>GLM </a:t>
            </a:r>
            <a:r>
              <a:rPr lang="en-US" sz="2400" dirty="0">
                <a:cs typeface="Times New Roman" panose="02020603050405020304" pitchFamily="18" charset="0"/>
              </a:rPr>
              <a:t>again to handle this non-normality</a:t>
            </a:r>
          </a:p>
          <a:p>
            <a:r>
              <a:rPr lang="en-US" sz="2400" dirty="0">
                <a:cs typeface="Times New Roman" panose="02020603050405020304" pitchFamily="18" charset="0"/>
              </a:rPr>
              <a:t>We just need a link function that approximates shape of data</a:t>
            </a:r>
          </a:p>
          <a:p>
            <a:endParaRPr lang="en-US" sz="2400" dirty="0">
              <a:cs typeface="Times New Roman" panose="02020603050405020304" pitchFamily="18" charset="0"/>
            </a:endParaRPr>
          </a:p>
        </p:txBody>
      </p:sp>
      <p:pic>
        <p:nvPicPr>
          <p:cNvPr id="4" name="Content Placeholder 4">
            <a:extLst>
              <a:ext uri="{FF2B5EF4-FFF2-40B4-BE49-F238E27FC236}">
                <a16:creationId xmlns:a16="http://schemas.microsoft.com/office/drawing/2014/main" id="{9FABAB00-0F1A-5442-84F7-35BD8A3EE1E4}"/>
              </a:ext>
            </a:extLst>
          </p:cNvPr>
          <p:cNvPicPr>
            <a:picLocks noChangeAspect="1"/>
          </p:cNvPicPr>
          <p:nvPr/>
        </p:nvPicPr>
        <p:blipFill>
          <a:blip r:embed="rId3"/>
          <a:stretch>
            <a:fillRect/>
          </a:stretch>
        </p:blipFill>
        <p:spPr>
          <a:xfrm>
            <a:off x="1828800" y="2209800"/>
            <a:ext cx="7772400" cy="4580165"/>
          </a:xfrm>
          <a:prstGeom prst="rect">
            <a:avLst/>
          </a:prstGeom>
        </p:spPr>
      </p:pic>
    </p:spTree>
    <p:extLst>
      <p:ext uri="{BB962C8B-B14F-4D97-AF65-F5344CB8AC3E}">
        <p14:creationId xmlns:p14="http://schemas.microsoft.com/office/powerpoint/2010/main" val="83537474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1"/>
            <a:ext cx="10439400" cy="624840"/>
          </a:xfrm>
        </p:spPr>
        <p:txBody>
          <a:bodyPr>
            <a:noAutofit/>
          </a:bodyPr>
          <a:lstStyle/>
          <a:p>
            <a:r>
              <a:rPr lang="en-US" sz="3600" dirty="0">
                <a:cs typeface="Times New Roman" panose="02020603050405020304" pitchFamily="18" charset="0"/>
              </a:rPr>
              <a:t>Hurdle Models in Theory</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14400" y="1066801"/>
                <a:ext cx="9984829" cy="5141388"/>
              </a:xfrm>
            </p:spPr>
            <p:txBody>
              <a:bodyPr>
                <a:normAutofit/>
              </a:bodyPr>
              <a:lstStyle/>
              <a:p>
                <a:r>
                  <a:rPr lang="en-US" sz="2400" dirty="0">
                    <a:cs typeface="Times New Roman" panose="02020603050405020304" pitchFamily="18" charset="0"/>
                  </a:rPr>
                  <a:t>Suppose we have data </a:t>
                </a:r>
                <a14:m>
                  <m:oMath xmlns:m="http://schemas.openxmlformats.org/officeDocument/2006/math">
                    <m:r>
                      <a:rPr lang="en-CA" sz="2400" b="0" i="1" smtClean="0">
                        <a:latin typeface="Cambria Math" panose="02040503050406030204" pitchFamily="18" charset="0"/>
                        <a:cs typeface="Times New Roman" panose="02020603050405020304" pitchFamily="18" charset="0"/>
                      </a:rPr>
                      <m:t>𝑠</m:t>
                    </m:r>
                    <m:r>
                      <a:rPr lang="en-CA" sz="2400" b="0" i="1" smtClean="0">
                        <a:latin typeface="Cambria Math" panose="02040503050406030204" pitchFamily="18" charset="0"/>
                        <a:cs typeface="Times New Roman" panose="02020603050405020304" pitchFamily="18" charset="0"/>
                      </a:rPr>
                      <m:t>∈{0,1}</m:t>
                    </m:r>
                  </m:oMath>
                </a14:m>
                <a:r>
                  <a:rPr lang="en-US" sz="2400" dirty="0">
                    <a:cs typeface="Times New Roman" panose="02020603050405020304" pitchFamily="18" charset="0"/>
                  </a:rPr>
                  <a:t> on whether </a:t>
                </a:r>
                <a14:m>
                  <m:oMath xmlns:m="http://schemas.openxmlformats.org/officeDocument/2006/math">
                    <m:r>
                      <a:rPr lang="en-CA" sz="2400" b="0" i="1" smtClean="0">
                        <a:latin typeface="Cambria Math" panose="02040503050406030204" pitchFamily="18" charset="0"/>
                        <a:cs typeface="Times New Roman" panose="02020603050405020304" pitchFamily="18" charset="0"/>
                      </a:rPr>
                      <m:t>𝑦</m:t>
                    </m:r>
                    <m:r>
                      <a:rPr lang="en-CA" sz="2400" b="0" i="1" smtClean="0">
                        <a:latin typeface="Cambria Math" panose="02040503050406030204" pitchFamily="18" charset="0"/>
                        <a:cs typeface="Times New Roman" panose="02020603050405020304" pitchFamily="18" charset="0"/>
                      </a:rPr>
                      <m:t>=0</m:t>
                    </m:r>
                  </m:oMath>
                </a14:m>
                <a:r>
                  <a:rPr lang="en-US" sz="2400" dirty="0">
                    <a:cs typeface="Times New Roman" panose="02020603050405020304" pitchFamily="18" charset="0"/>
                  </a:rPr>
                  <a:t> or </a:t>
                </a:r>
                <a14:m>
                  <m:oMath xmlns:m="http://schemas.openxmlformats.org/officeDocument/2006/math">
                    <m:r>
                      <a:rPr lang="en-CA" sz="2400" b="0" i="1" smtClean="0">
                        <a:latin typeface="Cambria Math" panose="02040503050406030204" pitchFamily="18" charset="0"/>
                        <a:cs typeface="Times New Roman" panose="02020603050405020304" pitchFamily="18" charset="0"/>
                      </a:rPr>
                      <m:t>𝑦</m:t>
                    </m:r>
                    <m:r>
                      <a:rPr lang="en-CA" sz="2400" b="0" i="1" smtClean="0">
                        <a:latin typeface="Cambria Math" panose="02040503050406030204" pitchFamily="18" charset="0"/>
                        <a:cs typeface="Times New Roman" panose="02020603050405020304" pitchFamily="18" charset="0"/>
                      </a:rPr>
                      <m:t>&gt;0</m:t>
                    </m:r>
                  </m:oMath>
                </a14:m>
                <a:endParaRPr lang="en-CA" sz="2400" b="0" dirty="0">
                  <a:cs typeface="Times New Roman" panose="02020603050405020304" pitchFamily="18" charset="0"/>
                </a:endParaRPr>
              </a:p>
              <a:p>
                <a:r>
                  <a:rPr lang="en-US" sz="2400" dirty="0">
                    <a:cs typeface="Times New Roman" panose="02020603050405020304" pitchFamily="18" charset="0"/>
                  </a:rPr>
                  <a:t>Consider a </a:t>
                </a:r>
                <a:r>
                  <a:rPr lang="en-US" sz="2400" b="1" dirty="0">
                    <a:cs typeface="Times New Roman" panose="02020603050405020304" pitchFamily="18" charset="0"/>
                  </a:rPr>
                  <a:t>latent variable</a:t>
                </a:r>
                <a:r>
                  <a:rPr lang="en-US" sz="2400" dirty="0">
                    <a:cs typeface="Times New Roman" panose="02020603050405020304" pitchFamily="18" charset="0"/>
                  </a:rPr>
                  <a:t> </a:t>
                </a:r>
                <a14:m>
                  <m:oMath xmlns:m="http://schemas.openxmlformats.org/officeDocument/2006/math">
                    <m:sSup>
                      <m:sSupPr>
                        <m:ctrlPr>
                          <a:rPr lang="en-CA" sz="2400" i="1" smtClean="0">
                            <a:latin typeface="Cambria Math" panose="02040503050406030204" pitchFamily="18" charset="0"/>
                            <a:cs typeface="Times New Roman" panose="02020603050405020304" pitchFamily="18" charset="0"/>
                          </a:rPr>
                        </m:ctrlPr>
                      </m:sSupPr>
                      <m:e>
                        <m:r>
                          <a:rPr lang="en-CA" sz="2400" b="0" i="1" smtClean="0">
                            <a:latin typeface="Cambria Math" panose="02040503050406030204" pitchFamily="18" charset="0"/>
                            <a:cs typeface="Times New Roman" panose="02020603050405020304" pitchFamily="18" charset="0"/>
                          </a:rPr>
                          <m:t>𝑤</m:t>
                        </m:r>
                      </m:e>
                      <m:sup>
                        <m:r>
                          <a:rPr lang="en-CA" sz="2400" b="0" i="1" smtClean="0">
                            <a:latin typeface="Cambria Math" panose="02040503050406030204" pitchFamily="18" charset="0"/>
                            <a:cs typeface="Times New Roman" panose="02020603050405020304" pitchFamily="18" charset="0"/>
                          </a:rPr>
                          <m:t>∗</m:t>
                        </m:r>
                      </m:sup>
                    </m:sSup>
                    <m:r>
                      <a:rPr lang="en-CA" sz="2400" b="0" i="1" smtClean="0">
                        <a:latin typeface="Cambria Math" panose="02040503050406030204" pitchFamily="18" charset="0"/>
                        <a:cs typeface="Times New Roman" panose="02020603050405020304" pitchFamily="18" charset="0"/>
                      </a:rPr>
                      <m:t> </m:t>
                    </m:r>
                    <m:r>
                      <m:rPr>
                        <m:sty m:val="p"/>
                      </m:rPr>
                      <a:rPr lang="en-CA" sz="2400" b="0" i="0" smtClean="0">
                        <a:latin typeface="Cambria Math" panose="02040503050406030204" pitchFamily="18" charset="0"/>
                        <a:cs typeface="Times New Roman" panose="02020603050405020304" pitchFamily="18" charset="0"/>
                      </a:rPr>
                      <m:t>such</m:t>
                    </m:r>
                    <m:r>
                      <a:rPr lang="en-CA" sz="2400" b="0" i="0" smtClean="0">
                        <a:latin typeface="Cambria Math" panose="02040503050406030204" pitchFamily="18" charset="0"/>
                        <a:cs typeface="Times New Roman" panose="02020603050405020304" pitchFamily="18" charset="0"/>
                      </a:rPr>
                      <m:t> </m:t>
                    </m:r>
                    <m:r>
                      <m:rPr>
                        <m:sty m:val="p"/>
                      </m:rPr>
                      <a:rPr lang="en-CA" sz="2400" b="0" i="0" smtClean="0">
                        <a:latin typeface="Cambria Math" panose="02040503050406030204" pitchFamily="18" charset="0"/>
                        <a:cs typeface="Times New Roman" panose="02020603050405020304" pitchFamily="18" charset="0"/>
                      </a:rPr>
                      <m:t>that</m:t>
                    </m:r>
                    <m:r>
                      <a:rPr lang="en-CA" sz="2400" b="0" i="0" smtClean="0">
                        <a:latin typeface="Cambria Math" panose="02040503050406030204" pitchFamily="18" charset="0"/>
                        <a:cs typeface="Times New Roman" panose="02020603050405020304" pitchFamily="18" charset="0"/>
                      </a:rPr>
                      <m:t> </m:t>
                    </m:r>
                    <m:r>
                      <a:rPr lang="en-CA" sz="2400" b="0" i="1" smtClean="0">
                        <a:latin typeface="Cambria Math" panose="02040503050406030204" pitchFamily="18" charset="0"/>
                        <a:cs typeface="Times New Roman" panose="02020603050405020304" pitchFamily="18" charset="0"/>
                      </a:rPr>
                      <m:t>𝑦</m:t>
                    </m:r>
                    <m:r>
                      <a:rPr lang="en-CA" sz="2400" b="0" i="1" smtClean="0">
                        <a:latin typeface="Cambria Math" panose="02040503050406030204" pitchFamily="18" charset="0"/>
                        <a:cs typeface="Times New Roman" panose="02020603050405020304" pitchFamily="18" charset="0"/>
                      </a:rPr>
                      <m:t>=</m:t>
                    </m:r>
                    <m:sSup>
                      <m:sSupPr>
                        <m:ctrlPr>
                          <a:rPr lang="en-CA" sz="2400" b="0" i="1" smtClean="0">
                            <a:latin typeface="Cambria Math" panose="02040503050406030204" pitchFamily="18" charset="0"/>
                            <a:cs typeface="Times New Roman" panose="02020603050405020304" pitchFamily="18" charset="0"/>
                          </a:rPr>
                        </m:ctrlPr>
                      </m:sSupPr>
                      <m:e>
                        <m:r>
                          <a:rPr lang="en-CA" sz="2400" b="0" i="1" smtClean="0">
                            <a:latin typeface="Cambria Math" panose="02040503050406030204" pitchFamily="18" charset="0"/>
                            <a:cs typeface="Times New Roman" panose="02020603050405020304" pitchFamily="18" charset="0"/>
                          </a:rPr>
                          <m:t>𝑠𝑤</m:t>
                        </m:r>
                      </m:e>
                      <m:sup>
                        <m:r>
                          <a:rPr lang="en-CA" sz="2400" b="0" i="1" smtClean="0">
                            <a:latin typeface="Cambria Math" panose="02040503050406030204" pitchFamily="18" charset="0"/>
                            <a:cs typeface="Times New Roman" panose="02020603050405020304" pitchFamily="18" charset="0"/>
                          </a:rPr>
                          <m:t>∗</m:t>
                        </m:r>
                      </m:sup>
                    </m:sSup>
                  </m:oMath>
                </a14:m>
                <a:endParaRPr lang="en-CA" sz="2400" b="0" dirty="0">
                  <a:cs typeface="Times New Roman" panose="02020603050405020304" pitchFamily="18" charset="0"/>
                </a:endParaRPr>
              </a:p>
              <a:p>
                <a:pPr marL="0" indent="0">
                  <a:buNone/>
                </a:pPr>
                <a:r>
                  <a:rPr lang="en-US" sz="2400" dirty="0">
                    <a:cs typeface="Times New Roman" panose="02020603050405020304" pitchFamily="18" charset="0"/>
                  </a:rPr>
                  <a:t>We make a </a:t>
                </a:r>
                <a:r>
                  <a:rPr lang="en-US" sz="2400" b="1" dirty="0">
                    <a:cs typeface="Times New Roman" panose="02020603050405020304" pitchFamily="18" charset="0"/>
                  </a:rPr>
                  <a:t>conditional independence assumption: </a:t>
                </a:r>
              </a:p>
              <a:p>
                <a:pPr marL="0" indent="0">
                  <a:buNone/>
                </a:pPr>
                <a14:m>
                  <m:oMath xmlns:m="http://schemas.openxmlformats.org/officeDocument/2006/math">
                    <m:r>
                      <a:rPr lang="en-CA" sz="2400" b="0" i="1" smtClean="0">
                        <a:latin typeface="Cambria Math" panose="02040503050406030204" pitchFamily="18" charset="0"/>
                        <a:cs typeface="Times New Roman" panose="02020603050405020304" pitchFamily="18" charset="0"/>
                      </a:rPr>
                      <m:t>𝐷</m:t>
                    </m:r>
                    <m:d>
                      <m:dPr>
                        <m:ctrlPr>
                          <a:rPr lang="en-CA" sz="2400" i="1" smtClean="0">
                            <a:latin typeface="Cambria Math" panose="02040503050406030204" pitchFamily="18" charset="0"/>
                            <a:cs typeface="Times New Roman" panose="02020603050405020304" pitchFamily="18" charset="0"/>
                          </a:rPr>
                        </m:ctrlPr>
                      </m:dPr>
                      <m:e>
                        <m:sSup>
                          <m:sSupPr>
                            <m:ctrlPr>
                              <a:rPr lang="en-CA" sz="2400" i="1" smtClean="0">
                                <a:latin typeface="Cambria Math" panose="02040503050406030204" pitchFamily="18" charset="0"/>
                                <a:cs typeface="Times New Roman" panose="02020603050405020304" pitchFamily="18" charset="0"/>
                              </a:rPr>
                            </m:ctrlPr>
                          </m:sSupPr>
                          <m:e>
                            <m:r>
                              <a:rPr lang="en-CA" sz="2400" b="0" i="1" smtClean="0">
                                <a:latin typeface="Cambria Math" panose="02040503050406030204" pitchFamily="18" charset="0"/>
                                <a:cs typeface="Times New Roman" panose="02020603050405020304" pitchFamily="18" charset="0"/>
                              </a:rPr>
                              <m:t>𝑤</m:t>
                            </m:r>
                          </m:e>
                          <m:sup>
                            <m:r>
                              <a:rPr lang="en-CA" sz="2400" b="0" i="1" smtClean="0">
                                <a:latin typeface="Cambria Math" panose="02040503050406030204" pitchFamily="18" charset="0"/>
                                <a:cs typeface="Times New Roman" panose="02020603050405020304" pitchFamily="18" charset="0"/>
                              </a:rPr>
                              <m:t>∗</m:t>
                            </m:r>
                          </m:sup>
                        </m:sSup>
                      </m:e>
                      <m:e>
                        <m:r>
                          <a:rPr lang="en-CA" sz="2400" b="0" i="1" smtClean="0">
                            <a:latin typeface="Cambria Math" panose="02040503050406030204" pitchFamily="18" charset="0"/>
                            <a:cs typeface="Times New Roman" panose="02020603050405020304" pitchFamily="18" charset="0"/>
                          </a:rPr>
                          <m:t>𝑠</m:t>
                        </m:r>
                        <m:r>
                          <a:rPr lang="en-CA" sz="2400" b="0" i="1" smtClean="0">
                            <a:latin typeface="Cambria Math" panose="02040503050406030204" pitchFamily="18" charset="0"/>
                            <a:cs typeface="Times New Roman" panose="02020603050405020304" pitchFamily="18" charset="0"/>
                          </a:rPr>
                          <m:t>,</m:t>
                        </m:r>
                        <m:r>
                          <a:rPr lang="en-CA" sz="2400" b="0" i="1" smtClean="0">
                            <a:latin typeface="Cambria Math" panose="02040503050406030204" pitchFamily="18" charset="0"/>
                            <a:cs typeface="Times New Roman" panose="02020603050405020304" pitchFamily="18" charset="0"/>
                          </a:rPr>
                          <m:t>𝑋</m:t>
                        </m:r>
                      </m:e>
                    </m:d>
                    <m:r>
                      <a:rPr lang="en-CA" sz="2400" b="0" i="1" smtClean="0">
                        <a:latin typeface="Cambria Math" panose="02040503050406030204" pitchFamily="18" charset="0"/>
                        <a:cs typeface="Times New Roman" panose="02020603050405020304" pitchFamily="18" charset="0"/>
                      </a:rPr>
                      <m:t>=</m:t>
                    </m:r>
                    <m:r>
                      <a:rPr lang="en-CA" sz="2400" b="0" i="1" smtClean="0">
                        <a:latin typeface="Cambria Math" panose="02040503050406030204" pitchFamily="18" charset="0"/>
                        <a:cs typeface="Times New Roman" panose="02020603050405020304" pitchFamily="18" charset="0"/>
                      </a:rPr>
                      <m:t>𝐷</m:t>
                    </m:r>
                    <m:d>
                      <m:dPr>
                        <m:ctrlPr>
                          <a:rPr lang="en-CA" sz="2400" i="1" smtClean="0">
                            <a:latin typeface="Cambria Math" panose="02040503050406030204" pitchFamily="18" charset="0"/>
                            <a:cs typeface="Times New Roman" panose="02020603050405020304" pitchFamily="18" charset="0"/>
                          </a:rPr>
                        </m:ctrlPr>
                      </m:dPr>
                      <m:e>
                        <m:sSup>
                          <m:sSupPr>
                            <m:ctrlPr>
                              <a:rPr lang="en-CA" sz="2400" i="1" smtClean="0">
                                <a:latin typeface="Cambria Math" panose="02040503050406030204" pitchFamily="18" charset="0"/>
                                <a:cs typeface="Times New Roman" panose="02020603050405020304" pitchFamily="18" charset="0"/>
                              </a:rPr>
                            </m:ctrlPr>
                          </m:sSupPr>
                          <m:e>
                            <m:r>
                              <a:rPr lang="en-CA" sz="2400" b="0" i="1" smtClean="0">
                                <a:latin typeface="Cambria Math" panose="02040503050406030204" pitchFamily="18" charset="0"/>
                                <a:cs typeface="Times New Roman" panose="02020603050405020304" pitchFamily="18" charset="0"/>
                              </a:rPr>
                              <m:t>𝑤</m:t>
                            </m:r>
                          </m:e>
                          <m:sup>
                            <m:r>
                              <a:rPr lang="en-CA" sz="2400" b="0" i="1" smtClean="0">
                                <a:latin typeface="Cambria Math" panose="02040503050406030204" pitchFamily="18" charset="0"/>
                                <a:cs typeface="Times New Roman" panose="02020603050405020304" pitchFamily="18" charset="0"/>
                              </a:rPr>
                              <m:t>∗</m:t>
                            </m:r>
                          </m:sup>
                        </m:sSup>
                      </m:e>
                      <m:e>
                        <m:r>
                          <a:rPr lang="en-CA" sz="2400" b="0" i="1" smtClean="0">
                            <a:latin typeface="Cambria Math" panose="02040503050406030204" pitchFamily="18" charset="0"/>
                            <a:cs typeface="Times New Roman" panose="02020603050405020304" pitchFamily="18" charset="0"/>
                          </a:rPr>
                          <m:t>𝑋</m:t>
                        </m:r>
                      </m:e>
                    </m:d>
                  </m:oMath>
                </a14:m>
                <a:r>
                  <a:rPr lang="en-US" sz="2400" i="1" dirty="0">
                    <a:cs typeface="Times New Roman" panose="02020603050405020304" pitchFamily="18" charset="0"/>
                  </a:rPr>
                  <a:t> </a:t>
                </a:r>
                <a:r>
                  <a:rPr lang="en-US" sz="2400" dirty="0">
                    <a:cs typeface="Times New Roman" panose="02020603050405020304" pitchFamily="18" charset="0"/>
                  </a:rPr>
                  <a:t>for some treatment effect</a:t>
                </a:r>
                <a:r>
                  <a:rPr lang="en-US" sz="2400" i="1" dirty="0">
                    <a:cs typeface="Times New Roman" panose="02020603050405020304" pitchFamily="18" charset="0"/>
                  </a:rPr>
                  <a:t> </a:t>
                </a:r>
                <a14:m>
                  <m:oMath xmlns:m="http://schemas.openxmlformats.org/officeDocument/2006/math">
                    <m:r>
                      <a:rPr lang="en-CA" sz="2400" b="0" i="1" smtClean="0">
                        <a:latin typeface="Cambria Math" panose="02040503050406030204" pitchFamily="18" charset="0"/>
                        <a:cs typeface="Times New Roman" panose="02020603050405020304" pitchFamily="18" charset="0"/>
                      </a:rPr>
                      <m:t>𝐷</m:t>
                    </m:r>
                    <m:d>
                      <m:dPr>
                        <m:ctrlPr>
                          <a:rPr lang="en-CA" sz="2400" i="1" smtClean="0">
                            <a:latin typeface="Cambria Math" panose="02040503050406030204" pitchFamily="18" charset="0"/>
                            <a:cs typeface="Times New Roman" panose="02020603050405020304" pitchFamily="18" charset="0"/>
                          </a:rPr>
                        </m:ctrlPr>
                      </m:dPr>
                      <m:e>
                        <m:r>
                          <a:rPr lang="en-CA" sz="2400" b="0" i="1" smtClean="0">
                            <a:latin typeface="Cambria Math" panose="02040503050406030204" pitchFamily="18" charset="0"/>
                            <a:cs typeface="Times New Roman" panose="02020603050405020304" pitchFamily="18" charset="0"/>
                          </a:rPr>
                          <m:t>⋅</m:t>
                        </m:r>
                      </m:e>
                    </m:d>
                  </m:oMath>
                </a14:m>
                <a:endParaRPr lang="en-CA" sz="2400" i="1" dirty="0">
                  <a:cs typeface="Times New Roman" panose="02020603050405020304" pitchFamily="18" charset="0"/>
                </a:endParaRPr>
              </a:p>
              <a:p>
                <a:r>
                  <a:rPr lang="en-US" sz="2400" dirty="0">
                    <a:cs typeface="Times New Roman" panose="02020603050405020304" pitchFamily="18" charset="0"/>
                  </a:rPr>
                  <a:t>Essentially, mechanisms governing </a:t>
                </a:r>
                <a14:m>
                  <m:oMath xmlns:m="http://schemas.openxmlformats.org/officeDocument/2006/math">
                    <m:r>
                      <a:rPr lang="en-CA" sz="2400" b="0" i="1" smtClean="0">
                        <a:latin typeface="Cambria Math" panose="02040503050406030204" pitchFamily="18" charset="0"/>
                        <a:cs typeface="Times New Roman" panose="02020603050405020304" pitchFamily="18" charset="0"/>
                      </a:rPr>
                      <m:t>𝑠</m:t>
                    </m:r>
                  </m:oMath>
                </a14:m>
                <a:r>
                  <a:rPr lang="en-US" sz="2400" i="1" dirty="0">
                    <a:cs typeface="Times New Roman" panose="02020603050405020304" pitchFamily="18" charset="0"/>
                  </a:rPr>
                  <a:t> </a:t>
                </a:r>
                <a:r>
                  <a:rPr lang="en-US" sz="2400" dirty="0">
                    <a:cs typeface="Times New Roman" panose="02020603050405020304" pitchFamily="18" charset="0"/>
                  </a:rPr>
                  <a:t>and</a:t>
                </a:r>
                <a:r>
                  <a:rPr lang="en-US" sz="2400" i="1" dirty="0">
                    <a:cs typeface="Times New Roman" panose="02020603050405020304" pitchFamily="18" charset="0"/>
                  </a:rPr>
                  <a:t> </a:t>
                </a:r>
                <a14:m>
                  <m:oMath xmlns:m="http://schemas.openxmlformats.org/officeDocument/2006/math">
                    <m:sSup>
                      <m:sSupPr>
                        <m:ctrlPr>
                          <a:rPr lang="en-CA" sz="2400" i="1" smtClean="0">
                            <a:latin typeface="Cambria Math" panose="02040503050406030204" pitchFamily="18" charset="0"/>
                            <a:cs typeface="Times New Roman" panose="02020603050405020304" pitchFamily="18" charset="0"/>
                          </a:rPr>
                        </m:ctrlPr>
                      </m:sSupPr>
                      <m:e>
                        <m:r>
                          <a:rPr lang="en-CA" sz="2400" b="0" i="1" smtClean="0">
                            <a:latin typeface="Cambria Math" panose="02040503050406030204" pitchFamily="18" charset="0"/>
                            <a:cs typeface="Times New Roman" panose="02020603050405020304" pitchFamily="18" charset="0"/>
                          </a:rPr>
                          <m:t>𝑤</m:t>
                        </m:r>
                      </m:e>
                      <m:sup>
                        <m:r>
                          <a:rPr lang="en-CA" sz="2400" b="0" i="1" smtClean="0">
                            <a:latin typeface="Cambria Math" panose="02040503050406030204" pitchFamily="18" charset="0"/>
                            <a:cs typeface="Times New Roman" panose="02020603050405020304" pitchFamily="18" charset="0"/>
                          </a:rPr>
                          <m:t>∗</m:t>
                        </m:r>
                      </m:sup>
                    </m:sSup>
                  </m:oMath>
                </a14:m>
                <a:r>
                  <a:rPr lang="en-US" sz="2400" i="1" dirty="0">
                    <a:cs typeface="Times New Roman" panose="02020603050405020304" pitchFamily="18" charset="0"/>
                  </a:rPr>
                  <a:t> </a:t>
                </a:r>
                <a:r>
                  <a:rPr lang="en-US" sz="2400" dirty="0">
                    <a:cs typeface="Times New Roman" panose="02020603050405020304" pitchFamily="18" charset="0"/>
                  </a:rPr>
                  <a:t>are independent</a:t>
                </a:r>
              </a:p>
              <a:p>
                <a:r>
                  <a:rPr lang="en-US" sz="2400" dirty="0">
                    <a:cs typeface="Times New Roman" panose="02020603050405020304" pitchFamily="18" charset="0"/>
                  </a:rPr>
                  <a:t>Can therefore estimate them separately!</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14400" y="1066801"/>
                <a:ext cx="9984829" cy="5141388"/>
              </a:xfrm>
              <a:blipFill>
                <a:blip r:embed="rId3"/>
                <a:stretch>
                  <a:fillRect l="-916" t="-1305"/>
                </a:stretch>
              </a:blipFill>
            </p:spPr>
            <p:txBody>
              <a:bodyPr/>
              <a:lstStyle/>
              <a:p>
                <a:r>
                  <a:rPr lang="en-CA">
                    <a:noFill/>
                  </a:rPr>
                  <a:t> </a:t>
                </a:r>
              </a:p>
            </p:txBody>
          </p:sp>
        </mc:Fallback>
      </mc:AlternateContent>
    </p:spTree>
    <p:extLst>
      <p:ext uri="{BB962C8B-B14F-4D97-AF65-F5344CB8AC3E}">
        <p14:creationId xmlns:p14="http://schemas.microsoft.com/office/powerpoint/2010/main" val="332057448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1"/>
            <a:ext cx="10439400" cy="624840"/>
          </a:xfrm>
        </p:spPr>
        <p:txBody>
          <a:bodyPr>
            <a:noAutofit/>
          </a:bodyPr>
          <a:lstStyle/>
          <a:p>
            <a:r>
              <a:rPr lang="en-US" sz="3600" dirty="0">
                <a:cs typeface="Times New Roman" panose="02020603050405020304" pitchFamily="18" charset="0"/>
              </a:rPr>
              <a:t>Hurdle Models in Theory</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14400" y="1066801"/>
                <a:ext cx="9984829" cy="5141388"/>
              </a:xfrm>
            </p:spPr>
            <p:txBody>
              <a:bodyPr>
                <a:normAutofit/>
              </a:bodyPr>
              <a:lstStyle/>
              <a:p>
                <a:r>
                  <a:rPr lang="en-US" sz="2400" dirty="0">
                    <a:cs typeface="Times New Roman" panose="02020603050405020304" pitchFamily="18" charset="0"/>
                  </a:rPr>
                  <a:t>Suppose we have data </a:t>
                </a:r>
                <a14:m>
                  <m:oMath xmlns:m="http://schemas.openxmlformats.org/officeDocument/2006/math">
                    <m:r>
                      <a:rPr lang="en-CA" sz="2400" b="0" i="1" smtClean="0">
                        <a:latin typeface="Cambria Math" panose="02040503050406030204" pitchFamily="18" charset="0"/>
                        <a:cs typeface="Times New Roman" panose="02020603050405020304" pitchFamily="18" charset="0"/>
                      </a:rPr>
                      <m:t>𝑠</m:t>
                    </m:r>
                    <m:r>
                      <a:rPr lang="en-CA" sz="2400" b="0" i="1" smtClean="0">
                        <a:latin typeface="Cambria Math" panose="02040503050406030204" pitchFamily="18" charset="0"/>
                        <a:cs typeface="Times New Roman" panose="02020603050405020304" pitchFamily="18" charset="0"/>
                      </a:rPr>
                      <m:t>∈{0,1}</m:t>
                    </m:r>
                  </m:oMath>
                </a14:m>
                <a:r>
                  <a:rPr lang="en-US" sz="2400" dirty="0">
                    <a:cs typeface="Times New Roman" panose="02020603050405020304" pitchFamily="18" charset="0"/>
                  </a:rPr>
                  <a:t> on whether </a:t>
                </a:r>
                <a14:m>
                  <m:oMath xmlns:m="http://schemas.openxmlformats.org/officeDocument/2006/math">
                    <m:r>
                      <a:rPr lang="en-CA" sz="2400" b="0" i="1" smtClean="0">
                        <a:latin typeface="Cambria Math" panose="02040503050406030204" pitchFamily="18" charset="0"/>
                        <a:cs typeface="Times New Roman" panose="02020603050405020304" pitchFamily="18" charset="0"/>
                      </a:rPr>
                      <m:t>𝑦</m:t>
                    </m:r>
                    <m:r>
                      <a:rPr lang="en-CA" sz="2400" b="0" i="1" smtClean="0">
                        <a:latin typeface="Cambria Math" panose="02040503050406030204" pitchFamily="18" charset="0"/>
                        <a:cs typeface="Times New Roman" panose="02020603050405020304" pitchFamily="18" charset="0"/>
                      </a:rPr>
                      <m:t>=0</m:t>
                    </m:r>
                  </m:oMath>
                </a14:m>
                <a:r>
                  <a:rPr lang="en-US" sz="2400" dirty="0">
                    <a:cs typeface="Times New Roman" panose="02020603050405020304" pitchFamily="18" charset="0"/>
                  </a:rPr>
                  <a:t> or </a:t>
                </a:r>
                <a14:m>
                  <m:oMath xmlns:m="http://schemas.openxmlformats.org/officeDocument/2006/math">
                    <m:r>
                      <a:rPr lang="en-CA" sz="2400" b="0" i="1" smtClean="0">
                        <a:latin typeface="Cambria Math" panose="02040503050406030204" pitchFamily="18" charset="0"/>
                        <a:cs typeface="Times New Roman" panose="02020603050405020304" pitchFamily="18" charset="0"/>
                      </a:rPr>
                      <m:t>𝑦</m:t>
                    </m:r>
                    <m:r>
                      <a:rPr lang="en-CA" sz="2400" b="0" i="1" smtClean="0">
                        <a:latin typeface="Cambria Math" panose="02040503050406030204" pitchFamily="18" charset="0"/>
                        <a:cs typeface="Times New Roman" panose="02020603050405020304" pitchFamily="18" charset="0"/>
                      </a:rPr>
                      <m:t>&gt;0</m:t>
                    </m:r>
                  </m:oMath>
                </a14:m>
                <a:endParaRPr lang="en-CA" sz="2400" b="0" dirty="0">
                  <a:cs typeface="Times New Roman" panose="02020603050405020304" pitchFamily="18" charset="0"/>
                </a:endParaRPr>
              </a:p>
              <a:p>
                <a:r>
                  <a:rPr lang="en-US" sz="2400" dirty="0">
                    <a:cs typeface="Times New Roman" panose="02020603050405020304" pitchFamily="18" charset="0"/>
                  </a:rPr>
                  <a:t>Consider a </a:t>
                </a:r>
                <a:r>
                  <a:rPr lang="en-US" sz="2400" b="1" dirty="0">
                    <a:cs typeface="Times New Roman" panose="02020603050405020304" pitchFamily="18" charset="0"/>
                  </a:rPr>
                  <a:t>latent variable</a:t>
                </a:r>
                <a:r>
                  <a:rPr lang="en-US" sz="2400" dirty="0">
                    <a:cs typeface="Times New Roman" panose="02020603050405020304" pitchFamily="18" charset="0"/>
                  </a:rPr>
                  <a:t> </a:t>
                </a:r>
                <a14:m>
                  <m:oMath xmlns:m="http://schemas.openxmlformats.org/officeDocument/2006/math">
                    <m:sSup>
                      <m:sSupPr>
                        <m:ctrlPr>
                          <a:rPr lang="en-CA" sz="2400" i="1" smtClean="0">
                            <a:latin typeface="Cambria Math" panose="02040503050406030204" pitchFamily="18" charset="0"/>
                            <a:cs typeface="Times New Roman" panose="02020603050405020304" pitchFamily="18" charset="0"/>
                          </a:rPr>
                        </m:ctrlPr>
                      </m:sSupPr>
                      <m:e>
                        <m:r>
                          <a:rPr lang="en-CA" sz="2400" b="0" i="1" smtClean="0">
                            <a:latin typeface="Cambria Math" panose="02040503050406030204" pitchFamily="18" charset="0"/>
                            <a:cs typeface="Times New Roman" panose="02020603050405020304" pitchFamily="18" charset="0"/>
                          </a:rPr>
                          <m:t>𝑤</m:t>
                        </m:r>
                      </m:e>
                      <m:sup>
                        <m:r>
                          <a:rPr lang="en-CA" sz="2400" b="0" i="1" smtClean="0">
                            <a:latin typeface="Cambria Math" panose="02040503050406030204" pitchFamily="18" charset="0"/>
                            <a:cs typeface="Times New Roman" panose="02020603050405020304" pitchFamily="18" charset="0"/>
                          </a:rPr>
                          <m:t>∗</m:t>
                        </m:r>
                      </m:sup>
                    </m:sSup>
                    <m:r>
                      <a:rPr lang="en-CA" sz="2400" b="0" i="1" smtClean="0">
                        <a:latin typeface="Cambria Math" panose="02040503050406030204" pitchFamily="18" charset="0"/>
                        <a:cs typeface="Times New Roman" panose="02020603050405020304" pitchFamily="18" charset="0"/>
                      </a:rPr>
                      <m:t> </m:t>
                    </m:r>
                    <m:r>
                      <m:rPr>
                        <m:sty m:val="p"/>
                      </m:rPr>
                      <a:rPr lang="en-CA" sz="2400" b="0" i="0" smtClean="0">
                        <a:latin typeface="Cambria Math" panose="02040503050406030204" pitchFamily="18" charset="0"/>
                        <a:cs typeface="Times New Roman" panose="02020603050405020304" pitchFamily="18" charset="0"/>
                      </a:rPr>
                      <m:t>such</m:t>
                    </m:r>
                    <m:r>
                      <a:rPr lang="en-CA" sz="2400" b="0" i="0" smtClean="0">
                        <a:latin typeface="Cambria Math" panose="02040503050406030204" pitchFamily="18" charset="0"/>
                        <a:cs typeface="Times New Roman" panose="02020603050405020304" pitchFamily="18" charset="0"/>
                      </a:rPr>
                      <m:t> </m:t>
                    </m:r>
                    <m:r>
                      <m:rPr>
                        <m:sty m:val="p"/>
                      </m:rPr>
                      <a:rPr lang="en-CA" sz="2400" b="0" i="0" smtClean="0">
                        <a:latin typeface="Cambria Math" panose="02040503050406030204" pitchFamily="18" charset="0"/>
                        <a:cs typeface="Times New Roman" panose="02020603050405020304" pitchFamily="18" charset="0"/>
                      </a:rPr>
                      <m:t>that</m:t>
                    </m:r>
                    <m:r>
                      <a:rPr lang="en-CA" sz="2400" b="0" i="0" smtClean="0">
                        <a:latin typeface="Cambria Math" panose="02040503050406030204" pitchFamily="18" charset="0"/>
                        <a:cs typeface="Times New Roman" panose="02020603050405020304" pitchFamily="18" charset="0"/>
                      </a:rPr>
                      <m:t> </m:t>
                    </m:r>
                    <m:r>
                      <a:rPr lang="en-CA" sz="2400" b="0" i="1" smtClean="0">
                        <a:latin typeface="Cambria Math" panose="02040503050406030204" pitchFamily="18" charset="0"/>
                        <a:cs typeface="Times New Roman" panose="02020603050405020304" pitchFamily="18" charset="0"/>
                      </a:rPr>
                      <m:t>𝑦</m:t>
                    </m:r>
                    <m:r>
                      <a:rPr lang="en-CA" sz="2400" b="0" i="1" smtClean="0">
                        <a:latin typeface="Cambria Math" panose="02040503050406030204" pitchFamily="18" charset="0"/>
                        <a:cs typeface="Times New Roman" panose="02020603050405020304" pitchFamily="18" charset="0"/>
                      </a:rPr>
                      <m:t>=</m:t>
                    </m:r>
                    <m:sSup>
                      <m:sSupPr>
                        <m:ctrlPr>
                          <a:rPr lang="en-CA" sz="2400" b="0" i="1" smtClean="0">
                            <a:latin typeface="Cambria Math" panose="02040503050406030204" pitchFamily="18" charset="0"/>
                            <a:cs typeface="Times New Roman" panose="02020603050405020304" pitchFamily="18" charset="0"/>
                          </a:rPr>
                        </m:ctrlPr>
                      </m:sSupPr>
                      <m:e>
                        <m:r>
                          <a:rPr lang="en-CA" sz="2400" b="0" i="1" smtClean="0">
                            <a:latin typeface="Cambria Math" panose="02040503050406030204" pitchFamily="18" charset="0"/>
                            <a:cs typeface="Times New Roman" panose="02020603050405020304" pitchFamily="18" charset="0"/>
                          </a:rPr>
                          <m:t>𝑠𝑤</m:t>
                        </m:r>
                      </m:e>
                      <m:sup>
                        <m:r>
                          <a:rPr lang="en-CA" sz="2400" b="0" i="1" smtClean="0">
                            <a:latin typeface="Cambria Math" panose="02040503050406030204" pitchFamily="18" charset="0"/>
                            <a:cs typeface="Times New Roman" panose="02020603050405020304" pitchFamily="18" charset="0"/>
                          </a:rPr>
                          <m:t>∗</m:t>
                        </m:r>
                      </m:sup>
                    </m:sSup>
                  </m:oMath>
                </a14:m>
                <a:endParaRPr lang="en-CA" sz="2400" b="0" dirty="0">
                  <a:cs typeface="Times New Roman" panose="02020603050405020304" pitchFamily="18" charset="0"/>
                </a:endParaRPr>
              </a:p>
              <a:p>
                <a:pPr marL="0" indent="0">
                  <a:buNone/>
                </a:pPr>
                <a:r>
                  <a:rPr lang="en-US" sz="2400" dirty="0">
                    <a:cs typeface="Times New Roman" panose="02020603050405020304" pitchFamily="18" charset="0"/>
                  </a:rPr>
                  <a:t>We make a </a:t>
                </a:r>
                <a:r>
                  <a:rPr lang="en-US" sz="2400" b="1" dirty="0">
                    <a:cs typeface="Times New Roman" panose="02020603050405020304" pitchFamily="18" charset="0"/>
                  </a:rPr>
                  <a:t>conditional independence assumption: </a:t>
                </a:r>
              </a:p>
              <a:p>
                <a:pPr marL="0" indent="0">
                  <a:buNone/>
                </a:pPr>
                <a14:m>
                  <m:oMath xmlns:m="http://schemas.openxmlformats.org/officeDocument/2006/math">
                    <m:r>
                      <a:rPr lang="en-CA" sz="2400" b="0" i="1" smtClean="0">
                        <a:latin typeface="Cambria Math" panose="02040503050406030204" pitchFamily="18" charset="0"/>
                        <a:cs typeface="Times New Roman" panose="02020603050405020304" pitchFamily="18" charset="0"/>
                      </a:rPr>
                      <m:t>𝐷</m:t>
                    </m:r>
                    <m:d>
                      <m:dPr>
                        <m:ctrlPr>
                          <a:rPr lang="en-CA" sz="2400" i="1" smtClean="0">
                            <a:latin typeface="Cambria Math" panose="02040503050406030204" pitchFamily="18" charset="0"/>
                            <a:cs typeface="Times New Roman" panose="02020603050405020304" pitchFamily="18" charset="0"/>
                          </a:rPr>
                        </m:ctrlPr>
                      </m:dPr>
                      <m:e>
                        <m:sSup>
                          <m:sSupPr>
                            <m:ctrlPr>
                              <a:rPr lang="en-CA" sz="2400" i="1" smtClean="0">
                                <a:latin typeface="Cambria Math" panose="02040503050406030204" pitchFamily="18" charset="0"/>
                                <a:cs typeface="Times New Roman" panose="02020603050405020304" pitchFamily="18" charset="0"/>
                              </a:rPr>
                            </m:ctrlPr>
                          </m:sSupPr>
                          <m:e>
                            <m:r>
                              <a:rPr lang="en-CA" sz="2400" b="0" i="1" smtClean="0">
                                <a:latin typeface="Cambria Math" panose="02040503050406030204" pitchFamily="18" charset="0"/>
                                <a:cs typeface="Times New Roman" panose="02020603050405020304" pitchFamily="18" charset="0"/>
                              </a:rPr>
                              <m:t>𝑤</m:t>
                            </m:r>
                          </m:e>
                          <m:sup>
                            <m:r>
                              <a:rPr lang="en-CA" sz="2400" b="0" i="1" smtClean="0">
                                <a:latin typeface="Cambria Math" panose="02040503050406030204" pitchFamily="18" charset="0"/>
                                <a:cs typeface="Times New Roman" panose="02020603050405020304" pitchFamily="18" charset="0"/>
                              </a:rPr>
                              <m:t>∗</m:t>
                            </m:r>
                          </m:sup>
                        </m:sSup>
                      </m:e>
                      <m:e>
                        <m:r>
                          <a:rPr lang="en-CA" sz="2400" b="0" i="1" smtClean="0">
                            <a:latin typeface="Cambria Math" panose="02040503050406030204" pitchFamily="18" charset="0"/>
                            <a:cs typeface="Times New Roman" panose="02020603050405020304" pitchFamily="18" charset="0"/>
                          </a:rPr>
                          <m:t>𝑠</m:t>
                        </m:r>
                        <m:r>
                          <a:rPr lang="en-CA" sz="2400" b="0" i="1" smtClean="0">
                            <a:latin typeface="Cambria Math" panose="02040503050406030204" pitchFamily="18" charset="0"/>
                            <a:cs typeface="Times New Roman" panose="02020603050405020304" pitchFamily="18" charset="0"/>
                          </a:rPr>
                          <m:t>,</m:t>
                        </m:r>
                        <m:r>
                          <a:rPr lang="en-CA" sz="2400" b="0" i="1" smtClean="0">
                            <a:latin typeface="Cambria Math" panose="02040503050406030204" pitchFamily="18" charset="0"/>
                            <a:cs typeface="Times New Roman" panose="02020603050405020304" pitchFamily="18" charset="0"/>
                          </a:rPr>
                          <m:t>𝑋</m:t>
                        </m:r>
                      </m:e>
                    </m:d>
                    <m:r>
                      <a:rPr lang="en-CA" sz="2400" b="0" i="1" smtClean="0">
                        <a:latin typeface="Cambria Math" panose="02040503050406030204" pitchFamily="18" charset="0"/>
                        <a:cs typeface="Times New Roman" panose="02020603050405020304" pitchFamily="18" charset="0"/>
                      </a:rPr>
                      <m:t>=</m:t>
                    </m:r>
                    <m:r>
                      <a:rPr lang="en-CA" sz="2400" b="0" i="1" smtClean="0">
                        <a:latin typeface="Cambria Math" panose="02040503050406030204" pitchFamily="18" charset="0"/>
                        <a:cs typeface="Times New Roman" panose="02020603050405020304" pitchFamily="18" charset="0"/>
                      </a:rPr>
                      <m:t>𝐷</m:t>
                    </m:r>
                    <m:d>
                      <m:dPr>
                        <m:ctrlPr>
                          <a:rPr lang="en-CA" sz="2400" i="1" smtClean="0">
                            <a:latin typeface="Cambria Math" panose="02040503050406030204" pitchFamily="18" charset="0"/>
                            <a:cs typeface="Times New Roman" panose="02020603050405020304" pitchFamily="18" charset="0"/>
                          </a:rPr>
                        </m:ctrlPr>
                      </m:dPr>
                      <m:e>
                        <m:sSup>
                          <m:sSupPr>
                            <m:ctrlPr>
                              <a:rPr lang="en-CA" sz="2400" i="1" smtClean="0">
                                <a:latin typeface="Cambria Math" panose="02040503050406030204" pitchFamily="18" charset="0"/>
                                <a:cs typeface="Times New Roman" panose="02020603050405020304" pitchFamily="18" charset="0"/>
                              </a:rPr>
                            </m:ctrlPr>
                          </m:sSupPr>
                          <m:e>
                            <m:r>
                              <a:rPr lang="en-CA" sz="2400" b="0" i="1" smtClean="0">
                                <a:latin typeface="Cambria Math" panose="02040503050406030204" pitchFamily="18" charset="0"/>
                                <a:cs typeface="Times New Roman" panose="02020603050405020304" pitchFamily="18" charset="0"/>
                              </a:rPr>
                              <m:t>𝑤</m:t>
                            </m:r>
                          </m:e>
                          <m:sup>
                            <m:r>
                              <a:rPr lang="en-CA" sz="2400" b="0" i="1" smtClean="0">
                                <a:latin typeface="Cambria Math" panose="02040503050406030204" pitchFamily="18" charset="0"/>
                                <a:cs typeface="Times New Roman" panose="02020603050405020304" pitchFamily="18" charset="0"/>
                              </a:rPr>
                              <m:t>∗</m:t>
                            </m:r>
                          </m:sup>
                        </m:sSup>
                      </m:e>
                      <m:e>
                        <m:r>
                          <a:rPr lang="en-CA" sz="2400" b="0" i="1" smtClean="0">
                            <a:latin typeface="Cambria Math" panose="02040503050406030204" pitchFamily="18" charset="0"/>
                            <a:cs typeface="Times New Roman" panose="02020603050405020304" pitchFamily="18" charset="0"/>
                          </a:rPr>
                          <m:t>𝑋</m:t>
                        </m:r>
                      </m:e>
                    </m:d>
                  </m:oMath>
                </a14:m>
                <a:r>
                  <a:rPr lang="en-US" sz="2400" i="1" dirty="0">
                    <a:cs typeface="Times New Roman" panose="02020603050405020304" pitchFamily="18" charset="0"/>
                  </a:rPr>
                  <a:t> </a:t>
                </a:r>
                <a:r>
                  <a:rPr lang="en-US" sz="2400" dirty="0">
                    <a:cs typeface="Times New Roman" panose="02020603050405020304" pitchFamily="18" charset="0"/>
                  </a:rPr>
                  <a:t>for some treatment effect</a:t>
                </a:r>
                <a:r>
                  <a:rPr lang="en-US" sz="2400" i="1" dirty="0">
                    <a:cs typeface="Times New Roman" panose="02020603050405020304" pitchFamily="18" charset="0"/>
                  </a:rPr>
                  <a:t> </a:t>
                </a:r>
                <a14:m>
                  <m:oMath xmlns:m="http://schemas.openxmlformats.org/officeDocument/2006/math">
                    <m:r>
                      <a:rPr lang="en-CA" sz="2400" b="0" i="1" smtClean="0">
                        <a:latin typeface="Cambria Math" panose="02040503050406030204" pitchFamily="18" charset="0"/>
                        <a:cs typeface="Times New Roman" panose="02020603050405020304" pitchFamily="18" charset="0"/>
                      </a:rPr>
                      <m:t>𝐷</m:t>
                    </m:r>
                    <m:d>
                      <m:dPr>
                        <m:ctrlPr>
                          <a:rPr lang="en-CA" sz="2400" i="1" smtClean="0">
                            <a:latin typeface="Cambria Math" panose="02040503050406030204" pitchFamily="18" charset="0"/>
                            <a:cs typeface="Times New Roman" panose="02020603050405020304" pitchFamily="18" charset="0"/>
                          </a:rPr>
                        </m:ctrlPr>
                      </m:dPr>
                      <m:e>
                        <m:r>
                          <a:rPr lang="en-CA" sz="2400" b="0" i="1" smtClean="0">
                            <a:latin typeface="Cambria Math" panose="02040503050406030204" pitchFamily="18" charset="0"/>
                            <a:cs typeface="Times New Roman" panose="02020603050405020304" pitchFamily="18" charset="0"/>
                          </a:rPr>
                          <m:t>⋅</m:t>
                        </m:r>
                      </m:e>
                    </m:d>
                  </m:oMath>
                </a14:m>
                <a:endParaRPr lang="en-CA" sz="2400" i="1" dirty="0">
                  <a:cs typeface="Times New Roman" panose="02020603050405020304" pitchFamily="18" charset="0"/>
                </a:endParaRPr>
              </a:p>
              <a:p>
                <a:r>
                  <a:rPr lang="en-US" sz="2400" dirty="0">
                    <a:cs typeface="Times New Roman" panose="02020603050405020304" pitchFamily="18" charset="0"/>
                  </a:rPr>
                  <a:t>Essentially, mechanisms governing </a:t>
                </a:r>
                <a14:m>
                  <m:oMath xmlns:m="http://schemas.openxmlformats.org/officeDocument/2006/math">
                    <m:r>
                      <a:rPr lang="en-CA" sz="2400" b="0" i="1" smtClean="0">
                        <a:latin typeface="Cambria Math" panose="02040503050406030204" pitchFamily="18" charset="0"/>
                        <a:cs typeface="Times New Roman" panose="02020603050405020304" pitchFamily="18" charset="0"/>
                      </a:rPr>
                      <m:t>𝑠</m:t>
                    </m:r>
                  </m:oMath>
                </a14:m>
                <a:r>
                  <a:rPr lang="en-US" sz="2400" i="1" dirty="0">
                    <a:cs typeface="Times New Roman" panose="02020603050405020304" pitchFamily="18" charset="0"/>
                  </a:rPr>
                  <a:t> </a:t>
                </a:r>
                <a:r>
                  <a:rPr lang="en-US" sz="2400" dirty="0">
                    <a:cs typeface="Times New Roman" panose="02020603050405020304" pitchFamily="18" charset="0"/>
                  </a:rPr>
                  <a:t>and</a:t>
                </a:r>
                <a:r>
                  <a:rPr lang="en-US" sz="2400" i="1" dirty="0">
                    <a:cs typeface="Times New Roman" panose="02020603050405020304" pitchFamily="18" charset="0"/>
                  </a:rPr>
                  <a:t> </a:t>
                </a:r>
                <a14:m>
                  <m:oMath xmlns:m="http://schemas.openxmlformats.org/officeDocument/2006/math">
                    <m:sSup>
                      <m:sSupPr>
                        <m:ctrlPr>
                          <a:rPr lang="en-CA" sz="2400" i="1" smtClean="0">
                            <a:latin typeface="Cambria Math" panose="02040503050406030204" pitchFamily="18" charset="0"/>
                            <a:cs typeface="Times New Roman" panose="02020603050405020304" pitchFamily="18" charset="0"/>
                          </a:rPr>
                        </m:ctrlPr>
                      </m:sSupPr>
                      <m:e>
                        <m:r>
                          <a:rPr lang="en-CA" sz="2400" b="0" i="1" smtClean="0">
                            <a:latin typeface="Cambria Math" panose="02040503050406030204" pitchFamily="18" charset="0"/>
                            <a:cs typeface="Times New Roman" panose="02020603050405020304" pitchFamily="18" charset="0"/>
                          </a:rPr>
                          <m:t>𝑤</m:t>
                        </m:r>
                      </m:e>
                      <m:sup>
                        <m:r>
                          <a:rPr lang="en-CA" sz="2400" b="0" i="1" smtClean="0">
                            <a:latin typeface="Cambria Math" panose="02040503050406030204" pitchFamily="18" charset="0"/>
                            <a:cs typeface="Times New Roman" panose="02020603050405020304" pitchFamily="18" charset="0"/>
                          </a:rPr>
                          <m:t>∗</m:t>
                        </m:r>
                      </m:sup>
                    </m:sSup>
                  </m:oMath>
                </a14:m>
                <a:r>
                  <a:rPr lang="en-US" sz="2400" i="1" dirty="0">
                    <a:cs typeface="Times New Roman" panose="02020603050405020304" pitchFamily="18" charset="0"/>
                  </a:rPr>
                  <a:t> </a:t>
                </a:r>
                <a:r>
                  <a:rPr lang="en-US" sz="2400" dirty="0">
                    <a:cs typeface="Times New Roman" panose="02020603050405020304" pitchFamily="18" charset="0"/>
                  </a:rPr>
                  <a:t>are independent</a:t>
                </a:r>
              </a:p>
              <a:p>
                <a:r>
                  <a:rPr lang="en-US" sz="2400" dirty="0">
                    <a:cs typeface="Times New Roman" panose="02020603050405020304" pitchFamily="18" charset="0"/>
                  </a:rPr>
                  <a:t>Can therefore estimate them separately!</a:t>
                </a:r>
              </a:p>
              <a:p>
                <a:pPr marL="0" indent="0" algn="ctr">
                  <a:buNone/>
                </a:pPr>
                <a14:m>
                  <m:oMath xmlns:m="http://schemas.openxmlformats.org/officeDocument/2006/math">
                    <m:r>
                      <a:rPr lang="en-CA" sz="2400" b="0" i="1" smtClean="0">
                        <a:latin typeface="Cambria Math" panose="02040503050406030204" pitchFamily="18" charset="0"/>
                        <a:cs typeface="Times New Roman" panose="02020603050405020304" pitchFamily="18" charset="0"/>
                      </a:rPr>
                      <m:t>𝔼</m:t>
                    </m:r>
                    <m:d>
                      <m:dPr>
                        <m:begChr m:val="["/>
                        <m:endChr m:val="]"/>
                        <m:ctrlPr>
                          <a:rPr lang="en-CA" sz="2400" b="0" i="1" smtClean="0">
                            <a:latin typeface="Cambria Math" panose="02040503050406030204" pitchFamily="18" charset="0"/>
                            <a:cs typeface="Times New Roman" panose="02020603050405020304" pitchFamily="18" charset="0"/>
                          </a:rPr>
                        </m:ctrlPr>
                      </m:dPr>
                      <m:e>
                        <m:r>
                          <a:rPr lang="en-CA" sz="2400" b="0" i="1" smtClean="0">
                            <a:latin typeface="Cambria Math" panose="02040503050406030204" pitchFamily="18" charset="0"/>
                            <a:cs typeface="Times New Roman" panose="02020603050405020304" pitchFamily="18" charset="0"/>
                          </a:rPr>
                          <m:t>𝑦</m:t>
                        </m:r>
                      </m:e>
                      <m:e>
                        <m:r>
                          <a:rPr lang="en-CA" sz="2400" b="0" i="1" smtClean="0">
                            <a:latin typeface="Cambria Math" panose="02040503050406030204" pitchFamily="18" charset="0"/>
                            <a:cs typeface="Times New Roman" panose="02020603050405020304" pitchFamily="18" charset="0"/>
                          </a:rPr>
                          <m:t>𝑥</m:t>
                        </m:r>
                      </m:e>
                    </m:d>
                    <m:r>
                      <a:rPr lang="en-CA" sz="2400" b="0" i="1" smtClean="0">
                        <a:latin typeface="Cambria Math" panose="02040503050406030204" pitchFamily="18" charset="0"/>
                        <a:cs typeface="Times New Roman" panose="02020603050405020304" pitchFamily="18" charset="0"/>
                      </a:rPr>
                      <m:t>=</m:t>
                    </m:r>
                    <m:func>
                      <m:funcPr>
                        <m:ctrlPr>
                          <a:rPr lang="en-CA" sz="2400" b="0" i="1" smtClean="0">
                            <a:latin typeface="Cambria Math" panose="02040503050406030204" pitchFamily="18" charset="0"/>
                            <a:cs typeface="Times New Roman" panose="02020603050405020304" pitchFamily="18" charset="0"/>
                          </a:rPr>
                        </m:ctrlPr>
                      </m:funcPr>
                      <m:fName>
                        <m:r>
                          <m:rPr>
                            <m:sty m:val="p"/>
                          </m:rPr>
                          <a:rPr lang="en-CA" sz="2400" b="0" i="0" smtClean="0">
                            <a:latin typeface="Cambria Math" panose="02040503050406030204" pitchFamily="18" charset="0"/>
                            <a:cs typeface="Times New Roman" panose="02020603050405020304" pitchFamily="18" charset="0"/>
                          </a:rPr>
                          <m:t>Pr</m:t>
                        </m:r>
                      </m:fName>
                      <m:e>
                        <m:d>
                          <m:dPr>
                            <m:ctrlPr>
                              <a:rPr lang="en-CA" sz="2400" b="0" i="1" smtClean="0">
                                <a:latin typeface="Cambria Math" panose="02040503050406030204" pitchFamily="18" charset="0"/>
                                <a:cs typeface="Times New Roman" panose="02020603050405020304" pitchFamily="18" charset="0"/>
                              </a:rPr>
                            </m:ctrlPr>
                          </m:dPr>
                          <m:e>
                            <m:r>
                              <a:rPr lang="en-CA" sz="2400" b="0" i="1" smtClean="0">
                                <a:latin typeface="Cambria Math" panose="02040503050406030204" pitchFamily="18" charset="0"/>
                                <a:cs typeface="Times New Roman" panose="02020603050405020304" pitchFamily="18" charset="0"/>
                              </a:rPr>
                              <m:t>𝑠</m:t>
                            </m:r>
                            <m:r>
                              <a:rPr lang="en-CA" sz="2400" b="0" i="1" smtClean="0">
                                <a:latin typeface="Cambria Math" panose="02040503050406030204" pitchFamily="18" charset="0"/>
                                <a:cs typeface="Times New Roman" panose="02020603050405020304" pitchFamily="18" charset="0"/>
                              </a:rPr>
                              <m:t>=1</m:t>
                            </m:r>
                          </m:e>
                        </m:d>
                      </m:e>
                    </m:func>
                    <m:r>
                      <a:rPr lang="en-CA" sz="2400" b="0" i="1" smtClean="0">
                        <a:latin typeface="Cambria Math" panose="02040503050406030204" pitchFamily="18" charset="0"/>
                        <a:cs typeface="Times New Roman" panose="02020603050405020304" pitchFamily="18" charset="0"/>
                      </a:rPr>
                      <m:t>𝔼</m:t>
                    </m:r>
                    <m:d>
                      <m:dPr>
                        <m:begChr m:val="["/>
                        <m:endChr m:val="]"/>
                        <m:ctrlPr>
                          <a:rPr lang="en-CA" sz="2400" b="0" i="1" smtClean="0">
                            <a:latin typeface="Cambria Math" panose="02040503050406030204" pitchFamily="18" charset="0"/>
                            <a:cs typeface="Times New Roman" panose="02020603050405020304" pitchFamily="18" charset="0"/>
                          </a:rPr>
                        </m:ctrlPr>
                      </m:dPr>
                      <m:e>
                        <m:sSup>
                          <m:sSupPr>
                            <m:ctrlPr>
                              <a:rPr lang="en-CA" sz="2400" b="0" i="1" smtClean="0">
                                <a:latin typeface="Cambria Math" panose="02040503050406030204" pitchFamily="18" charset="0"/>
                                <a:cs typeface="Times New Roman" panose="02020603050405020304" pitchFamily="18" charset="0"/>
                              </a:rPr>
                            </m:ctrlPr>
                          </m:sSupPr>
                          <m:e>
                            <m:r>
                              <a:rPr lang="en-CA" sz="2400" b="0" i="1" smtClean="0">
                                <a:latin typeface="Cambria Math" panose="02040503050406030204" pitchFamily="18" charset="0"/>
                                <a:cs typeface="Times New Roman" panose="02020603050405020304" pitchFamily="18" charset="0"/>
                              </a:rPr>
                              <m:t>𝑤</m:t>
                            </m:r>
                          </m:e>
                          <m:sup>
                            <m:r>
                              <a:rPr lang="en-CA" sz="2400" b="0" i="1" smtClean="0">
                                <a:latin typeface="Cambria Math" panose="02040503050406030204" pitchFamily="18" charset="0"/>
                                <a:cs typeface="Times New Roman" panose="02020603050405020304" pitchFamily="18" charset="0"/>
                              </a:rPr>
                              <m:t>∗</m:t>
                            </m:r>
                          </m:sup>
                        </m:sSup>
                      </m:e>
                      <m:e>
                        <m:r>
                          <a:rPr lang="en-CA" sz="2400" b="0" i="1" smtClean="0">
                            <a:latin typeface="Cambria Math" panose="02040503050406030204" pitchFamily="18" charset="0"/>
                            <a:cs typeface="Times New Roman" panose="02020603050405020304" pitchFamily="18" charset="0"/>
                          </a:rPr>
                          <m:t>𝑥</m:t>
                        </m:r>
                      </m:e>
                    </m:d>
                  </m:oMath>
                </a14:m>
                <a:r>
                  <a:rPr lang="en-US" sz="2400" dirty="0">
                    <a:cs typeface="Times New Roman" panose="02020603050405020304" pitchFamily="18" charset="0"/>
                  </a:rPr>
                  <a:t>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14400" y="1066801"/>
                <a:ext cx="9984829" cy="5141388"/>
              </a:xfrm>
              <a:blipFill>
                <a:blip r:embed="rId3"/>
                <a:stretch>
                  <a:fillRect l="-916" t="-1305"/>
                </a:stretch>
              </a:blipFill>
            </p:spPr>
            <p:txBody>
              <a:bodyPr/>
              <a:lstStyle/>
              <a:p>
                <a:r>
                  <a:rPr lang="en-CA">
                    <a:noFill/>
                  </a:rPr>
                  <a:t> </a:t>
                </a:r>
              </a:p>
            </p:txBody>
          </p:sp>
        </mc:Fallback>
      </mc:AlternateContent>
      <p:sp>
        <p:nvSpPr>
          <p:cNvPr id="4" name="Left Brace 3">
            <a:extLst>
              <a:ext uri="{FF2B5EF4-FFF2-40B4-BE49-F238E27FC236}">
                <a16:creationId xmlns:a16="http://schemas.microsoft.com/office/drawing/2014/main" id="{3A6DF15E-E26D-DB5D-FC7B-D13F654CABBE}"/>
              </a:ext>
            </a:extLst>
          </p:cNvPr>
          <p:cNvSpPr/>
          <p:nvPr/>
        </p:nvSpPr>
        <p:spPr>
          <a:xfrm rot="16200000">
            <a:off x="5659164" y="4476750"/>
            <a:ext cx="495300" cy="1447800"/>
          </a:xfrm>
          <a:prstGeom prst="leftBrace">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5" name="Left Brace 4">
            <a:extLst>
              <a:ext uri="{FF2B5EF4-FFF2-40B4-BE49-F238E27FC236}">
                <a16:creationId xmlns:a16="http://schemas.microsoft.com/office/drawing/2014/main" id="{53FFAE47-74BE-CBC0-0124-22BF5A09ED9A}"/>
              </a:ext>
            </a:extLst>
          </p:cNvPr>
          <p:cNvSpPr/>
          <p:nvPr/>
        </p:nvSpPr>
        <p:spPr>
          <a:xfrm rot="16200000">
            <a:off x="6908182" y="4584081"/>
            <a:ext cx="495300" cy="928337"/>
          </a:xfrm>
          <a:prstGeom prst="leftBrace">
            <a:avLst/>
          </a:prstGeom>
          <a:noFill/>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6" name="TextBox 5">
            <a:extLst>
              <a:ext uri="{FF2B5EF4-FFF2-40B4-BE49-F238E27FC236}">
                <a16:creationId xmlns:a16="http://schemas.microsoft.com/office/drawing/2014/main" id="{45ADF6D2-E11A-7929-A0FD-19ED9F7D5914}"/>
              </a:ext>
            </a:extLst>
          </p:cNvPr>
          <p:cNvSpPr txBox="1"/>
          <p:nvPr/>
        </p:nvSpPr>
        <p:spPr>
          <a:xfrm>
            <a:off x="4724400" y="5486400"/>
            <a:ext cx="1828800" cy="646331"/>
          </a:xfrm>
          <a:prstGeom prst="rect">
            <a:avLst/>
          </a:prstGeom>
          <a:solidFill>
            <a:schemeClr val="accent3">
              <a:lumMod val="75000"/>
            </a:schemeClr>
          </a:solidFill>
        </p:spPr>
        <p:txBody>
          <a:bodyPr wrap="square" rtlCol="0">
            <a:spAutoFit/>
          </a:bodyPr>
          <a:lstStyle/>
          <a:p>
            <a:r>
              <a:rPr lang="en-CA" b="1" dirty="0">
                <a:solidFill>
                  <a:schemeClr val="bg1"/>
                </a:solidFill>
              </a:rPr>
              <a:t>Participation decision</a:t>
            </a:r>
          </a:p>
        </p:txBody>
      </p:sp>
      <p:sp>
        <p:nvSpPr>
          <p:cNvPr id="7" name="TextBox 6">
            <a:extLst>
              <a:ext uri="{FF2B5EF4-FFF2-40B4-BE49-F238E27FC236}">
                <a16:creationId xmlns:a16="http://schemas.microsoft.com/office/drawing/2014/main" id="{A94BCFC5-CF47-A615-ECAE-37AF48E79AE1}"/>
              </a:ext>
            </a:extLst>
          </p:cNvPr>
          <p:cNvSpPr txBox="1"/>
          <p:nvPr/>
        </p:nvSpPr>
        <p:spPr>
          <a:xfrm>
            <a:off x="6691663" y="5364314"/>
            <a:ext cx="1233137" cy="646331"/>
          </a:xfrm>
          <a:prstGeom prst="rect">
            <a:avLst/>
          </a:prstGeom>
          <a:solidFill>
            <a:schemeClr val="accent2">
              <a:lumMod val="75000"/>
            </a:schemeClr>
          </a:solidFill>
        </p:spPr>
        <p:txBody>
          <a:bodyPr wrap="square" rtlCol="0">
            <a:spAutoFit/>
          </a:bodyPr>
          <a:lstStyle/>
          <a:p>
            <a:r>
              <a:rPr lang="en-CA" b="1" dirty="0">
                <a:solidFill>
                  <a:schemeClr val="bg1"/>
                </a:solidFill>
              </a:rPr>
              <a:t>Amount decision</a:t>
            </a:r>
          </a:p>
        </p:txBody>
      </p:sp>
    </p:spTree>
    <p:extLst>
      <p:ext uri="{BB962C8B-B14F-4D97-AF65-F5344CB8AC3E}">
        <p14:creationId xmlns:p14="http://schemas.microsoft.com/office/powerpoint/2010/main" val="145176565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1"/>
            <a:ext cx="10439400" cy="624840"/>
          </a:xfrm>
        </p:spPr>
        <p:txBody>
          <a:bodyPr>
            <a:noAutofit/>
          </a:bodyPr>
          <a:lstStyle/>
          <a:p>
            <a:r>
              <a:rPr lang="en-US" sz="3600" dirty="0">
                <a:cs typeface="Times New Roman" panose="02020603050405020304" pitchFamily="18" charset="0"/>
              </a:rPr>
              <a:t>Hurdle Models in Practice</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14400" y="1066801"/>
                <a:ext cx="9984829" cy="5141388"/>
              </a:xfrm>
            </p:spPr>
            <p:txBody>
              <a:bodyPr>
                <a:normAutofit/>
              </a:bodyPr>
              <a:lstStyle/>
              <a:p>
                <a:pPr marL="457200" indent="-457200">
                  <a:buFont typeface="+mj-lt"/>
                  <a:buAutoNum type="arabicPeriod"/>
                </a:pPr>
                <a:r>
                  <a:rPr lang="en-US" sz="2400" dirty="0">
                    <a:cs typeface="Times New Roman" panose="02020603050405020304" pitchFamily="18" charset="0"/>
                  </a:rPr>
                  <a:t>Step 1: Prediction of “hurdle jumping” </a:t>
                </a:r>
              </a:p>
              <a:p>
                <a:pPr lvl="1"/>
                <a:r>
                  <a:rPr lang="en-US" sz="2400" dirty="0">
                    <a:cs typeface="Times New Roman" panose="02020603050405020304" pitchFamily="18" charset="0"/>
                  </a:rPr>
                  <a:t>E.g., logit or </a:t>
                </a:r>
                <a:r>
                  <a:rPr lang="en-US" sz="2400" dirty="0" err="1">
                    <a:cs typeface="Times New Roman" panose="02020603050405020304" pitchFamily="18" charset="0"/>
                  </a:rPr>
                  <a:t>probit</a:t>
                </a:r>
                <a:r>
                  <a:rPr lang="en-US" sz="2400" dirty="0">
                    <a:cs typeface="Times New Roman" panose="02020603050405020304" pitchFamily="18" charset="0"/>
                  </a:rPr>
                  <a:t>, where outcome is </a:t>
                </a:r>
                <a:r>
                  <a:rPr lang="en-US" sz="2400" b="1" dirty="0">
                    <a:cs typeface="Times New Roman" panose="02020603050405020304" pitchFamily="18" charset="0"/>
                  </a:rPr>
                  <a:t>1</a:t>
                </a:r>
                <a14:m>
                  <m:oMath xmlns:m="http://schemas.openxmlformats.org/officeDocument/2006/math">
                    <m:r>
                      <a:rPr lang="en-CA" sz="2400" b="0" i="1" smtClean="0">
                        <a:latin typeface="Cambria Math" panose="02040503050406030204" pitchFamily="18" charset="0"/>
                        <a:cs typeface="Times New Roman" panose="02020603050405020304" pitchFamily="18" charset="0"/>
                      </a:rPr>
                      <m:t>{</m:t>
                    </m:r>
                    <m:r>
                      <a:rPr lang="en-CA" sz="2400" b="0" i="1" smtClean="0">
                        <a:latin typeface="Cambria Math" panose="02040503050406030204" pitchFamily="18" charset="0"/>
                        <a:cs typeface="Times New Roman" panose="02020603050405020304" pitchFamily="18" charset="0"/>
                      </a:rPr>
                      <m:t>𝑣𝑖𝑠𝑖𝑡𝑠</m:t>
                    </m:r>
                    <m:r>
                      <a:rPr lang="en-CA" sz="2400" b="0" i="1" smtClean="0">
                        <a:latin typeface="Cambria Math" panose="02040503050406030204" pitchFamily="18" charset="0"/>
                        <a:cs typeface="Times New Roman" panose="02020603050405020304" pitchFamily="18" charset="0"/>
                      </a:rPr>
                      <m:t>&gt;0}</m:t>
                    </m:r>
                  </m:oMath>
                </a14:m>
                <a:endParaRPr lang="en-US" sz="2400" dirty="0">
                  <a:cs typeface="Times New Roman" panose="02020603050405020304" pitchFamily="18" charset="0"/>
                </a:endParaRPr>
              </a:p>
              <a:p>
                <a:pPr marL="274320" lvl="1" indent="0">
                  <a:buNone/>
                </a:pPr>
                <a14:m>
                  <m:oMathPara xmlns:m="http://schemas.openxmlformats.org/officeDocument/2006/math">
                    <m:oMathParaPr>
                      <m:jc m:val="centerGroup"/>
                    </m:oMathParaPr>
                    <m:oMath xmlns:m="http://schemas.openxmlformats.org/officeDocument/2006/math">
                      <m:func>
                        <m:funcPr>
                          <m:ctrlPr>
                            <a:rPr lang="en-CA" sz="2400" b="0" i="1" smtClean="0">
                              <a:latin typeface="Cambria Math" panose="02040503050406030204" pitchFamily="18" charset="0"/>
                              <a:cs typeface="Times New Roman" panose="02020603050405020304" pitchFamily="18" charset="0"/>
                            </a:rPr>
                          </m:ctrlPr>
                        </m:funcPr>
                        <m:fName>
                          <m:r>
                            <m:rPr>
                              <m:sty m:val="p"/>
                            </m:rPr>
                            <a:rPr lang="en-CA" sz="2400" b="0" i="0" smtClean="0">
                              <a:latin typeface="Cambria Math" panose="02040503050406030204" pitchFamily="18" charset="0"/>
                              <a:cs typeface="Times New Roman" panose="02020603050405020304" pitchFamily="18" charset="0"/>
                            </a:rPr>
                            <m:t>Pr</m:t>
                          </m:r>
                        </m:fName>
                        <m:e>
                          <m:d>
                            <m:dPr>
                              <m:ctrlPr>
                                <a:rPr lang="en-CA" sz="2400" b="0" i="1" smtClean="0">
                                  <a:latin typeface="Cambria Math" panose="02040503050406030204" pitchFamily="18" charset="0"/>
                                  <a:cs typeface="Times New Roman" panose="02020603050405020304" pitchFamily="18" charset="0"/>
                                </a:rPr>
                              </m:ctrlPr>
                            </m:dPr>
                            <m:e>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𝑌</m:t>
                                  </m:r>
                                </m:e>
                                <m:sub>
                                  <m:r>
                                    <a:rPr lang="en-CA" sz="2400" b="0" i="1" smtClean="0">
                                      <a:latin typeface="Cambria Math" panose="02040503050406030204" pitchFamily="18" charset="0"/>
                                      <a:cs typeface="Times New Roman" panose="02020603050405020304" pitchFamily="18" charset="0"/>
                                    </a:rPr>
                                    <m:t>𝑖</m:t>
                                  </m:r>
                                </m:sub>
                              </m:sSub>
                              <m:r>
                                <a:rPr lang="en-CA" sz="2400" b="0" i="1" smtClean="0">
                                  <a:latin typeface="Cambria Math" panose="02040503050406030204" pitchFamily="18" charset="0"/>
                                  <a:cs typeface="Times New Roman" panose="02020603050405020304" pitchFamily="18" charset="0"/>
                                </a:rPr>
                                <m:t>=0</m:t>
                              </m:r>
                            </m:e>
                            <m:e>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𝑊</m:t>
                                  </m:r>
                                </m:e>
                                <m:sub>
                                  <m:r>
                                    <a:rPr lang="en-CA" sz="2400" b="0" i="1" smtClean="0">
                                      <a:latin typeface="Cambria Math" panose="02040503050406030204" pitchFamily="18" charset="0"/>
                                      <a:cs typeface="Times New Roman" panose="02020603050405020304" pitchFamily="18" charset="0"/>
                                    </a:rPr>
                                    <m:t>𝑖</m:t>
                                  </m:r>
                                </m:sub>
                              </m:sSub>
                            </m:e>
                          </m:d>
                        </m:e>
                      </m:func>
                      <m:r>
                        <a:rPr lang="en-CA" sz="2400" b="0" i="1" smtClean="0">
                          <a:latin typeface="Cambria Math" panose="02040503050406030204" pitchFamily="18" charset="0"/>
                          <a:cs typeface="Times New Roman" panose="02020603050405020304" pitchFamily="18" charset="0"/>
                        </a:rPr>
                        <m:t>=</m:t>
                      </m:r>
                      <m:f>
                        <m:fPr>
                          <m:ctrlPr>
                            <a:rPr lang="en-CA" sz="2400" b="0" i="1" smtClean="0">
                              <a:latin typeface="Cambria Math" panose="02040503050406030204" pitchFamily="18" charset="0"/>
                              <a:cs typeface="Times New Roman" panose="02020603050405020304" pitchFamily="18" charset="0"/>
                            </a:rPr>
                          </m:ctrlPr>
                        </m:fPr>
                        <m:num>
                          <m:func>
                            <m:funcPr>
                              <m:ctrlPr>
                                <a:rPr lang="en-CA" sz="2400" b="0" i="1" smtClean="0">
                                  <a:latin typeface="Cambria Math" panose="02040503050406030204" pitchFamily="18" charset="0"/>
                                  <a:cs typeface="Times New Roman" panose="02020603050405020304" pitchFamily="18" charset="0"/>
                                </a:rPr>
                              </m:ctrlPr>
                            </m:funcPr>
                            <m:fName>
                              <m:r>
                                <m:rPr>
                                  <m:sty m:val="p"/>
                                </m:rPr>
                                <a:rPr lang="en-CA" sz="2400" b="0" i="0" smtClean="0">
                                  <a:latin typeface="Cambria Math" panose="02040503050406030204" pitchFamily="18" charset="0"/>
                                  <a:cs typeface="Times New Roman" panose="02020603050405020304" pitchFamily="18" charset="0"/>
                                </a:rPr>
                                <m:t>exp</m:t>
                              </m:r>
                            </m:fName>
                            <m:e>
                              <m:d>
                                <m:dPr>
                                  <m:ctrlPr>
                                    <a:rPr lang="en-CA" sz="2400" b="0" i="1" smtClean="0">
                                      <a:latin typeface="Cambria Math" panose="02040503050406030204" pitchFamily="18" charset="0"/>
                                      <a:cs typeface="Times New Roman" panose="02020603050405020304" pitchFamily="18" charset="0"/>
                                    </a:rPr>
                                  </m:ctrlPr>
                                </m:dPr>
                                <m:e>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𝑊</m:t>
                                      </m:r>
                                    </m:e>
                                    <m:sub>
                                      <m:r>
                                        <a:rPr lang="en-CA" sz="2400" b="0" i="1" smtClean="0">
                                          <a:latin typeface="Cambria Math" panose="02040503050406030204" pitchFamily="18" charset="0"/>
                                          <a:cs typeface="Times New Roman" panose="02020603050405020304" pitchFamily="18" charset="0"/>
                                        </a:rPr>
                                        <m:t>𝑖</m:t>
                                      </m:r>
                                    </m:sub>
                                  </m:sSub>
                                  <m:acc>
                                    <m:accPr>
                                      <m:chr m:val="̂"/>
                                      <m:ctrlPr>
                                        <a:rPr lang="en-CA" sz="2400" b="0" i="1" smtClean="0">
                                          <a:latin typeface="Cambria Math" panose="02040503050406030204" pitchFamily="18" charset="0"/>
                                          <a:cs typeface="Times New Roman" panose="02020603050405020304" pitchFamily="18" charset="0"/>
                                        </a:rPr>
                                      </m:ctrlPr>
                                    </m:accPr>
                                    <m:e>
                                      <m:r>
                                        <a:rPr lang="en-CA" sz="2400" b="0" i="1" smtClean="0">
                                          <a:latin typeface="Cambria Math" panose="02040503050406030204" pitchFamily="18" charset="0"/>
                                          <a:cs typeface="Times New Roman" panose="02020603050405020304" pitchFamily="18" charset="0"/>
                                        </a:rPr>
                                        <m:t>𝛾</m:t>
                                      </m:r>
                                    </m:e>
                                  </m:acc>
                                </m:e>
                              </m:d>
                            </m:e>
                          </m:func>
                        </m:num>
                        <m:den>
                          <m:r>
                            <a:rPr lang="en-CA" sz="2400" b="0" i="1" smtClean="0">
                              <a:latin typeface="Cambria Math" panose="02040503050406030204" pitchFamily="18" charset="0"/>
                              <a:cs typeface="Times New Roman" panose="02020603050405020304" pitchFamily="18" charset="0"/>
                            </a:rPr>
                            <m:t>1+</m:t>
                          </m:r>
                          <m:func>
                            <m:funcPr>
                              <m:ctrlPr>
                                <a:rPr lang="en-CA" sz="2400" b="0" i="1" smtClean="0">
                                  <a:latin typeface="Cambria Math" panose="02040503050406030204" pitchFamily="18" charset="0"/>
                                  <a:cs typeface="Times New Roman" panose="02020603050405020304" pitchFamily="18" charset="0"/>
                                </a:rPr>
                              </m:ctrlPr>
                            </m:funcPr>
                            <m:fName>
                              <m:r>
                                <m:rPr>
                                  <m:sty m:val="p"/>
                                </m:rPr>
                                <a:rPr lang="en-CA" sz="2400" b="0" i="0" smtClean="0">
                                  <a:latin typeface="Cambria Math" panose="02040503050406030204" pitchFamily="18" charset="0"/>
                                  <a:cs typeface="Times New Roman" panose="02020603050405020304" pitchFamily="18" charset="0"/>
                                </a:rPr>
                                <m:t>exp</m:t>
                              </m:r>
                            </m:fName>
                            <m:e>
                              <m:d>
                                <m:dPr>
                                  <m:ctrlPr>
                                    <a:rPr lang="en-CA" sz="2400" b="0" i="1" smtClean="0">
                                      <a:latin typeface="Cambria Math" panose="02040503050406030204" pitchFamily="18" charset="0"/>
                                      <a:cs typeface="Times New Roman" panose="02020603050405020304" pitchFamily="18" charset="0"/>
                                    </a:rPr>
                                  </m:ctrlPr>
                                </m:dPr>
                                <m:e>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𝑊</m:t>
                                      </m:r>
                                    </m:e>
                                    <m:sub>
                                      <m:r>
                                        <a:rPr lang="en-CA" sz="2400" b="0" i="1" smtClean="0">
                                          <a:latin typeface="Cambria Math" panose="02040503050406030204" pitchFamily="18" charset="0"/>
                                          <a:cs typeface="Times New Roman" panose="02020603050405020304" pitchFamily="18" charset="0"/>
                                        </a:rPr>
                                        <m:t>𝑖</m:t>
                                      </m:r>
                                    </m:sub>
                                  </m:sSub>
                                  <m:acc>
                                    <m:accPr>
                                      <m:chr m:val="̂"/>
                                      <m:ctrlPr>
                                        <a:rPr lang="en-CA" sz="2400" b="0" i="1" smtClean="0">
                                          <a:latin typeface="Cambria Math" panose="02040503050406030204" pitchFamily="18" charset="0"/>
                                          <a:cs typeface="Times New Roman" panose="02020603050405020304" pitchFamily="18" charset="0"/>
                                        </a:rPr>
                                      </m:ctrlPr>
                                    </m:accPr>
                                    <m:e>
                                      <m:r>
                                        <a:rPr lang="en-CA" sz="2400" b="0" i="1" smtClean="0">
                                          <a:latin typeface="Cambria Math" panose="02040503050406030204" pitchFamily="18" charset="0"/>
                                          <a:cs typeface="Times New Roman" panose="02020603050405020304" pitchFamily="18" charset="0"/>
                                        </a:rPr>
                                        <m:t>𝛾</m:t>
                                      </m:r>
                                    </m:e>
                                  </m:acc>
                                </m:e>
                              </m:d>
                            </m:e>
                          </m:func>
                        </m:den>
                      </m:f>
                      <m:r>
                        <a:rPr lang="en-CA" sz="2400" b="0" i="1" smtClean="0">
                          <a:latin typeface="Cambria Math" panose="02040503050406030204" pitchFamily="18" charset="0"/>
                          <a:cs typeface="Times New Roman" panose="02020603050405020304" pitchFamily="18" charset="0"/>
                        </a:rPr>
                        <m:t>=</m:t>
                      </m:r>
                      <m:acc>
                        <m:accPr>
                          <m:chr m:val="̂"/>
                          <m:ctrlPr>
                            <a:rPr lang="en-CA" sz="2400" b="0" i="1" smtClean="0">
                              <a:latin typeface="Cambria Math" panose="02040503050406030204" pitchFamily="18" charset="0"/>
                              <a:cs typeface="Times New Roman" panose="02020603050405020304" pitchFamily="18" charset="0"/>
                            </a:rPr>
                          </m:ctrlPr>
                        </m:accPr>
                        <m:e>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𝜋</m:t>
                              </m:r>
                            </m:e>
                            <m:sub>
                              <m:r>
                                <a:rPr lang="en-CA" sz="2400" b="0" i="1" smtClean="0">
                                  <a:latin typeface="Cambria Math" panose="02040503050406030204" pitchFamily="18" charset="0"/>
                                  <a:cs typeface="Times New Roman" panose="02020603050405020304" pitchFamily="18" charset="0"/>
                                </a:rPr>
                                <m:t>𝑖</m:t>
                              </m:r>
                            </m:sub>
                          </m:sSub>
                        </m:e>
                      </m:acc>
                    </m:oMath>
                  </m:oMathPara>
                </a14:m>
                <a:endParaRPr lang="en-US" sz="2400" dirty="0">
                  <a:cs typeface="Times New Roman" panose="02020603050405020304" pitchFamily="18" charset="0"/>
                </a:endParaRPr>
              </a:p>
              <a:p>
                <a:pPr marL="457200" indent="-457200">
                  <a:buFont typeface="+mj-lt"/>
                  <a:buAutoNum type="arabicPeriod"/>
                </a:pPr>
                <a:r>
                  <a:rPr lang="en-US" sz="2400" dirty="0">
                    <a:cs typeface="Times New Roman" panose="02020603050405020304" pitchFamily="18" charset="0"/>
                  </a:rPr>
                  <a:t>Step 2: Model for number of occurrences given </a:t>
                </a:r>
                <a14:m>
                  <m:oMath xmlns:m="http://schemas.openxmlformats.org/officeDocument/2006/math">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𝑦</m:t>
                        </m:r>
                      </m:e>
                      <m:sub>
                        <m:r>
                          <a:rPr lang="en-CA" sz="2400" b="0" i="1" smtClean="0">
                            <a:latin typeface="Cambria Math" panose="02040503050406030204" pitchFamily="18" charset="0"/>
                            <a:cs typeface="Times New Roman" panose="02020603050405020304" pitchFamily="18" charset="0"/>
                          </a:rPr>
                          <m:t>𝑖</m:t>
                        </m:r>
                      </m:sub>
                    </m:sSub>
                    <m:r>
                      <a:rPr lang="en-CA" sz="2400" b="0" i="1" smtClean="0">
                        <a:latin typeface="Cambria Math" panose="02040503050406030204" pitchFamily="18" charset="0"/>
                        <a:cs typeface="Times New Roman" panose="02020603050405020304" pitchFamily="18" charset="0"/>
                      </a:rPr>
                      <m:t>&gt;0</m:t>
                    </m:r>
                  </m:oMath>
                </a14:m>
                <a:endParaRPr lang="en-US" sz="2400" dirty="0">
                  <a:cs typeface="Times New Roman" panose="02020603050405020304" pitchFamily="18" charset="0"/>
                </a:endParaRPr>
              </a:p>
              <a:p>
                <a:pPr lvl="1"/>
                <a:r>
                  <a:rPr lang="en-US" sz="2400" dirty="0">
                    <a:cs typeface="Times New Roman" panose="02020603050405020304" pitchFamily="18" charset="0"/>
                  </a:rPr>
                  <a:t>E.g., a zero-truncated Poisson model</a:t>
                </a:r>
              </a:p>
              <a:p>
                <a:pPr marL="274320" lvl="1" indent="0">
                  <a:buNone/>
                </a:pPr>
                <a14:m>
                  <m:oMathPara xmlns:m="http://schemas.openxmlformats.org/officeDocument/2006/math">
                    <m:oMathParaPr>
                      <m:jc m:val="centerGroup"/>
                    </m:oMathParaPr>
                    <m:oMath xmlns:m="http://schemas.openxmlformats.org/officeDocument/2006/math">
                      <m:func>
                        <m:funcPr>
                          <m:ctrlPr>
                            <a:rPr lang="en-CA" sz="2400" b="0" i="1" smtClean="0">
                              <a:latin typeface="Cambria Math" panose="02040503050406030204" pitchFamily="18" charset="0"/>
                              <a:cs typeface="Times New Roman" panose="02020603050405020304" pitchFamily="18" charset="0"/>
                            </a:rPr>
                          </m:ctrlPr>
                        </m:funcPr>
                        <m:fName>
                          <m:r>
                            <m:rPr>
                              <m:sty m:val="p"/>
                            </m:rPr>
                            <a:rPr lang="en-CA" sz="2400" b="0" i="0" smtClean="0">
                              <a:latin typeface="Cambria Math" panose="02040503050406030204" pitchFamily="18" charset="0"/>
                              <a:cs typeface="Times New Roman" panose="02020603050405020304" pitchFamily="18" charset="0"/>
                            </a:rPr>
                            <m:t>Pr</m:t>
                          </m:r>
                        </m:fName>
                        <m:e>
                          <m:d>
                            <m:dPr>
                              <m:ctrlPr>
                                <a:rPr lang="en-CA" sz="2400" b="0" i="1" smtClean="0">
                                  <a:latin typeface="Cambria Math" panose="02040503050406030204" pitchFamily="18" charset="0"/>
                                  <a:cs typeface="Times New Roman" panose="02020603050405020304" pitchFamily="18" charset="0"/>
                                </a:rPr>
                              </m:ctrlPr>
                            </m:dPr>
                            <m:e>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𝑌</m:t>
                                  </m:r>
                                </m:e>
                                <m:sub>
                                  <m:r>
                                    <a:rPr lang="en-CA" sz="2400" b="0" i="1" smtClean="0">
                                      <a:latin typeface="Cambria Math" panose="02040503050406030204" pitchFamily="18" charset="0"/>
                                      <a:cs typeface="Times New Roman" panose="02020603050405020304" pitchFamily="18" charset="0"/>
                                    </a:rPr>
                                    <m:t>𝑖</m:t>
                                  </m:r>
                                </m:sub>
                              </m:sSub>
                              <m:r>
                                <a:rPr lang="en-CA" sz="2400" b="0" i="1" smtClean="0">
                                  <a:latin typeface="Cambria Math" panose="02040503050406030204" pitchFamily="18" charset="0"/>
                                  <a:cs typeface="Times New Roman" panose="02020603050405020304" pitchFamily="18" charset="0"/>
                                </a:rPr>
                                <m:t>=</m:t>
                              </m:r>
                              <m:r>
                                <a:rPr lang="en-CA" sz="2400" b="0" i="1" smtClean="0">
                                  <a:latin typeface="Cambria Math" panose="02040503050406030204" pitchFamily="18" charset="0"/>
                                  <a:cs typeface="Times New Roman" panose="02020603050405020304" pitchFamily="18" charset="0"/>
                                </a:rPr>
                                <m:t>𝑗</m:t>
                              </m:r>
                            </m:e>
                            <m:e>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𝑌</m:t>
                                  </m:r>
                                </m:e>
                                <m:sub>
                                  <m:r>
                                    <a:rPr lang="en-CA" sz="2400" b="0" i="1" smtClean="0">
                                      <a:latin typeface="Cambria Math" panose="02040503050406030204" pitchFamily="18" charset="0"/>
                                      <a:cs typeface="Times New Roman" panose="02020603050405020304" pitchFamily="18" charset="0"/>
                                    </a:rPr>
                                    <m:t>𝑖</m:t>
                                  </m:r>
                                </m:sub>
                              </m:sSub>
                              <m:r>
                                <a:rPr lang="en-CA" sz="2400" b="0" i="1" smtClean="0">
                                  <a:latin typeface="Cambria Math" panose="02040503050406030204" pitchFamily="18" charset="0"/>
                                  <a:cs typeface="Times New Roman" panose="02020603050405020304" pitchFamily="18" charset="0"/>
                                </a:rPr>
                                <m:t>&gt;0,</m:t>
                              </m:r>
                              <m:r>
                                <a:rPr lang="en-CA" sz="2400" b="0" i="1" smtClean="0">
                                  <a:latin typeface="Cambria Math" panose="02040503050406030204" pitchFamily="18" charset="0"/>
                                  <a:cs typeface="Times New Roman" panose="02020603050405020304" pitchFamily="18" charset="0"/>
                                </a:rPr>
                                <m:t>𝑋</m:t>
                              </m:r>
                            </m:e>
                          </m:d>
                        </m:e>
                      </m:func>
                      <m:r>
                        <a:rPr lang="en-CA" sz="2400" b="0" i="1" smtClean="0">
                          <a:latin typeface="Cambria Math" panose="02040503050406030204" pitchFamily="18" charset="0"/>
                          <a:cs typeface="Times New Roman" panose="02020603050405020304" pitchFamily="18" charset="0"/>
                        </a:rPr>
                        <m:t>=</m:t>
                      </m:r>
                      <m:f>
                        <m:fPr>
                          <m:ctrlPr>
                            <a:rPr lang="en-CA" sz="2400" b="0" i="1" smtClean="0">
                              <a:latin typeface="Cambria Math" panose="02040503050406030204" pitchFamily="18" charset="0"/>
                              <a:cs typeface="Times New Roman" panose="02020603050405020304" pitchFamily="18" charset="0"/>
                            </a:rPr>
                          </m:ctrlPr>
                        </m:fPr>
                        <m:num>
                          <m:func>
                            <m:funcPr>
                              <m:ctrlPr>
                                <a:rPr lang="en-CA" sz="2400" b="0" i="1" smtClean="0">
                                  <a:latin typeface="Cambria Math" panose="02040503050406030204" pitchFamily="18" charset="0"/>
                                  <a:cs typeface="Times New Roman" panose="02020603050405020304" pitchFamily="18" charset="0"/>
                                </a:rPr>
                              </m:ctrlPr>
                            </m:funcPr>
                            <m:fName>
                              <m:r>
                                <m:rPr>
                                  <m:sty m:val="p"/>
                                </m:rPr>
                                <a:rPr lang="en-CA" sz="2400" b="0" i="0" smtClean="0">
                                  <a:latin typeface="Cambria Math" panose="02040503050406030204" pitchFamily="18" charset="0"/>
                                  <a:cs typeface="Times New Roman" panose="02020603050405020304" pitchFamily="18" charset="0"/>
                                </a:rPr>
                                <m:t>Pr</m:t>
                              </m:r>
                            </m:fName>
                            <m:e>
                              <m:d>
                                <m:dPr>
                                  <m:ctrlPr>
                                    <a:rPr lang="en-CA" sz="2400" b="0" i="1" smtClean="0">
                                      <a:latin typeface="Cambria Math" panose="02040503050406030204" pitchFamily="18" charset="0"/>
                                      <a:cs typeface="Times New Roman" panose="02020603050405020304" pitchFamily="18" charset="0"/>
                                    </a:rPr>
                                  </m:ctrlPr>
                                </m:dPr>
                                <m:e>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𝑌</m:t>
                                      </m:r>
                                    </m:e>
                                    <m:sub>
                                      <m:r>
                                        <a:rPr lang="en-CA" sz="2400" b="0" i="1" smtClean="0">
                                          <a:latin typeface="Cambria Math" panose="02040503050406030204" pitchFamily="18" charset="0"/>
                                          <a:cs typeface="Times New Roman" panose="02020603050405020304" pitchFamily="18" charset="0"/>
                                        </a:rPr>
                                        <m:t>𝑖</m:t>
                                      </m:r>
                                    </m:sub>
                                  </m:sSub>
                                  <m:r>
                                    <a:rPr lang="en-CA" sz="2400" b="0" i="1" smtClean="0">
                                      <a:latin typeface="Cambria Math" panose="02040503050406030204" pitchFamily="18" charset="0"/>
                                      <a:cs typeface="Times New Roman" panose="02020603050405020304" pitchFamily="18" charset="0"/>
                                    </a:rPr>
                                    <m:t>=</m:t>
                                  </m:r>
                                  <m:r>
                                    <a:rPr lang="en-CA" sz="2400" b="0" i="1" smtClean="0">
                                      <a:latin typeface="Cambria Math" panose="02040503050406030204" pitchFamily="18" charset="0"/>
                                      <a:cs typeface="Times New Roman" panose="02020603050405020304" pitchFamily="18" charset="0"/>
                                    </a:rPr>
                                    <m:t>𝑗</m:t>
                                  </m:r>
                                  <m:r>
                                    <a:rPr lang="en-CA" sz="2400" b="0" i="1" smtClean="0">
                                      <a:latin typeface="Cambria Math" panose="02040503050406030204" pitchFamily="18" charset="0"/>
                                      <a:cs typeface="Times New Roman" panose="02020603050405020304" pitchFamily="18" charset="0"/>
                                    </a:rPr>
                                    <m:t>|</m:t>
                                  </m:r>
                                  <m:r>
                                    <a:rPr lang="en-CA" sz="2400" b="0" i="1" smtClean="0">
                                      <a:latin typeface="Cambria Math" panose="02040503050406030204" pitchFamily="18" charset="0"/>
                                      <a:cs typeface="Times New Roman" panose="02020603050405020304" pitchFamily="18" charset="0"/>
                                    </a:rPr>
                                    <m:t>𝑋</m:t>
                                  </m:r>
                                </m:e>
                              </m:d>
                            </m:e>
                          </m:func>
                        </m:num>
                        <m:den>
                          <m:func>
                            <m:funcPr>
                              <m:ctrlPr>
                                <a:rPr lang="en-CA" sz="2400" b="0" i="1" smtClean="0">
                                  <a:latin typeface="Cambria Math" panose="02040503050406030204" pitchFamily="18" charset="0"/>
                                  <a:cs typeface="Times New Roman" panose="02020603050405020304" pitchFamily="18" charset="0"/>
                                </a:rPr>
                              </m:ctrlPr>
                            </m:funcPr>
                            <m:fName>
                              <m:r>
                                <m:rPr>
                                  <m:sty m:val="p"/>
                                </m:rPr>
                                <a:rPr lang="en-CA" sz="2400" b="0" i="0" smtClean="0">
                                  <a:latin typeface="Cambria Math" panose="02040503050406030204" pitchFamily="18" charset="0"/>
                                  <a:cs typeface="Times New Roman" panose="02020603050405020304" pitchFamily="18" charset="0"/>
                                </a:rPr>
                                <m:t>Pr</m:t>
                              </m:r>
                            </m:fName>
                            <m:e>
                              <m:d>
                                <m:dPr>
                                  <m:ctrlPr>
                                    <a:rPr lang="en-CA" sz="2400" b="0" i="1" smtClean="0">
                                      <a:latin typeface="Cambria Math" panose="02040503050406030204" pitchFamily="18" charset="0"/>
                                      <a:cs typeface="Times New Roman" panose="02020603050405020304" pitchFamily="18" charset="0"/>
                                    </a:rPr>
                                  </m:ctrlPr>
                                </m:dPr>
                                <m:e>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𝑌</m:t>
                                      </m:r>
                                    </m:e>
                                    <m:sub>
                                      <m:r>
                                        <a:rPr lang="en-CA" sz="2400" b="0" i="1" smtClean="0">
                                          <a:latin typeface="Cambria Math" panose="02040503050406030204" pitchFamily="18" charset="0"/>
                                          <a:cs typeface="Times New Roman" panose="02020603050405020304" pitchFamily="18" charset="0"/>
                                        </a:rPr>
                                        <m:t>𝑖</m:t>
                                      </m:r>
                                    </m:sub>
                                  </m:sSub>
                                  <m:r>
                                    <a:rPr lang="en-CA" sz="2400" b="0" i="1" smtClean="0">
                                      <a:latin typeface="Cambria Math" panose="02040503050406030204" pitchFamily="18" charset="0"/>
                                      <a:cs typeface="Times New Roman" panose="02020603050405020304" pitchFamily="18" charset="0"/>
                                    </a:rPr>
                                    <m:t>&gt;0</m:t>
                                  </m:r>
                                </m:e>
                                <m:e>
                                  <m:r>
                                    <a:rPr lang="en-CA" sz="2400" b="0" i="1" smtClean="0">
                                      <a:latin typeface="Cambria Math" panose="02040503050406030204" pitchFamily="18" charset="0"/>
                                      <a:cs typeface="Times New Roman" panose="02020603050405020304" pitchFamily="18" charset="0"/>
                                    </a:rPr>
                                    <m:t>𝑋</m:t>
                                  </m:r>
                                </m:e>
                              </m:d>
                            </m:e>
                          </m:func>
                        </m:den>
                      </m:f>
                      <m:r>
                        <a:rPr lang="en-CA" sz="2400" b="0" i="1" smtClean="0">
                          <a:latin typeface="Cambria Math" panose="02040503050406030204" pitchFamily="18" charset="0"/>
                          <a:cs typeface="Times New Roman" panose="02020603050405020304" pitchFamily="18" charset="0"/>
                        </a:rPr>
                        <m:t>=</m:t>
                      </m:r>
                      <m:f>
                        <m:fPr>
                          <m:ctrlPr>
                            <a:rPr lang="en-CA" sz="2400" b="0" i="1" smtClean="0">
                              <a:latin typeface="Cambria Math" panose="02040503050406030204" pitchFamily="18" charset="0"/>
                              <a:cs typeface="Times New Roman" panose="02020603050405020304" pitchFamily="18" charset="0"/>
                            </a:rPr>
                          </m:ctrlPr>
                        </m:fPr>
                        <m:num>
                          <m:sSup>
                            <m:sSupPr>
                              <m:ctrlPr>
                                <a:rPr lang="en-CA" sz="2400" b="0" i="1" smtClean="0">
                                  <a:latin typeface="Cambria Math" panose="02040503050406030204" pitchFamily="18" charset="0"/>
                                  <a:cs typeface="Times New Roman" panose="02020603050405020304" pitchFamily="18" charset="0"/>
                                </a:rPr>
                              </m:ctrlPr>
                            </m:sSupPr>
                            <m:e>
                              <m:func>
                                <m:funcPr>
                                  <m:ctrlPr>
                                    <a:rPr lang="en-CA" sz="2400" b="0" i="1" smtClean="0">
                                      <a:latin typeface="Cambria Math" panose="02040503050406030204" pitchFamily="18" charset="0"/>
                                      <a:cs typeface="Times New Roman" panose="02020603050405020304" pitchFamily="18" charset="0"/>
                                    </a:rPr>
                                  </m:ctrlPr>
                                </m:funcPr>
                                <m:fName>
                                  <m:r>
                                    <m:rPr>
                                      <m:sty m:val="p"/>
                                    </m:rPr>
                                    <a:rPr lang="en-CA" sz="2400" b="0" i="0" smtClean="0">
                                      <a:latin typeface="Cambria Math" panose="02040503050406030204" pitchFamily="18" charset="0"/>
                                      <a:cs typeface="Times New Roman" panose="02020603050405020304" pitchFamily="18" charset="0"/>
                                    </a:rPr>
                                    <m:t>exp</m:t>
                                  </m:r>
                                </m:fName>
                                <m:e>
                                  <m:d>
                                    <m:dPr>
                                      <m:ctrlPr>
                                        <a:rPr lang="en-CA" sz="2400" b="0" i="1" smtClean="0">
                                          <a:latin typeface="Cambria Math" panose="02040503050406030204" pitchFamily="18" charset="0"/>
                                          <a:cs typeface="Times New Roman" panose="02020603050405020304" pitchFamily="18" charset="0"/>
                                        </a:rPr>
                                      </m:ctrlPr>
                                    </m:dPr>
                                    <m:e>
                                      <m:r>
                                        <a:rPr lang="en-CA" sz="2400" b="0" i="1" smtClean="0">
                                          <a:latin typeface="Cambria Math" panose="02040503050406030204" pitchFamily="18" charset="0"/>
                                          <a:cs typeface="Times New Roman" panose="02020603050405020304" pitchFamily="18" charset="0"/>
                                        </a:rPr>
                                        <m:t>𝑋</m:t>
                                      </m:r>
                                      <m:r>
                                        <a:rPr lang="en-CA" sz="2400" b="0" i="1" smtClean="0">
                                          <a:latin typeface="Cambria Math" panose="02040503050406030204" pitchFamily="18" charset="0"/>
                                          <a:cs typeface="Times New Roman" panose="02020603050405020304" pitchFamily="18" charset="0"/>
                                        </a:rPr>
                                        <m:t>𝛽</m:t>
                                      </m:r>
                                    </m:e>
                                  </m:d>
                                </m:e>
                              </m:func>
                            </m:e>
                            <m:sup>
                              <m:r>
                                <a:rPr lang="en-CA" sz="2400" b="0" i="1" smtClean="0">
                                  <a:latin typeface="Cambria Math" panose="02040503050406030204" pitchFamily="18" charset="0"/>
                                  <a:cs typeface="Times New Roman" panose="02020603050405020304" pitchFamily="18" charset="0"/>
                                </a:rPr>
                                <m:t>𝑗</m:t>
                              </m:r>
                            </m:sup>
                          </m:sSup>
                          <m:sSup>
                            <m:sSupPr>
                              <m:ctrlPr>
                                <a:rPr lang="en-CA" sz="2400" b="0" i="1" smtClean="0">
                                  <a:latin typeface="Cambria Math" panose="02040503050406030204" pitchFamily="18" charset="0"/>
                                  <a:cs typeface="Times New Roman" panose="02020603050405020304" pitchFamily="18" charset="0"/>
                                </a:rPr>
                              </m:ctrlPr>
                            </m:sSupPr>
                            <m:e>
                              <m:r>
                                <a:rPr lang="en-CA" sz="2400" b="0" i="1" smtClean="0">
                                  <a:latin typeface="Cambria Math" panose="02040503050406030204" pitchFamily="18" charset="0"/>
                                  <a:cs typeface="Times New Roman" panose="02020603050405020304" pitchFamily="18" charset="0"/>
                                </a:rPr>
                                <m:t>𝑒</m:t>
                              </m:r>
                            </m:e>
                            <m:sup>
                              <m:r>
                                <a:rPr lang="en-CA" sz="2400" b="0" i="1" smtClean="0">
                                  <a:latin typeface="Cambria Math" panose="02040503050406030204" pitchFamily="18" charset="0"/>
                                  <a:cs typeface="Times New Roman" panose="02020603050405020304" pitchFamily="18" charset="0"/>
                                </a:rPr>
                                <m:t>−</m:t>
                              </m:r>
                              <m:r>
                                <a:rPr lang="en-CA" sz="2400" b="0" i="1" smtClean="0">
                                  <a:latin typeface="Cambria Math" panose="02040503050406030204" pitchFamily="18" charset="0"/>
                                  <a:cs typeface="Times New Roman" panose="02020603050405020304" pitchFamily="18" charset="0"/>
                                </a:rPr>
                                <m:t>𝑋</m:t>
                              </m:r>
                              <m:r>
                                <a:rPr lang="en-CA" sz="2400" b="0" i="1" smtClean="0">
                                  <a:latin typeface="Cambria Math" panose="02040503050406030204" pitchFamily="18" charset="0"/>
                                  <a:cs typeface="Times New Roman" panose="02020603050405020304" pitchFamily="18" charset="0"/>
                                </a:rPr>
                                <m:t>𝛽</m:t>
                              </m:r>
                            </m:sup>
                          </m:sSup>
                        </m:num>
                        <m:den>
                          <m:r>
                            <a:rPr lang="en-CA" sz="2400" b="0" i="1" smtClean="0">
                              <a:latin typeface="Cambria Math" panose="02040503050406030204" pitchFamily="18" charset="0"/>
                              <a:cs typeface="Times New Roman" panose="02020603050405020304" pitchFamily="18" charset="0"/>
                            </a:rPr>
                            <m:t>𝑗</m:t>
                          </m:r>
                          <m:r>
                            <a:rPr lang="en-CA" sz="2400" b="0" i="1" smtClean="0">
                              <a:latin typeface="Cambria Math" panose="02040503050406030204" pitchFamily="18" charset="0"/>
                              <a:cs typeface="Times New Roman" panose="02020603050405020304" pitchFamily="18" charset="0"/>
                            </a:rPr>
                            <m:t>!</m:t>
                          </m:r>
                          <m:d>
                            <m:dPr>
                              <m:ctrlPr>
                                <a:rPr lang="en-CA" sz="2400" b="1" i="1" smtClean="0">
                                  <a:latin typeface="Cambria Math" panose="02040503050406030204" pitchFamily="18" charset="0"/>
                                  <a:cs typeface="Times New Roman" panose="02020603050405020304" pitchFamily="18" charset="0"/>
                                </a:rPr>
                              </m:ctrlPr>
                            </m:dPr>
                            <m:e>
                              <m:r>
                                <a:rPr lang="en-CA" sz="2400" b="1" i="1" smtClean="0">
                                  <a:latin typeface="Cambria Math" panose="02040503050406030204" pitchFamily="18" charset="0"/>
                                  <a:cs typeface="Times New Roman" panose="02020603050405020304" pitchFamily="18" charset="0"/>
                                </a:rPr>
                                <m:t>𝟏</m:t>
                              </m:r>
                              <m:r>
                                <a:rPr lang="en-CA" sz="2400" b="1" i="1" smtClean="0">
                                  <a:latin typeface="Cambria Math" panose="02040503050406030204" pitchFamily="18" charset="0"/>
                                  <a:cs typeface="Times New Roman" panose="02020603050405020304" pitchFamily="18" charset="0"/>
                                </a:rPr>
                                <m:t>−</m:t>
                              </m:r>
                              <m:sSup>
                                <m:sSupPr>
                                  <m:ctrlPr>
                                    <a:rPr lang="en-CA" sz="2400" b="1" i="1" smtClean="0">
                                      <a:latin typeface="Cambria Math" panose="02040503050406030204" pitchFamily="18" charset="0"/>
                                      <a:cs typeface="Times New Roman" panose="02020603050405020304" pitchFamily="18" charset="0"/>
                                    </a:rPr>
                                  </m:ctrlPr>
                                </m:sSupPr>
                                <m:e>
                                  <m:r>
                                    <a:rPr lang="en-CA" sz="2400" b="1" i="1" smtClean="0">
                                      <a:latin typeface="Cambria Math" panose="02040503050406030204" pitchFamily="18" charset="0"/>
                                      <a:cs typeface="Times New Roman" panose="02020603050405020304" pitchFamily="18" charset="0"/>
                                    </a:rPr>
                                    <m:t>𝒆</m:t>
                                  </m:r>
                                </m:e>
                                <m:sup>
                                  <m:r>
                                    <a:rPr lang="en-CA" sz="2400" b="1" i="1" smtClean="0">
                                      <a:latin typeface="Cambria Math" panose="02040503050406030204" pitchFamily="18" charset="0"/>
                                      <a:cs typeface="Times New Roman" panose="02020603050405020304" pitchFamily="18" charset="0"/>
                                    </a:rPr>
                                    <m:t>−</m:t>
                                  </m:r>
                                  <m:r>
                                    <a:rPr lang="en-CA" sz="2400" b="1" i="1" smtClean="0">
                                      <a:latin typeface="Cambria Math" panose="02040503050406030204" pitchFamily="18" charset="0"/>
                                      <a:cs typeface="Times New Roman" panose="02020603050405020304" pitchFamily="18" charset="0"/>
                                    </a:rPr>
                                    <m:t>𝑿</m:t>
                                  </m:r>
                                  <m:r>
                                    <a:rPr lang="en-CA" sz="2400" b="1" i="1" smtClean="0">
                                      <a:latin typeface="Cambria Math" panose="02040503050406030204" pitchFamily="18" charset="0"/>
                                      <a:cs typeface="Times New Roman" panose="02020603050405020304" pitchFamily="18" charset="0"/>
                                    </a:rPr>
                                    <m:t>𝜷</m:t>
                                  </m:r>
                                </m:sup>
                              </m:sSup>
                            </m:e>
                          </m:d>
                        </m:den>
                      </m:f>
                    </m:oMath>
                  </m:oMathPara>
                </a14:m>
                <a:endParaRPr lang="en-US" sz="2400" dirty="0">
                  <a:cs typeface="Times New Roman" panose="02020603050405020304" pitchFamily="18" charset="0"/>
                </a:endParaRPr>
              </a:p>
              <a:p>
                <a:pPr marL="0" indent="0">
                  <a:buNone/>
                </a:pPr>
                <a:r>
                  <a:rPr lang="en-US" sz="2400" b="1" dirty="0">
                    <a:cs typeface="Times New Roman" panose="02020603050405020304" pitchFamily="18" charset="0"/>
                  </a:rPr>
                  <a:t>Things to Note: </a:t>
                </a:r>
              </a:p>
              <a:p>
                <a:r>
                  <a:rPr lang="en-US" sz="2400" dirty="0">
                    <a:cs typeface="Times New Roman" panose="02020603050405020304" pitchFamily="18" charset="0"/>
                  </a:rPr>
                  <a:t>Two separate models </a:t>
                </a:r>
              </a:p>
              <a:p>
                <a:r>
                  <a:rPr lang="en-US" sz="2400" dirty="0">
                    <a:cs typeface="Times New Roman" panose="02020603050405020304" pitchFamily="18" charset="0"/>
                  </a:rPr>
                  <a:t>How to link </a:t>
                </a:r>
                <a14:m>
                  <m:oMath xmlns:m="http://schemas.openxmlformats.org/officeDocument/2006/math">
                    <m:acc>
                      <m:accPr>
                        <m:chr m:val="̂"/>
                        <m:ctrlPr>
                          <a:rPr lang="en-CA" sz="2400" b="0" i="1" smtClean="0">
                            <a:latin typeface="Cambria Math" panose="02040503050406030204" pitchFamily="18" charset="0"/>
                            <a:cs typeface="Times New Roman" panose="02020603050405020304" pitchFamily="18" charset="0"/>
                          </a:rPr>
                        </m:ctrlPr>
                      </m:accPr>
                      <m:e>
                        <m:r>
                          <a:rPr lang="en-CA" sz="2400" b="0" i="1" smtClean="0">
                            <a:latin typeface="Cambria Math" panose="02040503050406030204" pitchFamily="18" charset="0"/>
                            <a:cs typeface="Times New Roman" panose="02020603050405020304" pitchFamily="18" charset="0"/>
                          </a:rPr>
                          <m:t>𝜋</m:t>
                        </m:r>
                      </m:e>
                    </m:acc>
                  </m:oMath>
                </a14:m>
                <a:r>
                  <a:rPr lang="en-US" sz="2400" dirty="0">
                    <a:cs typeface="Times New Roman" panose="02020603050405020304" pitchFamily="18" charset="0"/>
                  </a:rPr>
                  <a:t> and “crossing the hurdle”?</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14400" y="1066801"/>
                <a:ext cx="9984829" cy="5141388"/>
              </a:xfrm>
              <a:blipFill>
                <a:blip r:embed="rId3"/>
                <a:stretch>
                  <a:fillRect l="-916" t="-1305"/>
                </a:stretch>
              </a:blipFill>
            </p:spPr>
            <p:txBody>
              <a:bodyPr/>
              <a:lstStyle/>
              <a:p>
                <a:r>
                  <a:rPr lang="en-US">
                    <a:noFill/>
                  </a:rPr>
                  <a:t> </a:t>
                </a:r>
              </a:p>
            </p:txBody>
          </p:sp>
        </mc:Fallback>
      </mc:AlternateContent>
      <p:pic>
        <p:nvPicPr>
          <p:cNvPr id="53" name="Picture 2" descr="RStudio - RStudio">
            <a:extLst>
              <a:ext uri="{FF2B5EF4-FFF2-40B4-BE49-F238E27FC236}">
                <a16:creationId xmlns:a16="http://schemas.microsoft.com/office/drawing/2014/main" id="{84471D8C-5535-F223-D170-54B0E2B52A7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01200" y="5181600"/>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062979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1"/>
            <a:ext cx="10439400" cy="624840"/>
          </a:xfrm>
        </p:spPr>
        <p:txBody>
          <a:bodyPr>
            <a:noAutofit/>
          </a:bodyPr>
          <a:lstStyle/>
          <a:p>
            <a:r>
              <a:rPr lang="en-US" sz="3600" dirty="0">
                <a:cs typeface="Times New Roman" panose="02020603050405020304" pitchFamily="18" charset="0"/>
              </a:rPr>
              <a:t>Is a Hurdle Model Appropriate?</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914400" y="1066801"/>
            <a:ext cx="9984829" cy="5141388"/>
          </a:xfrm>
        </p:spPr>
        <p:txBody>
          <a:bodyPr>
            <a:normAutofit/>
          </a:bodyPr>
          <a:lstStyle/>
          <a:p>
            <a:r>
              <a:rPr lang="en-US" sz="2400" dirty="0">
                <a:cs typeface="Times New Roman" panose="02020603050405020304" pitchFamily="18" charset="0"/>
              </a:rPr>
              <a:t>Hurdle models are great if there really are two processes in your data</a:t>
            </a:r>
          </a:p>
          <a:p>
            <a:pPr lvl="1"/>
            <a:r>
              <a:rPr lang="en-US" sz="2400" dirty="0">
                <a:cs typeface="Times New Roman" panose="02020603050405020304" pitchFamily="18" charset="0"/>
              </a:rPr>
              <a:t>If the decisions driving one DGP are different from another</a:t>
            </a:r>
          </a:p>
          <a:p>
            <a:pPr lvl="1"/>
            <a:r>
              <a:rPr lang="en-US" sz="2400" dirty="0">
                <a:cs typeface="Times New Roman" panose="02020603050405020304" pitchFamily="18" charset="0"/>
              </a:rPr>
              <a:t>Applications to behavioral econ galore!</a:t>
            </a:r>
          </a:p>
          <a:p>
            <a:r>
              <a:rPr lang="en-US" sz="2400" dirty="0">
                <a:cs typeface="Times New Roman" panose="02020603050405020304" pitchFamily="18" charset="0"/>
              </a:rPr>
              <a:t>But hurdle models can’t help you if your problem isn’t a separate DGP: </a:t>
            </a:r>
          </a:p>
          <a:p>
            <a:pPr lvl="1"/>
            <a:r>
              <a:rPr lang="en-US" sz="2400" dirty="0">
                <a:cs typeface="Times New Roman" panose="02020603050405020304" pitchFamily="18" charset="0"/>
              </a:rPr>
              <a:t>Selection (we don’t observe data for some people for some reason)</a:t>
            </a:r>
          </a:p>
          <a:p>
            <a:pPr lvl="1"/>
            <a:r>
              <a:rPr lang="en-US" sz="2400" dirty="0">
                <a:cs typeface="Times New Roman" panose="02020603050405020304" pitchFamily="18" charset="0"/>
              </a:rPr>
              <a:t>Data are censored/error in measurement</a:t>
            </a:r>
          </a:p>
          <a:p>
            <a:pPr lvl="1"/>
            <a:r>
              <a:rPr lang="en-US" sz="2400" dirty="0">
                <a:cs typeface="Times New Roman" panose="02020603050405020304" pitchFamily="18" charset="0"/>
              </a:rPr>
              <a:t>Any reason the 0s in your data aren’t actually 0s</a:t>
            </a:r>
          </a:p>
          <a:p>
            <a:r>
              <a:rPr lang="en-US" sz="2400" dirty="0">
                <a:cs typeface="Times New Roman" panose="02020603050405020304" pitchFamily="18" charset="0"/>
              </a:rPr>
              <a:t>In these cases, a two-part model will be </a:t>
            </a:r>
            <a:r>
              <a:rPr lang="en-US" sz="2400" b="1" dirty="0">
                <a:cs typeface="Times New Roman" panose="02020603050405020304" pitchFamily="18" charset="0"/>
              </a:rPr>
              <a:t>biased</a:t>
            </a:r>
            <a:endParaRPr lang="en-US" sz="2400" dirty="0">
              <a:cs typeface="Times New Roman" panose="02020603050405020304" pitchFamily="18" charset="0"/>
            </a:endParaRPr>
          </a:p>
          <a:p>
            <a:r>
              <a:rPr lang="en-US" sz="2400" dirty="0">
                <a:cs typeface="Times New Roman" panose="02020603050405020304" pitchFamily="18" charset="0"/>
              </a:rPr>
              <a:t>These issues are addressed another way: </a:t>
            </a:r>
            <a:r>
              <a:rPr lang="en-US" sz="2400" spc="-9" dirty="0">
                <a:latin typeface="Times New Roman"/>
                <a:cs typeface="Times New Roman"/>
              </a:rPr>
              <a:t>a</a:t>
            </a:r>
            <a:r>
              <a:rPr lang="en-US" sz="2400" spc="-4" dirty="0">
                <a:latin typeface="Times New Roman"/>
                <a:cs typeface="Times New Roman"/>
              </a:rPr>
              <a:t> t</a:t>
            </a:r>
            <a:r>
              <a:rPr lang="en-US" sz="2400" spc="-18" dirty="0">
                <a:latin typeface="Times New Roman"/>
                <a:cs typeface="Times New Roman"/>
              </a:rPr>
              <a:t>ec</a:t>
            </a:r>
            <a:r>
              <a:rPr lang="en-US" sz="2400" spc="18" dirty="0">
                <a:latin typeface="Times New Roman"/>
                <a:cs typeface="Times New Roman"/>
              </a:rPr>
              <a:t>h</a:t>
            </a:r>
            <a:r>
              <a:rPr lang="en-US" sz="2400" dirty="0">
                <a:latin typeface="Times New Roman"/>
                <a:cs typeface="Times New Roman"/>
              </a:rPr>
              <a:t>n</a:t>
            </a:r>
            <a:r>
              <a:rPr lang="en-US" sz="2400" spc="-4" dirty="0">
                <a:latin typeface="Times New Roman"/>
                <a:cs typeface="Times New Roman"/>
              </a:rPr>
              <a:t>i</a:t>
            </a:r>
            <a:r>
              <a:rPr lang="en-US" sz="2400" dirty="0">
                <a:latin typeface="Times New Roman"/>
                <a:cs typeface="Times New Roman"/>
              </a:rPr>
              <a:t>qu</a:t>
            </a:r>
            <a:r>
              <a:rPr lang="en-US" sz="2400" spc="-9" dirty="0">
                <a:latin typeface="Times New Roman"/>
                <a:cs typeface="Times New Roman"/>
              </a:rPr>
              <a:t>e</a:t>
            </a:r>
            <a:r>
              <a:rPr lang="en-US" sz="2400" spc="-40" dirty="0">
                <a:latin typeface="Times New Roman"/>
                <a:cs typeface="Times New Roman"/>
              </a:rPr>
              <a:t> </a:t>
            </a:r>
            <a:r>
              <a:rPr lang="en-US" sz="2400" dirty="0">
                <a:latin typeface="Times New Roman"/>
                <a:cs typeface="Times New Roman"/>
              </a:rPr>
              <a:t>c</a:t>
            </a:r>
            <a:r>
              <a:rPr lang="en-US" sz="2400" spc="-18" dirty="0">
                <a:latin typeface="Times New Roman"/>
                <a:cs typeface="Times New Roman"/>
              </a:rPr>
              <a:t>a</a:t>
            </a:r>
            <a:r>
              <a:rPr lang="en-US" sz="2400" spc="-22" dirty="0">
                <a:latin typeface="Times New Roman"/>
                <a:cs typeface="Times New Roman"/>
              </a:rPr>
              <a:t>l</a:t>
            </a:r>
            <a:r>
              <a:rPr lang="en-US" sz="2400" spc="-4" dirty="0">
                <a:latin typeface="Times New Roman"/>
                <a:cs typeface="Times New Roman"/>
              </a:rPr>
              <a:t>l</a:t>
            </a:r>
            <a:r>
              <a:rPr lang="en-US" sz="2400" spc="-18" dirty="0">
                <a:latin typeface="Times New Roman"/>
                <a:cs typeface="Times New Roman"/>
              </a:rPr>
              <a:t>e</a:t>
            </a:r>
            <a:r>
              <a:rPr lang="en-US" sz="2400" dirty="0">
                <a:latin typeface="Times New Roman"/>
                <a:cs typeface="Times New Roman"/>
              </a:rPr>
              <a:t>d </a:t>
            </a:r>
            <a:r>
              <a:rPr lang="en-US" sz="2400" spc="93" dirty="0" err="1">
                <a:latin typeface="Times New Roman"/>
                <a:cs typeface="Times New Roman"/>
              </a:rPr>
              <a:t>H</a:t>
            </a:r>
            <a:r>
              <a:rPr lang="en-US" sz="2400" spc="-18" dirty="0" err="1">
                <a:latin typeface="Times New Roman"/>
                <a:cs typeface="Times New Roman"/>
              </a:rPr>
              <a:t>ec</a:t>
            </a:r>
            <a:r>
              <a:rPr lang="en-US" sz="2400" spc="101" dirty="0" err="1">
                <a:latin typeface="Times New Roman"/>
                <a:cs typeface="Times New Roman"/>
              </a:rPr>
              <a:t>k</a:t>
            </a:r>
            <a:r>
              <a:rPr lang="en-US" sz="2400" spc="-4" dirty="0" err="1">
                <a:latin typeface="Times New Roman"/>
                <a:cs typeface="Times New Roman"/>
              </a:rPr>
              <a:t>i</a:t>
            </a:r>
            <a:r>
              <a:rPr lang="en-US" sz="2400" spc="93" dirty="0" err="1">
                <a:latin typeface="Times New Roman"/>
                <a:cs typeface="Times New Roman"/>
              </a:rPr>
              <a:t>t</a:t>
            </a:r>
            <a:endParaRPr lang="en-US" sz="2400" dirty="0">
              <a:cs typeface="Times New Roman" panose="02020603050405020304" pitchFamily="18" charset="0"/>
            </a:endParaRPr>
          </a:p>
        </p:txBody>
      </p:sp>
    </p:spTree>
    <p:extLst>
      <p:ext uri="{BB962C8B-B14F-4D97-AF65-F5344CB8AC3E}">
        <p14:creationId xmlns:p14="http://schemas.microsoft.com/office/powerpoint/2010/main" val="147640201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1"/>
            <a:ext cx="10439400" cy="624840"/>
          </a:xfrm>
        </p:spPr>
        <p:txBody>
          <a:bodyPr>
            <a:noAutofit/>
          </a:bodyPr>
          <a:lstStyle/>
          <a:p>
            <a:r>
              <a:rPr lang="en-US" sz="3600" dirty="0" err="1">
                <a:cs typeface="Times New Roman" panose="02020603050405020304" pitchFamily="18" charset="0"/>
              </a:rPr>
              <a:t>Heckit</a:t>
            </a:r>
            <a:r>
              <a:rPr lang="en-US" sz="3600" dirty="0">
                <a:cs typeface="Times New Roman" panose="02020603050405020304" pitchFamily="18" charset="0"/>
              </a:rPr>
              <a:t>: A brief overview</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14400" y="1066801"/>
                <a:ext cx="9984829" cy="5141388"/>
              </a:xfrm>
            </p:spPr>
            <p:txBody>
              <a:bodyPr>
                <a:normAutofit/>
              </a:bodyPr>
              <a:lstStyle/>
              <a:p>
                <a:r>
                  <a:rPr lang="en-US" sz="2400" dirty="0">
                    <a:cs typeface="Times New Roman" panose="02020603050405020304" pitchFamily="18" charset="0"/>
                  </a:rPr>
                  <a:t>Like hurdle models, </a:t>
                </a:r>
                <a:r>
                  <a:rPr lang="en-US" sz="2400" dirty="0" err="1">
                    <a:cs typeface="Times New Roman" panose="02020603050405020304" pitchFamily="18" charset="0"/>
                  </a:rPr>
                  <a:t>Heckit</a:t>
                </a:r>
                <a:r>
                  <a:rPr lang="en-US" sz="2400" dirty="0">
                    <a:cs typeface="Times New Roman" panose="02020603050405020304" pitchFamily="18" charset="0"/>
                  </a:rPr>
                  <a:t> models specify two equations: </a:t>
                </a:r>
              </a:p>
              <a:p>
                <a:pPr marL="617220" lvl="1" indent="-342900">
                  <a:buFont typeface="+mj-lt"/>
                  <a:buAutoNum type="arabicPeriod"/>
                </a:pPr>
                <a:r>
                  <a:rPr lang="en-US" sz="2400" dirty="0">
                    <a:cs typeface="Times New Roman" panose="02020603050405020304" pitchFamily="18" charset="0"/>
                  </a:rPr>
                  <a:t>Probability of an </a:t>
                </a:r>
                <a:r>
                  <a:rPr lang="en-US" sz="2400" b="1" dirty="0">
                    <a:cs typeface="Times New Roman" panose="02020603050405020304" pitchFamily="18" charset="0"/>
                  </a:rPr>
                  <a:t>observed </a:t>
                </a:r>
                <a:r>
                  <a:rPr lang="en-US" sz="2400" dirty="0">
                    <a:cs typeface="Times New Roman" panose="02020603050405020304" pitchFamily="18" charset="0"/>
                  </a:rPr>
                  <a:t>outcome </a:t>
                </a:r>
                <a14:m>
                  <m:oMath xmlns:m="http://schemas.openxmlformats.org/officeDocument/2006/math">
                    <m:r>
                      <m:rPr>
                        <m:sty m:val="p"/>
                      </m:rPr>
                      <a:rPr lang="en-CA" sz="2400" b="0" i="0" smtClean="0">
                        <a:latin typeface="Cambria Math" panose="02040503050406030204" pitchFamily="18" charset="0"/>
                        <a:cs typeface="Times New Roman" panose="02020603050405020304" pitchFamily="18" charset="0"/>
                      </a:rPr>
                      <m:t>Pr</m:t>
                    </m:r>
                    <m:r>
                      <a:rPr lang="en-CA" sz="2400" b="0" i="1" smtClean="0">
                        <a:latin typeface="Cambria Math" panose="02040503050406030204" pitchFamily="18" charset="0"/>
                        <a:cs typeface="Times New Roman" panose="02020603050405020304" pitchFamily="18" charset="0"/>
                      </a:rPr>
                      <m:t>⁡(</m:t>
                    </m:r>
                    <m:r>
                      <a:rPr lang="en-CA" sz="2400" b="0" i="1" smtClean="0">
                        <a:latin typeface="Cambria Math" panose="02040503050406030204" pitchFamily="18" charset="0"/>
                        <a:cs typeface="Times New Roman" panose="02020603050405020304" pitchFamily="18" charset="0"/>
                      </a:rPr>
                      <m:t>𝑦</m:t>
                    </m:r>
                    <m:r>
                      <a:rPr lang="en-CA" sz="2400" b="0" i="1" smtClean="0">
                        <a:latin typeface="Cambria Math" panose="02040503050406030204" pitchFamily="18" charset="0"/>
                        <a:cs typeface="Times New Roman" panose="02020603050405020304" pitchFamily="18" charset="0"/>
                      </a:rPr>
                      <m:t> </m:t>
                    </m:r>
                    <m:r>
                      <a:rPr lang="en-CA" sz="2400" b="0" i="1" smtClean="0">
                        <a:latin typeface="Cambria Math" panose="02040503050406030204" pitchFamily="18" charset="0"/>
                        <a:cs typeface="Times New Roman" panose="02020603050405020304" pitchFamily="18" charset="0"/>
                      </a:rPr>
                      <m:t>𝑜𝑏𝑠𝑒𝑟𝑣𝑒𝑑</m:t>
                    </m:r>
                    <m:r>
                      <a:rPr lang="en-CA" sz="2400" b="0" i="1" smtClean="0">
                        <a:latin typeface="Cambria Math" panose="02040503050406030204" pitchFamily="18" charset="0"/>
                        <a:cs typeface="Times New Roman" panose="02020603050405020304" pitchFamily="18" charset="0"/>
                      </a:rPr>
                      <m:t>)</m:t>
                    </m:r>
                  </m:oMath>
                </a14:m>
                <a:r>
                  <a:rPr lang="en-US" sz="2400" dirty="0">
                    <a:cs typeface="Times New Roman" panose="02020603050405020304" pitchFamily="18" charset="0"/>
                  </a:rPr>
                  <a:t> (note: not probability that </a:t>
                </a:r>
                <a14:m>
                  <m:oMath xmlns:m="http://schemas.openxmlformats.org/officeDocument/2006/math">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𝑦</m:t>
                        </m:r>
                      </m:e>
                      <m:sub>
                        <m:r>
                          <a:rPr lang="en-CA" sz="2400" b="0" i="1" smtClean="0">
                            <a:latin typeface="Cambria Math" panose="02040503050406030204" pitchFamily="18" charset="0"/>
                            <a:cs typeface="Times New Roman" panose="02020603050405020304" pitchFamily="18" charset="0"/>
                          </a:rPr>
                          <m:t>𝑖</m:t>
                        </m:r>
                      </m:sub>
                    </m:sSub>
                    <m:r>
                      <a:rPr lang="en-CA" sz="2400" b="0" i="1" smtClean="0">
                        <a:latin typeface="Cambria Math" panose="02040503050406030204" pitchFamily="18" charset="0"/>
                        <a:cs typeface="Times New Roman" panose="02020603050405020304" pitchFamily="18" charset="0"/>
                      </a:rPr>
                      <m:t>&gt;0</m:t>
                    </m:r>
                  </m:oMath>
                </a14:m>
                <a:r>
                  <a:rPr lang="en-US" sz="2400" dirty="0">
                    <a:cs typeface="Times New Roman" panose="02020603050405020304" pitchFamily="18" charset="0"/>
                  </a:rPr>
                  <a:t>)</a:t>
                </a:r>
              </a:p>
              <a:p>
                <a:pPr marL="617220" lvl="1" indent="-342900">
                  <a:buFont typeface="+mj-lt"/>
                  <a:buAutoNum type="arabicPeriod"/>
                </a:pPr>
                <a:r>
                  <a:rPr lang="en-US" sz="2400" dirty="0">
                    <a:cs typeface="Times New Roman" panose="02020603050405020304" pitchFamily="18" charset="0"/>
                  </a:rPr>
                  <a:t>Main regression, matching the moment </a:t>
                </a:r>
                <a14:m>
                  <m:oMath xmlns:m="http://schemas.openxmlformats.org/officeDocument/2006/math">
                    <m:r>
                      <a:rPr lang="en-CA" sz="2400" b="0" i="1" smtClean="0">
                        <a:latin typeface="Cambria Math" panose="02040503050406030204" pitchFamily="18" charset="0"/>
                        <a:cs typeface="Times New Roman" panose="02020603050405020304" pitchFamily="18" charset="0"/>
                      </a:rPr>
                      <m:t>𝔼</m:t>
                    </m:r>
                    <m:r>
                      <a:rPr lang="en-CA" sz="2400" b="0" i="1" smtClean="0">
                        <a:latin typeface="Cambria Math" panose="02040503050406030204" pitchFamily="18" charset="0"/>
                        <a:cs typeface="Times New Roman" panose="02020603050405020304" pitchFamily="18" charset="0"/>
                      </a:rPr>
                      <m:t>(</m:t>
                    </m:r>
                    <m:r>
                      <a:rPr lang="en-CA" sz="2400" b="0" i="1" smtClean="0">
                        <a:latin typeface="Cambria Math" panose="02040503050406030204" pitchFamily="18" charset="0"/>
                        <a:cs typeface="Times New Roman" panose="02020603050405020304" pitchFamily="18" charset="0"/>
                      </a:rPr>
                      <m:t>𝑦</m:t>
                    </m:r>
                    <m:r>
                      <a:rPr lang="en-CA" sz="2400" b="0" i="1" smtClean="0">
                        <a:latin typeface="Cambria Math" panose="02040503050406030204" pitchFamily="18" charset="0"/>
                        <a:cs typeface="Times New Roman" panose="02020603050405020304" pitchFamily="18" charset="0"/>
                      </a:rPr>
                      <m:t>|</m:t>
                    </m:r>
                    <m:r>
                      <a:rPr lang="en-CA" sz="2400" b="0" i="1" smtClean="0">
                        <a:latin typeface="Cambria Math" panose="02040503050406030204" pitchFamily="18" charset="0"/>
                        <a:cs typeface="Times New Roman" panose="02020603050405020304" pitchFamily="18" charset="0"/>
                      </a:rPr>
                      <m:t>𝑥</m:t>
                    </m:r>
                    <m:r>
                      <a:rPr lang="en-CA" sz="2400" b="0" i="1" smtClean="0">
                        <a:latin typeface="Cambria Math" panose="02040503050406030204" pitchFamily="18" charset="0"/>
                        <a:cs typeface="Times New Roman" panose="02020603050405020304" pitchFamily="18" charset="0"/>
                      </a:rPr>
                      <m:t>,</m:t>
                    </m:r>
                    <m:r>
                      <a:rPr lang="en-CA" sz="2400" b="0" i="1" smtClean="0">
                        <a:latin typeface="Cambria Math" panose="02040503050406030204" pitchFamily="18" charset="0"/>
                        <a:cs typeface="Times New Roman" panose="02020603050405020304" pitchFamily="18" charset="0"/>
                      </a:rPr>
                      <m:t>𝑦</m:t>
                    </m:r>
                    <m:r>
                      <a:rPr lang="en-CA" sz="2400" b="0" i="1" smtClean="0">
                        <a:latin typeface="Cambria Math" panose="02040503050406030204" pitchFamily="18" charset="0"/>
                        <a:cs typeface="Times New Roman" panose="02020603050405020304" pitchFamily="18" charset="0"/>
                      </a:rPr>
                      <m:t> </m:t>
                    </m:r>
                    <m:r>
                      <a:rPr lang="en-CA" sz="2400" b="0" i="1" smtClean="0">
                        <a:latin typeface="Cambria Math" panose="02040503050406030204" pitchFamily="18" charset="0"/>
                        <a:cs typeface="Times New Roman" panose="02020603050405020304" pitchFamily="18" charset="0"/>
                      </a:rPr>
                      <m:t>𝑜𝑏𝑠𝑒𝑟𝑣𝑒𝑑</m:t>
                    </m:r>
                    <m:r>
                      <a:rPr lang="en-CA" sz="2400" b="0" i="1" smtClean="0">
                        <a:latin typeface="Cambria Math" panose="02040503050406030204" pitchFamily="18" charset="0"/>
                        <a:cs typeface="Times New Roman" panose="02020603050405020304" pitchFamily="18" charset="0"/>
                      </a:rPr>
                      <m:t>)</m:t>
                    </m:r>
                  </m:oMath>
                </a14:m>
                <a:endParaRPr lang="en-US" sz="2400" dirty="0">
                  <a:cs typeface="Times New Roman" panose="02020603050405020304" pitchFamily="18" charset="0"/>
                </a:endParaRPr>
              </a:p>
              <a:p>
                <a:r>
                  <a:rPr lang="en-US" sz="2400" dirty="0">
                    <a:cs typeface="Times New Roman" panose="02020603050405020304" pitchFamily="18" charset="0"/>
                  </a:rPr>
                  <a:t>Examples: </a:t>
                </a:r>
              </a:p>
              <a:p>
                <a:pPr lvl="1"/>
                <a:r>
                  <a:rPr lang="en-US" sz="2400" dirty="0">
                    <a:cs typeface="Times New Roman" panose="02020603050405020304" pitchFamily="18" charset="0"/>
                  </a:rPr>
                  <a:t>Are 0-visit people not going to a doctor, or do they not have access?</a:t>
                </a:r>
              </a:p>
              <a:p>
                <a:pPr lvl="1"/>
                <a:r>
                  <a:rPr lang="en-US" sz="2400" dirty="0">
                    <a:cs typeface="Times New Roman" panose="02020603050405020304" pitchFamily="18" charset="0"/>
                  </a:rPr>
                  <a:t>Smoking: are the 0s lies? Are non-smokers just price responsive? </a:t>
                </a:r>
              </a:p>
              <a:p>
                <a:r>
                  <a:rPr lang="en-US" sz="2400" dirty="0">
                    <a:cs typeface="Times New Roman" panose="02020603050405020304" pitchFamily="18" charset="0"/>
                  </a:rPr>
                  <a:t>Main setback: need to </a:t>
                </a:r>
                <a:r>
                  <a:rPr lang="en-US" sz="2400" b="1" dirty="0">
                    <a:cs typeface="Times New Roman" panose="02020603050405020304" pitchFamily="18" charset="0"/>
                  </a:rPr>
                  <a:t>specify a selection equation</a:t>
                </a:r>
              </a:p>
              <a:p>
                <a:pPr lvl="1"/>
                <a:r>
                  <a:rPr lang="en-US" sz="2400" dirty="0">
                    <a:cs typeface="Times New Roman" panose="02020603050405020304" pitchFamily="18" charset="0"/>
                  </a:rPr>
                  <a:t>No longer assuming </a:t>
                </a:r>
                <a:r>
                  <a:rPr lang="en-US" sz="2400" i="1" dirty="0">
                    <a:cs typeface="Times New Roman" panose="02020603050405020304" pitchFamily="18" charset="0"/>
                  </a:rPr>
                  <a:t>conditional independence </a:t>
                </a:r>
                <a:r>
                  <a:rPr lang="en-US" sz="2400" dirty="0">
                    <a:cs typeface="Times New Roman" panose="02020603050405020304" pitchFamily="18" charset="0"/>
                  </a:rPr>
                  <a:t>across </a:t>
                </a:r>
                <a14:m>
                  <m:oMath xmlns:m="http://schemas.openxmlformats.org/officeDocument/2006/math">
                    <m:r>
                      <a:rPr lang="en-CA" sz="2400" b="0" i="1" smtClean="0">
                        <a:latin typeface="Cambria Math" panose="02040503050406030204" pitchFamily="18" charset="0"/>
                        <a:cs typeface="Times New Roman" panose="02020603050405020304" pitchFamily="18" charset="0"/>
                      </a:rPr>
                      <m:t>𝑠</m:t>
                    </m:r>
                  </m:oMath>
                </a14:m>
                <a:r>
                  <a:rPr lang="en-US" sz="2400" dirty="0">
                    <a:cs typeface="Times New Roman" panose="02020603050405020304" pitchFamily="18" charset="0"/>
                  </a:rPr>
                  <a:t> and </a:t>
                </a:r>
                <a14:m>
                  <m:oMath xmlns:m="http://schemas.openxmlformats.org/officeDocument/2006/math">
                    <m:sSup>
                      <m:sSupPr>
                        <m:ctrlPr>
                          <a:rPr lang="en-CA" sz="2400" b="0" i="1" smtClean="0">
                            <a:latin typeface="Cambria Math" panose="02040503050406030204" pitchFamily="18" charset="0"/>
                            <a:cs typeface="Times New Roman" panose="02020603050405020304" pitchFamily="18" charset="0"/>
                          </a:rPr>
                        </m:ctrlPr>
                      </m:sSupPr>
                      <m:e>
                        <m:r>
                          <a:rPr lang="en-CA" sz="2400" b="0" i="1" smtClean="0">
                            <a:latin typeface="Cambria Math" panose="02040503050406030204" pitchFamily="18" charset="0"/>
                            <a:cs typeface="Times New Roman" panose="02020603050405020304" pitchFamily="18" charset="0"/>
                          </a:rPr>
                          <m:t>𝑤</m:t>
                        </m:r>
                      </m:e>
                      <m:sup>
                        <m:r>
                          <a:rPr lang="en-CA" sz="2400" b="0" i="1" smtClean="0">
                            <a:latin typeface="Cambria Math" panose="02040503050406030204" pitchFamily="18" charset="0"/>
                            <a:cs typeface="Times New Roman" panose="02020603050405020304" pitchFamily="18" charset="0"/>
                          </a:rPr>
                          <m:t>∗</m:t>
                        </m:r>
                      </m:sup>
                    </m:sSup>
                  </m:oMath>
                </a14:m>
                <a:endParaRPr lang="en-US" sz="2400" dirty="0">
                  <a:cs typeface="Times New Roman" panose="02020603050405020304" pitchFamily="18" charset="0"/>
                </a:endParaRPr>
              </a:p>
              <a:p>
                <a:pPr lvl="1"/>
                <a:r>
                  <a:rPr lang="en-US" sz="2400" dirty="0">
                    <a:cs typeface="Times New Roman" panose="02020603050405020304" pitchFamily="18" charset="0"/>
                  </a:rPr>
                  <a:t>This requires you to be very confident in your DAG </a:t>
                </a:r>
                <a:r>
                  <a:rPr lang="en-US" sz="2400" i="1" dirty="0">
                    <a:cs typeface="Times New Roman" panose="02020603050405020304" pitchFamily="18" charset="0"/>
                  </a:rPr>
                  <a:t>and </a:t>
                </a:r>
                <a:r>
                  <a:rPr lang="en-US" sz="2400" dirty="0">
                    <a:cs typeface="Times New Roman" panose="02020603050405020304" pitchFamily="18" charset="0"/>
                  </a:rPr>
                  <a:t>your data</a:t>
                </a:r>
              </a:p>
              <a:p>
                <a:pPr lvl="1"/>
                <a:r>
                  <a:rPr lang="en-US" sz="2400" dirty="0">
                    <a:cs typeface="Times New Roman" panose="02020603050405020304" pitchFamily="18" charset="0"/>
                  </a:rPr>
                  <a:t>Generally, if you have the data to predict selection, selection isn’t a problem</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14400" y="1066801"/>
                <a:ext cx="9984829" cy="5141388"/>
              </a:xfrm>
              <a:blipFill>
                <a:blip r:embed="rId3"/>
                <a:stretch>
                  <a:fillRect l="-427" t="-1305"/>
                </a:stretch>
              </a:blipFill>
            </p:spPr>
            <p:txBody>
              <a:bodyPr/>
              <a:lstStyle/>
              <a:p>
                <a:r>
                  <a:rPr lang="en-CA">
                    <a:noFill/>
                  </a:rPr>
                  <a:t> </a:t>
                </a:r>
              </a:p>
            </p:txBody>
          </p:sp>
        </mc:Fallback>
      </mc:AlternateContent>
    </p:spTree>
    <p:extLst>
      <p:ext uri="{BB962C8B-B14F-4D97-AF65-F5344CB8AC3E}">
        <p14:creationId xmlns:p14="http://schemas.microsoft.com/office/powerpoint/2010/main" val="333558222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1"/>
            <a:ext cx="10439400" cy="624840"/>
          </a:xfrm>
        </p:spPr>
        <p:txBody>
          <a:bodyPr>
            <a:noAutofit/>
          </a:bodyPr>
          <a:lstStyle/>
          <a:p>
            <a:r>
              <a:rPr lang="en-US" sz="3600" dirty="0">
                <a:cs typeface="Times New Roman" panose="02020603050405020304" pitchFamily="18" charset="0"/>
              </a:rPr>
              <a:t>Example: How can LTC care be expanded affordably?</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914400" y="1066801"/>
            <a:ext cx="9984829" cy="5141388"/>
          </a:xfrm>
        </p:spPr>
        <p:txBody>
          <a:bodyPr>
            <a:normAutofit/>
          </a:bodyPr>
          <a:lstStyle/>
          <a:p>
            <a:r>
              <a:rPr lang="en-US" sz="2400" dirty="0">
                <a:cs typeface="Times New Roman" panose="02020603050405020304" pitchFamily="18" charset="0"/>
              </a:rPr>
              <a:t>Context: public subsidization of LTC in Spain (2007)</a:t>
            </a:r>
          </a:p>
          <a:p>
            <a:pPr lvl="1"/>
            <a:r>
              <a:rPr lang="en-US" sz="2000" dirty="0">
                <a:cs typeface="Times New Roman" panose="02020603050405020304" pitchFamily="18" charset="0"/>
              </a:rPr>
              <a:t>Universalized and funded access to LTC</a:t>
            </a:r>
          </a:p>
          <a:p>
            <a:pPr lvl="1"/>
            <a:r>
              <a:rPr lang="en-US" sz="2000" dirty="0">
                <a:cs typeface="Times New Roman" panose="02020603050405020304" pitchFamily="18" charset="0"/>
              </a:rPr>
              <a:t>One advantage: heterogeneously introduced across regions (identification!)</a:t>
            </a:r>
          </a:p>
        </p:txBody>
      </p:sp>
    </p:spTree>
    <p:extLst>
      <p:ext uri="{BB962C8B-B14F-4D97-AF65-F5344CB8AC3E}">
        <p14:creationId xmlns:p14="http://schemas.microsoft.com/office/powerpoint/2010/main" val="380246065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1"/>
            <a:ext cx="10439400" cy="624840"/>
          </a:xfrm>
        </p:spPr>
        <p:txBody>
          <a:bodyPr>
            <a:noAutofit/>
          </a:bodyPr>
          <a:lstStyle/>
          <a:p>
            <a:r>
              <a:rPr lang="en-US" sz="3600" dirty="0">
                <a:cs typeface="Times New Roman" panose="02020603050405020304" pitchFamily="18" charset="0"/>
              </a:rPr>
              <a:t>Example: How can LTC care be expanded affordably?</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914400" y="1066801"/>
            <a:ext cx="9984829" cy="5141388"/>
          </a:xfrm>
        </p:spPr>
        <p:txBody>
          <a:bodyPr>
            <a:normAutofit/>
          </a:bodyPr>
          <a:lstStyle/>
          <a:p>
            <a:r>
              <a:rPr lang="en-US" sz="2400" dirty="0">
                <a:cs typeface="Times New Roman" panose="02020603050405020304" pitchFamily="18" charset="0"/>
              </a:rPr>
              <a:t>Context: public subsidization of LTC in Spain (2007)</a:t>
            </a:r>
          </a:p>
          <a:p>
            <a:pPr lvl="1"/>
            <a:r>
              <a:rPr lang="en-US" sz="2000" dirty="0">
                <a:cs typeface="Times New Roman" panose="02020603050405020304" pitchFamily="18" charset="0"/>
              </a:rPr>
              <a:t>Universalized and funded access to LTC</a:t>
            </a:r>
          </a:p>
          <a:p>
            <a:pPr lvl="1"/>
            <a:r>
              <a:rPr lang="en-US" sz="2000" dirty="0">
                <a:cs typeface="Times New Roman" panose="02020603050405020304" pitchFamily="18" charset="0"/>
              </a:rPr>
              <a:t>One advantage: heterogeneously introduced across regions (identification!)</a:t>
            </a:r>
          </a:p>
          <a:p>
            <a:r>
              <a:rPr lang="en-US" sz="2400" dirty="0">
                <a:cs typeface="Times New Roman" panose="02020603050405020304" pitchFamily="18" charset="0"/>
              </a:rPr>
              <a:t>Contribution: first assessment of causal effects of access to LTC</a:t>
            </a:r>
          </a:p>
          <a:p>
            <a:pPr lvl="1"/>
            <a:r>
              <a:rPr lang="en-US" sz="2200" dirty="0">
                <a:cs typeface="Times New Roman" panose="02020603050405020304" pitchFamily="18" charset="0"/>
              </a:rPr>
              <a:t>Outcomes: social/health-related needs, hospital costs</a:t>
            </a:r>
          </a:p>
          <a:p>
            <a:pPr lvl="1"/>
            <a:r>
              <a:rPr lang="en-US" sz="2200" dirty="0">
                <a:cs typeface="Times New Roman" panose="02020603050405020304" pitchFamily="18" charset="0"/>
              </a:rPr>
              <a:t>What do we think? Valid? Interesting? </a:t>
            </a:r>
          </a:p>
        </p:txBody>
      </p:sp>
    </p:spTree>
    <p:extLst>
      <p:ext uri="{BB962C8B-B14F-4D97-AF65-F5344CB8AC3E}">
        <p14:creationId xmlns:p14="http://schemas.microsoft.com/office/powerpoint/2010/main" val="94407749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1"/>
            <a:ext cx="10439400" cy="624840"/>
          </a:xfrm>
        </p:spPr>
        <p:txBody>
          <a:bodyPr>
            <a:noAutofit/>
          </a:bodyPr>
          <a:lstStyle/>
          <a:p>
            <a:r>
              <a:rPr lang="en-US" sz="3600" dirty="0">
                <a:cs typeface="Times New Roman" panose="02020603050405020304" pitchFamily="18" charset="0"/>
              </a:rPr>
              <a:t>Example: How can LTC care be expanded affordably?</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914400" y="1066801"/>
            <a:ext cx="9984829" cy="5141388"/>
          </a:xfrm>
        </p:spPr>
        <p:txBody>
          <a:bodyPr>
            <a:normAutofit/>
          </a:bodyPr>
          <a:lstStyle/>
          <a:p>
            <a:r>
              <a:rPr lang="en-US" sz="2400" dirty="0">
                <a:cs typeface="Times New Roman" panose="02020603050405020304" pitchFamily="18" charset="0"/>
              </a:rPr>
              <a:t>Context: public subsidization of LTC in Spain (2007)</a:t>
            </a:r>
          </a:p>
          <a:p>
            <a:pPr lvl="1"/>
            <a:r>
              <a:rPr lang="en-US" sz="2000" dirty="0">
                <a:cs typeface="Times New Roman" panose="02020603050405020304" pitchFamily="18" charset="0"/>
              </a:rPr>
              <a:t>Universalized and funded access to LTC</a:t>
            </a:r>
          </a:p>
          <a:p>
            <a:pPr lvl="1"/>
            <a:r>
              <a:rPr lang="en-US" sz="2000" dirty="0">
                <a:cs typeface="Times New Roman" panose="02020603050405020304" pitchFamily="18" charset="0"/>
              </a:rPr>
              <a:t>One advantage: heterogeneously introduced across regions (identification!)</a:t>
            </a:r>
          </a:p>
          <a:p>
            <a:r>
              <a:rPr lang="en-US" sz="2400" dirty="0">
                <a:cs typeface="Times New Roman" panose="02020603050405020304" pitchFamily="18" charset="0"/>
              </a:rPr>
              <a:t>Contribution: first assessment of causal effects of access to LTC</a:t>
            </a:r>
          </a:p>
          <a:p>
            <a:pPr lvl="1"/>
            <a:r>
              <a:rPr lang="en-US" sz="2200" dirty="0">
                <a:cs typeface="Times New Roman" panose="02020603050405020304" pitchFamily="18" charset="0"/>
              </a:rPr>
              <a:t>Outcomes: social/health-related needs, hospital costs</a:t>
            </a:r>
          </a:p>
          <a:p>
            <a:pPr lvl="1"/>
            <a:r>
              <a:rPr lang="en-US" sz="2200" dirty="0">
                <a:cs typeface="Times New Roman" panose="02020603050405020304" pitchFamily="18" charset="0"/>
              </a:rPr>
              <a:t>What do we think? Valid? Interesting? </a:t>
            </a:r>
          </a:p>
          <a:p>
            <a:r>
              <a:rPr lang="en-US" sz="2400" dirty="0">
                <a:cs typeface="Times New Roman" panose="02020603050405020304" pitchFamily="18" charset="0"/>
              </a:rPr>
              <a:t>Data: Survey panel (2004-2013)</a:t>
            </a:r>
          </a:p>
          <a:p>
            <a:pPr lvl="1"/>
            <a:r>
              <a:rPr lang="en-US" sz="2200" dirty="0">
                <a:cs typeface="Times New Roman" panose="02020603050405020304" pitchFamily="18" charset="0"/>
              </a:rPr>
              <a:t>How useful is this? What would be better?</a:t>
            </a:r>
          </a:p>
          <a:p>
            <a:endParaRPr lang="en-US" sz="2400" dirty="0">
              <a:cs typeface="Times New Roman" panose="02020603050405020304" pitchFamily="18" charset="0"/>
            </a:endParaRPr>
          </a:p>
        </p:txBody>
      </p:sp>
    </p:spTree>
    <p:extLst>
      <p:ext uri="{BB962C8B-B14F-4D97-AF65-F5344CB8AC3E}">
        <p14:creationId xmlns:p14="http://schemas.microsoft.com/office/powerpoint/2010/main" val="34193273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1"/>
            <a:ext cx="10439400" cy="624840"/>
          </a:xfrm>
        </p:spPr>
        <p:txBody>
          <a:bodyPr>
            <a:noAutofit/>
          </a:bodyPr>
          <a:lstStyle/>
          <a:p>
            <a:r>
              <a:rPr lang="en-US" sz="3600" dirty="0">
                <a:cs typeface="Times New Roman" panose="02020603050405020304" pitchFamily="18" charset="0"/>
              </a:rPr>
              <a:t>Example: How can LTC care be expanded affordably?</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914400" y="1066801"/>
            <a:ext cx="9984829" cy="5141388"/>
          </a:xfrm>
        </p:spPr>
        <p:txBody>
          <a:bodyPr>
            <a:normAutofit/>
          </a:bodyPr>
          <a:lstStyle/>
          <a:p>
            <a:r>
              <a:rPr lang="en-US" sz="2400" dirty="0">
                <a:cs typeface="Times New Roman" panose="02020603050405020304" pitchFamily="18" charset="0"/>
              </a:rPr>
              <a:t>Context: public subsidization of LTC in Spain (2007)</a:t>
            </a:r>
          </a:p>
          <a:p>
            <a:pPr lvl="1"/>
            <a:r>
              <a:rPr lang="en-US" sz="2000" dirty="0">
                <a:cs typeface="Times New Roman" panose="02020603050405020304" pitchFamily="18" charset="0"/>
              </a:rPr>
              <a:t>Universalized and funded access to LTC</a:t>
            </a:r>
          </a:p>
          <a:p>
            <a:pPr lvl="1"/>
            <a:r>
              <a:rPr lang="en-US" sz="2000" dirty="0">
                <a:cs typeface="Times New Roman" panose="02020603050405020304" pitchFamily="18" charset="0"/>
              </a:rPr>
              <a:t>One advantage: heterogeneously introduced across regions (identification!)</a:t>
            </a:r>
          </a:p>
          <a:p>
            <a:r>
              <a:rPr lang="en-US" sz="2400" dirty="0">
                <a:cs typeface="Times New Roman" panose="02020603050405020304" pitchFamily="18" charset="0"/>
              </a:rPr>
              <a:t>Contribution: first assessment of causal effects of access to LTC</a:t>
            </a:r>
          </a:p>
          <a:p>
            <a:pPr lvl="1"/>
            <a:r>
              <a:rPr lang="en-US" sz="2200" dirty="0">
                <a:cs typeface="Times New Roman" panose="02020603050405020304" pitchFamily="18" charset="0"/>
              </a:rPr>
              <a:t>Outcomes: social/health-related needs, hospital costs</a:t>
            </a:r>
          </a:p>
          <a:p>
            <a:pPr lvl="1"/>
            <a:r>
              <a:rPr lang="en-US" sz="2200" dirty="0">
                <a:cs typeface="Times New Roman" panose="02020603050405020304" pitchFamily="18" charset="0"/>
              </a:rPr>
              <a:t>What do we think? Valid? Interesting? </a:t>
            </a:r>
          </a:p>
          <a:p>
            <a:r>
              <a:rPr lang="en-US" sz="2400" dirty="0">
                <a:cs typeface="Times New Roman" panose="02020603050405020304" pitchFamily="18" charset="0"/>
              </a:rPr>
              <a:t>Data: Survey panel (2004-2013)</a:t>
            </a:r>
          </a:p>
          <a:p>
            <a:pPr lvl="1"/>
            <a:r>
              <a:rPr lang="en-US" sz="2200" dirty="0">
                <a:cs typeface="Times New Roman" panose="02020603050405020304" pitchFamily="18" charset="0"/>
              </a:rPr>
              <a:t>How useful is this? What would be better?</a:t>
            </a:r>
          </a:p>
          <a:p>
            <a:r>
              <a:rPr lang="en-US" sz="2400" dirty="0">
                <a:cs typeface="Times New Roman" panose="02020603050405020304" pitchFamily="18" charset="0"/>
              </a:rPr>
              <a:t>Methods: What identifying assumption are they resting on?</a:t>
            </a:r>
          </a:p>
          <a:p>
            <a:pPr lvl="1"/>
            <a:r>
              <a:rPr lang="en-US" sz="2200" dirty="0">
                <a:cs typeface="Times New Roman" panose="02020603050405020304" pitchFamily="18" charset="0"/>
              </a:rPr>
              <a:t>Do they have a control group? Who? </a:t>
            </a:r>
          </a:p>
          <a:p>
            <a:endParaRPr lang="en-US" sz="2400" dirty="0">
              <a:cs typeface="Times New Roman" panose="02020603050405020304" pitchFamily="18" charset="0"/>
            </a:endParaRPr>
          </a:p>
          <a:p>
            <a:endParaRPr lang="en-US" sz="2400" dirty="0">
              <a:cs typeface="Times New Roman" panose="02020603050405020304" pitchFamily="18" charset="0"/>
            </a:endParaRPr>
          </a:p>
        </p:txBody>
      </p:sp>
    </p:spTree>
    <p:extLst>
      <p:ext uri="{BB962C8B-B14F-4D97-AF65-F5344CB8AC3E}">
        <p14:creationId xmlns:p14="http://schemas.microsoft.com/office/powerpoint/2010/main" val="254620110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1"/>
            <a:ext cx="10439400" cy="624840"/>
          </a:xfrm>
        </p:spPr>
        <p:txBody>
          <a:bodyPr>
            <a:noAutofit/>
          </a:bodyPr>
          <a:lstStyle/>
          <a:p>
            <a:r>
              <a:rPr lang="en-US" sz="3600" dirty="0">
                <a:cs typeface="Times New Roman" panose="02020603050405020304" pitchFamily="18" charset="0"/>
              </a:rPr>
              <a:t>Data: What story are we telling here? </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914400" y="1066801"/>
            <a:ext cx="9984829" cy="5141388"/>
          </a:xfrm>
        </p:spPr>
        <p:txBody>
          <a:bodyPr>
            <a:normAutofit/>
          </a:bodyPr>
          <a:lstStyle/>
          <a:p>
            <a:endParaRPr lang="en-US" sz="2400" dirty="0">
              <a:cs typeface="Times New Roman" panose="02020603050405020304" pitchFamily="18" charset="0"/>
            </a:endParaRPr>
          </a:p>
        </p:txBody>
      </p:sp>
      <p:pic>
        <p:nvPicPr>
          <p:cNvPr id="5" name="Picture 4">
            <a:extLst>
              <a:ext uri="{FF2B5EF4-FFF2-40B4-BE49-F238E27FC236}">
                <a16:creationId xmlns:a16="http://schemas.microsoft.com/office/drawing/2014/main" id="{1B8D28D2-22CF-1B21-9B40-D523FF5C9ABF}"/>
              </a:ext>
            </a:extLst>
          </p:cNvPr>
          <p:cNvPicPr>
            <a:picLocks noChangeAspect="1"/>
          </p:cNvPicPr>
          <p:nvPr/>
        </p:nvPicPr>
        <p:blipFill>
          <a:blip r:embed="rId3"/>
          <a:stretch>
            <a:fillRect/>
          </a:stretch>
        </p:blipFill>
        <p:spPr>
          <a:xfrm>
            <a:off x="838200" y="962231"/>
            <a:ext cx="8926171" cy="5639587"/>
          </a:xfrm>
          <a:prstGeom prst="rect">
            <a:avLst/>
          </a:prstGeom>
        </p:spPr>
      </p:pic>
    </p:spTree>
    <p:extLst>
      <p:ext uri="{BB962C8B-B14F-4D97-AF65-F5344CB8AC3E}">
        <p14:creationId xmlns:p14="http://schemas.microsoft.com/office/powerpoint/2010/main" val="30165742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The Poisson Distribution</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14400" y="1066801"/>
                <a:ext cx="9984829" cy="5141388"/>
              </a:xfrm>
            </p:spPr>
            <p:txBody>
              <a:bodyPr>
                <a:normAutofit/>
              </a:bodyPr>
              <a:lstStyle/>
              <a:p>
                <a:r>
                  <a:rPr lang="en-US" sz="2400" dirty="0">
                    <a:cs typeface="Times New Roman" panose="02020603050405020304" pitchFamily="18" charset="0"/>
                  </a:rPr>
                  <a:t>We can use </a:t>
                </a:r>
                <a:r>
                  <a:rPr lang="en-US" sz="2400" b="1" dirty="0">
                    <a:cs typeface="Times New Roman" panose="02020603050405020304" pitchFamily="18" charset="0"/>
                  </a:rPr>
                  <a:t>GLM </a:t>
                </a:r>
                <a:r>
                  <a:rPr lang="en-US" sz="2400" dirty="0">
                    <a:cs typeface="Times New Roman" panose="02020603050405020304" pitchFamily="18" charset="0"/>
                  </a:rPr>
                  <a:t>again to handle this non-normality</a:t>
                </a:r>
              </a:p>
              <a:p>
                <a:r>
                  <a:rPr lang="en-US" sz="2400" dirty="0">
                    <a:cs typeface="Times New Roman" panose="02020603050405020304" pitchFamily="18" charset="0"/>
                  </a:rPr>
                  <a:t>We just need a link function that approximates shape of data</a:t>
                </a:r>
              </a:p>
              <a:p>
                <a:r>
                  <a:rPr lang="en-US" sz="2400" dirty="0">
                    <a:cs typeface="Times New Roman" panose="02020603050405020304" pitchFamily="18" charset="0"/>
                  </a:rPr>
                  <a:t>Poisson distribution: </a:t>
                </a:r>
              </a:p>
              <a:p>
                <a:pPr marL="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cs typeface="Times New Roman" panose="02020603050405020304" pitchFamily="18" charset="0"/>
                        </a:rPr>
                        <m:t>𝑃</m:t>
                      </m:r>
                      <m:d>
                        <m:dPr>
                          <m:ctrlPr>
                            <a:rPr lang="en-US" sz="2400" b="0" i="1" smtClean="0">
                              <a:latin typeface="Cambria Math" panose="02040503050406030204" pitchFamily="18" charset="0"/>
                              <a:cs typeface="Times New Roman" panose="02020603050405020304" pitchFamily="18" charset="0"/>
                            </a:rPr>
                          </m:ctrlPr>
                        </m:dPr>
                        <m:e>
                          <m:r>
                            <a:rPr lang="en-US" sz="2400" b="0" i="1" smtClean="0">
                              <a:latin typeface="Cambria Math" panose="02040503050406030204" pitchFamily="18" charset="0"/>
                              <a:cs typeface="Times New Roman" panose="02020603050405020304" pitchFamily="18" charset="0"/>
                            </a:rPr>
                            <m:t>𝑥</m:t>
                          </m:r>
                        </m:e>
                      </m:d>
                      <m:r>
                        <a:rPr lang="en-US" sz="2400" b="0" i="1" smtClean="0">
                          <a:latin typeface="Cambria Math" panose="02040503050406030204" pitchFamily="18" charset="0"/>
                          <a:cs typeface="Times New Roman" panose="02020603050405020304" pitchFamily="18" charset="0"/>
                        </a:rPr>
                        <m:t>=</m:t>
                      </m:r>
                      <m:f>
                        <m:fPr>
                          <m:ctrlPr>
                            <a:rPr lang="en-US" sz="2400" b="0" i="1" smtClean="0">
                              <a:latin typeface="Cambria Math" panose="02040503050406030204" pitchFamily="18" charset="0"/>
                              <a:cs typeface="Times New Roman" panose="02020603050405020304" pitchFamily="18" charset="0"/>
                            </a:rPr>
                          </m:ctrlPr>
                        </m:fPr>
                        <m:num>
                          <m:sSup>
                            <m:sSupPr>
                              <m:ctrlPr>
                                <a:rPr lang="en-US" sz="2400" b="0" i="1" smtClean="0">
                                  <a:latin typeface="Cambria Math" panose="02040503050406030204" pitchFamily="18" charset="0"/>
                                  <a:cs typeface="Times New Roman" panose="02020603050405020304" pitchFamily="18" charset="0"/>
                                </a:rPr>
                              </m:ctrlPr>
                            </m:sSupPr>
                            <m:e>
                              <m:r>
                                <a:rPr lang="en-US" sz="2400" b="0" i="1" smtClean="0">
                                  <a:latin typeface="Cambria Math" panose="02040503050406030204" pitchFamily="18" charset="0"/>
                                  <a:cs typeface="Times New Roman" panose="02020603050405020304" pitchFamily="18" charset="0"/>
                                </a:rPr>
                                <m:t>𝜆</m:t>
                              </m:r>
                            </m:e>
                            <m:sup>
                              <m:r>
                                <a:rPr lang="en-US" sz="2400" b="0" i="1" smtClean="0">
                                  <a:latin typeface="Cambria Math" panose="02040503050406030204" pitchFamily="18" charset="0"/>
                                  <a:cs typeface="Times New Roman" panose="02020603050405020304" pitchFamily="18" charset="0"/>
                                </a:rPr>
                                <m:t>𝑥</m:t>
                              </m:r>
                            </m:sup>
                          </m:sSup>
                          <m:sSup>
                            <m:sSupPr>
                              <m:ctrlPr>
                                <a:rPr lang="en-US" sz="2400" b="0" i="1" smtClean="0">
                                  <a:latin typeface="Cambria Math" panose="02040503050406030204" pitchFamily="18" charset="0"/>
                                  <a:cs typeface="Times New Roman" panose="02020603050405020304" pitchFamily="18" charset="0"/>
                                </a:rPr>
                              </m:ctrlPr>
                            </m:sSupPr>
                            <m:e>
                              <m:r>
                                <a:rPr lang="en-US" sz="2400" b="0" i="1" smtClean="0">
                                  <a:latin typeface="Cambria Math" panose="02040503050406030204" pitchFamily="18" charset="0"/>
                                  <a:cs typeface="Times New Roman" panose="02020603050405020304" pitchFamily="18" charset="0"/>
                                </a:rPr>
                                <m:t>𝑒</m:t>
                              </m:r>
                            </m:e>
                            <m:sup>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𝜆</m:t>
                              </m:r>
                            </m:sup>
                          </m:sSup>
                        </m:num>
                        <m:den>
                          <m:r>
                            <a:rPr lang="en-US" sz="2400" b="0" i="1" smtClean="0">
                              <a:latin typeface="Cambria Math" panose="02040503050406030204" pitchFamily="18" charset="0"/>
                              <a:cs typeface="Times New Roman" panose="02020603050405020304" pitchFamily="18" charset="0"/>
                            </a:rPr>
                            <m:t>𝑥</m:t>
                          </m:r>
                          <m:r>
                            <a:rPr lang="en-US" sz="2400" b="0" i="1" smtClean="0">
                              <a:latin typeface="Cambria Math" panose="02040503050406030204" pitchFamily="18" charset="0"/>
                              <a:cs typeface="Times New Roman" panose="02020603050405020304" pitchFamily="18" charset="0"/>
                            </a:rPr>
                            <m:t>!</m:t>
                          </m:r>
                        </m:den>
                      </m:f>
                    </m:oMath>
                  </m:oMathPara>
                </a14:m>
                <a:endParaRPr lang="en-US" sz="2400" dirty="0">
                  <a:cs typeface="Times New Roman" panose="02020603050405020304" pitchFamily="18" charset="0"/>
                </a:endParaRPr>
              </a:p>
              <a:p>
                <a:r>
                  <a:rPr lang="en-US" sz="2400" dirty="0">
                    <a:cs typeface="Times New Roman" panose="02020603050405020304" pitchFamily="18" charset="0"/>
                  </a:rPr>
                  <a:t>Note: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𝜆</m:t>
                    </m:r>
                  </m:oMath>
                </a14:m>
                <a:r>
                  <a:rPr lang="en-US" sz="2400" dirty="0">
                    <a:cs typeface="Times New Roman" panose="02020603050405020304" pitchFamily="18" charset="0"/>
                  </a:rPr>
                  <a:t> is the “intensity parameter” and is equivalent to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𝔼</m:t>
                    </m:r>
                    <m:d>
                      <m:dPr>
                        <m:ctrlPr>
                          <a:rPr lang="en-US" sz="2400" b="0" i="1" smtClean="0">
                            <a:latin typeface="Cambria Math" panose="02040503050406030204" pitchFamily="18" charset="0"/>
                            <a:cs typeface="Times New Roman" panose="02020603050405020304" pitchFamily="18" charset="0"/>
                          </a:rPr>
                        </m:ctrlPr>
                      </m:dPr>
                      <m:e>
                        <m:r>
                          <a:rPr lang="en-US" sz="2400" b="0" i="1" smtClean="0">
                            <a:latin typeface="Cambria Math" panose="02040503050406030204" pitchFamily="18" charset="0"/>
                            <a:cs typeface="Times New Roman" panose="02020603050405020304" pitchFamily="18" charset="0"/>
                          </a:rPr>
                          <m:t>𝑥</m:t>
                        </m:r>
                      </m:e>
                    </m:d>
                    <m:r>
                      <a:rPr lang="en-US" sz="2400" b="0" i="1" smtClean="0">
                        <a:latin typeface="Cambria Math" panose="02040503050406030204" pitchFamily="18" charset="0"/>
                        <a:cs typeface="Times New Roman" panose="02020603050405020304" pitchFamily="18" charset="0"/>
                      </a:rPr>
                      <m:t> </m:t>
                    </m:r>
                    <m:r>
                      <a:rPr lang="en-US" sz="2400" b="0" i="1" smtClean="0">
                        <a:latin typeface="Cambria Math" panose="02040503050406030204" pitchFamily="18" charset="0"/>
                        <a:cs typeface="Times New Roman" panose="02020603050405020304" pitchFamily="18" charset="0"/>
                      </a:rPr>
                      <m:t>𝑎𝑛𝑑</m:t>
                    </m:r>
                    <m:r>
                      <a:rPr lang="en-US" sz="2400" b="0" i="0" smtClean="0">
                        <a:latin typeface="Cambria Math" panose="02040503050406030204" pitchFamily="18" charset="0"/>
                        <a:cs typeface="Times New Roman" panose="02020603050405020304" pitchFamily="18" charset="0"/>
                      </a:rPr>
                      <m:t> </m:t>
                    </m:r>
                    <m:r>
                      <a:rPr lang="en-US" sz="2400" b="0" i="1" smtClean="0">
                        <a:latin typeface="Cambria Math" panose="02040503050406030204" pitchFamily="18" charset="0"/>
                        <a:cs typeface="Times New Roman" panose="02020603050405020304" pitchFamily="18" charset="0"/>
                      </a:rPr>
                      <m:t>𝕍</m:t>
                    </m:r>
                    <m:d>
                      <m:dPr>
                        <m:ctrlPr>
                          <a:rPr lang="en-US" sz="2400" b="0" i="1" smtClean="0">
                            <a:latin typeface="Cambria Math" panose="02040503050406030204" pitchFamily="18" charset="0"/>
                            <a:cs typeface="Times New Roman" panose="02020603050405020304" pitchFamily="18" charset="0"/>
                          </a:rPr>
                        </m:ctrlPr>
                      </m:dPr>
                      <m:e>
                        <m:r>
                          <a:rPr lang="en-US" sz="2400" b="0" i="1" smtClean="0">
                            <a:latin typeface="Cambria Math" panose="02040503050406030204" pitchFamily="18" charset="0"/>
                            <a:cs typeface="Times New Roman" panose="02020603050405020304" pitchFamily="18" charset="0"/>
                          </a:rPr>
                          <m:t>𝑥</m:t>
                        </m:r>
                      </m:e>
                    </m:d>
                  </m:oMath>
                </a14:m>
                <a:endParaRPr lang="en-US" sz="2400" b="0" dirty="0">
                  <a:cs typeface="Times New Roman" panose="02020603050405020304" pitchFamily="18" charset="0"/>
                </a:endParaRPr>
              </a:p>
              <a:p>
                <a:r>
                  <a:rPr lang="en-US" sz="2400" b="0" dirty="0">
                    <a:cs typeface="Times New Roman" panose="02020603050405020304" pitchFamily="18" charset="0"/>
                  </a:rPr>
                  <a:t>Piece of cake to implement now! </a:t>
                </a:r>
              </a:p>
              <a:p>
                <a:r>
                  <a:rPr lang="en-US" sz="2400" dirty="0">
                    <a:cs typeface="Times New Roman" panose="02020603050405020304" pitchFamily="18" charset="0"/>
                  </a:rPr>
                  <a:t>The likelihood function is: </a:t>
                </a:r>
              </a:p>
              <a:p>
                <a:endParaRPr lang="en-US" sz="2400" b="0" dirty="0">
                  <a:cs typeface="Times New Roman" panose="02020603050405020304" pitchFamily="18" charset="0"/>
                </a:endParaRPr>
              </a:p>
              <a:p>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14400" y="1066801"/>
                <a:ext cx="9984829" cy="5141388"/>
              </a:xfrm>
              <a:blipFill>
                <a:blip r:embed="rId3"/>
                <a:stretch>
                  <a:fillRect l="-427" t="-1305"/>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E3F0C935-CD1A-7345-E271-EB9C839A5B96}"/>
              </a:ext>
            </a:extLst>
          </p:cNvPr>
          <p:cNvPicPr>
            <a:picLocks noChangeAspect="1"/>
          </p:cNvPicPr>
          <p:nvPr/>
        </p:nvPicPr>
        <p:blipFill>
          <a:blip r:embed="rId4"/>
          <a:stretch>
            <a:fillRect/>
          </a:stretch>
        </p:blipFill>
        <p:spPr>
          <a:xfrm>
            <a:off x="1828800" y="5105400"/>
            <a:ext cx="7315200" cy="1032387"/>
          </a:xfrm>
          <a:prstGeom prst="rect">
            <a:avLst/>
          </a:prstGeom>
        </p:spPr>
      </p:pic>
    </p:spTree>
    <p:extLst>
      <p:ext uri="{BB962C8B-B14F-4D97-AF65-F5344CB8AC3E}">
        <p14:creationId xmlns:p14="http://schemas.microsoft.com/office/powerpoint/2010/main" val="402089254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1"/>
            <a:ext cx="10439400" cy="624840"/>
          </a:xfrm>
        </p:spPr>
        <p:txBody>
          <a:bodyPr>
            <a:noAutofit/>
          </a:bodyPr>
          <a:lstStyle/>
          <a:p>
            <a:r>
              <a:rPr lang="en-US" sz="3600" dirty="0">
                <a:cs typeface="Times New Roman" panose="02020603050405020304" pitchFamily="18" charset="0"/>
              </a:rPr>
              <a:t>Side Note: Figures</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914400" y="1066801"/>
            <a:ext cx="9984829" cy="5141388"/>
          </a:xfrm>
        </p:spPr>
        <p:txBody>
          <a:bodyPr>
            <a:normAutofit/>
          </a:bodyPr>
          <a:lstStyle/>
          <a:p>
            <a:r>
              <a:rPr lang="en-US" sz="2400" dirty="0">
                <a:cs typeface="Times New Roman" panose="02020603050405020304" pitchFamily="18" charset="0"/>
              </a:rPr>
              <a:t>What is this?</a:t>
            </a:r>
          </a:p>
        </p:txBody>
      </p:sp>
      <p:pic>
        <p:nvPicPr>
          <p:cNvPr id="5" name="Picture 4">
            <a:extLst>
              <a:ext uri="{FF2B5EF4-FFF2-40B4-BE49-F238E27FC236}">
                <a16:creationId xmlns:a16="http://schemas.microsoft.com/office/drawing/2014/main" id="{3B6F4C46-84C8-A0EB-AC4B-89892DF32E16}"/>
              </a:ext>
            </a:extLst>
          </p:cNvPr>
          <p:cNvPicPr>
            <a:picLocks noChangeAspect="1"/>
          </p:cNvPicPr>
          <p:nvPr/>
        </p:nvPicPr>
        <p:blipFill>
          <a:blip r:embed="rId3"/>
          <a:stretch>
            <a:fillRect/>
          </a:stretch>
        </p:blipFill>
        <p:spPr>
          <a:xfrm>
            <a:off x="636104" y="845495"/>
            <a:ext cx="8839200" cy="5362694"/>
          </a:xfrm>
          <a:prstGeom prst="rect">
            <a:avLst/>
          </a:prstGeom>
        </p:spPr>
      </p:pic>
    </p:spTree>
    <p:extLst>
      <p:ext uri="{BB962C8B-B14F-4D97-AF65-F5344CB8AC3E}">
        <p14:creationId xmlns:p14="http://schemas.microsoft.com/office/powerpoint/2010/main" val="417830617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1"/>
            <a:ext cx="10439400" cy="624840"/>
          </a:xfrm>
        </p:spPr>
        <p:txBody>
          <a:bodyPr>
            <a:noAutofit/>
          </a:bodyPr>
          <a:lstStyle/>
          <a:p>
            <a:r>
              <a:rPr lang="en-US" sz="3600" dirty="0">
                <a:cs typeface="Times New Roman" panose="02020603050405020304" pitchFamily="18" charset="0"/>
              </a:rPr>
              <a:t>Data: What story are we telling here? </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914400" y="1066801"/>
            <a:ext cx="9984829" cy="5141388"/>
          </a:xfrm>
        </p:spPr>
        <p:txBody>
          <a:bodyPr>
            <a:normAutofit/>
          </a:bodyPr>
          <a:lstStyle/>
          <a:p>
            <a:pPr marL="0" indent="0">
              <a:buNone/>
            </a:pPr>
            <a:r>
              <a:rPr lang="en-US" sz="2400" dirty="0">
                <a:cs typeface="Times New Roman" panose="02020603050405020304" pitchFamily="18" charset="0"/>
              </a:rPr>
              <a:t>Outcome variables: </a:t>
            </a:r>
          </a:p>
          <a:p>
            <a:pPr marL="457200" indent="-457200">
              <a:buFont typeface="+mj-lt"/>
              <a:buAutoNum type="arabicPeriod"/>
            </a:pPr>
            <a:r>
              <a:rPr lang="en-US" sz="2400" dirty="0">
                <a:cs typeface="Times New Roman" panose="02020603050405020304" pitchFamily="18" charset="0"/>
              </a:rPr>
              <a:t>Hospital admission (extensive margin) </a:t>
            </a:r>
          </a:p>
          <a:p>
            <a:pPr marL="457200" indent="-457200">
              <a:buFont typeface="+mj-lt"/>
              <a:buAutoNum type="arabicPeriod"/>
            </a:pPr>
            <a:r>
              <a:rPr lang="en-US" sz="2400" dirty="0">
                <a:cs typeface="Times New Roman" panose="02020603050405020304" pitchFamily="18" charset="0"/>
              </a:rPr>
              <a:t>Hospital utilization/length of stay (intensive margin) </a:t>
            </a:r>
          </a:p>
          <a:p>
            <a:pPr marL="457200" indent="-457200">
              <a:buFont typeface="+mj-lt"/>
              <a:buAutoNum type="arabicPeriod"/>
            </a:pPr>
            <a:endParaRPr lang="en-US" sz="2400" dirty="0">
              <a:cs typeface="Times New Roman" panose="02020603050405020304" pitchFamily="18" charset="0"/>
            </a:endParaRPr>
          </a:p>
          <a:p>
            <a:pPr marL="0" indent="0">
              <a:buNone/>
            </a:pPr>
            <a:r>
              <a:rPr lang="en-US" sz="2400" dirty="0">
                <a:cs typeface="Times New Roman" panose="02020603050405020304" pitchFamily="18" charset="0"/>
              </a:rPr>
              <a:t>Assumptions to check: </a:t>
            </a:r>
          </a:p>
          <a:p>
            <a:r>
              <a:rPr lang="en-US" sz="2400" dirty="0">
                <a:cs typeface="Times New Roman" panose="02020603050405020304" pitchFamily="18" charset="0"/>
              </a:rPr>
              <a:t>Is there a selection process that needs to be modeled? </a:t>
            </a:r>
          </a:p>
          <a:p>
            <a:r>
              <a:rPr lang="en-US" sz="2400" dirty="0">
                <a:cs typeface="Times New Roman" panose="02020603050405020304" pitchFamily="18" charset="0"/>
              </a:rPr>
              <a:t>Are we observing the zeros? </a:t>
            </a:r>
          </a:p>
        </p:txBody>
      </p:sp>
    </p:spTree>
    <p:extLst>
      <p:ext uri="{BB962C8B-B14F-4D97-AF65-F5344CB8AC3E}">
        <p14:creationId xmlns:p14="http://schemas.microsoft.com/office/powerpoint/2010/main" val="53413744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1"/>
            <a:ext cx="10439400" cy="624840"/>
          </a:xfrm>
        </p:spPr>
        <p:txBody>
          <a:bodyPr>
            <a:noAutofit/>
          </a:bodyPr>
          <a:lstStyle/>
          <a:p>
            <a:r>
              <a:rPr lang="en-US" sz="3600" dirty="0">
                <a:cs typeface="Times New Roman" panose="02020603050405020304" pitchFamily="18" charset="0"/>
              </a:rPr>
              <a:t>Empirical Strategy: Decision Stage</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914400" y="1066801"/>
            <a:ext cx="9984829" cy="5141388"/>
          </a:xfrm>
        </p:spPr>
        <p:txBody>
          <a:bodyPr>
            <a:normAutofit/>
          </a:bodyPr>
          <a:lstStyle/>
          <a:p>
            <a:pPr marL="0" indent="0">
              <a:buNone/>
            </a:pPr>
            <a:r>
              <a:rPr lang="en-US" sz="2400" dirty="0">
                <a:cs typeface="Times New Roman" panose="02020603050405020304" pitchFamily="18" charset="0"/>
              </a:rPr>
              <a:t>Decision stage is modeled as a </a:t>
            </a:r>
            <a:r>
              <a:rPr lang="en-US" sz="2400" b="1" dirty="0">
                <a:cs typeface="Times New Roman" panose="02020603050405020304" pitchFamily="18" charset="0"/>
              </a:rPr>
              <a:t>difference-in-differences: </a:t>
            </a:r>
            <a:endParaRPr lang="en-US" sz="2400" dirty="0">
              <a:cs typeface="Times New Roman" panose="02020603050405020304" pitchFamily="18" charset="0"/>
            </a:endParaRPr>
          </a:p>
          <a:p>
            <a:r>
              <a:rPr lang="en-US" sz="2400" dirty="0">
                <a:cs typeface="Times New Roman" panose="02020603050405020304" pitchFamily="18" charset="0"/>
              </a:rPr>
              <a:t>Subsidization meaningfully changes likelihood of admission </a:t>
            </a:r>
          </a:p>
        </p:txBody>
      </p:sp>
      <p:pic>
        <p:nvPicPr>
          <p:cNvPr id="5" name="Picture 4">
            <a:extLst>
              <a:ext uri="{FF2B5EF4-FFF2-40B4-BE49-F238E27FC236}">
                <a16:creationId xmlns:a16="http://schemas.microsoft.com/office/drawing/2014/main" id="{09A84FB0-4216-7148-CE89-E0B0B35CC181}"/>
              </a:ext>
            </a:extLst>
          </p:cNvPr>
          <p:cNvPicPr>
            <a:picLocks noChangeAspect="1"/>
          </p:cNvPicPr>
          <p:nvPr/>
        </p:nvPicPr>
        <p:blipFill>
          <a:blip r:embed="rId3"/>
          <a:stretch>
            <a:fillRect/>
          </a:stretch>
        </p:blipFill>
        <p:spPr>
          <a:xfrm>
            <a:off x="1143000" y="2057400"/>
            <a:ext cx="7584490" cy="1676400"/>
          </a:xfrm>
          <a:prstGeom prst="rect">
            <a:avLst/>
          </a:prstGeom>
        </p:spPr>
      </p:pic>
    </p:spTree>
    <p:extLst>
      <p:ext uri="{BB962C8B-B14F-4D97-AF65-F5344CB8AC3E}">
        <p14:creationId xmlns:p14="http://schemas.microsoft.com/office/powerpoint/2010/main" val="251623086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1"/>
            <a:ext cx="10439400" cy="624840"/>
          </a:xfrm>
        </p:spPr>
        <p:txBody>
          <a:bodyPr>
            <a:noAutofit/>
          </a:bodyPr>
          <a:lstStyle/>
          <a:p>
            <a:r>
              <a:rPr lang="en-US" sz="3600" dirty="0">
                <a:cs typeface="Times New Roman" panose="02020603050405020304" pitchFamily="18" charset="0"/>
              </a:rPr>
              <a:t>Empirical Strategy: Intensity Stage</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914400" y="1066801"/>
            <a:ext cx="9984829" cy="5141388"/>
          </a:xfrm>
        </p:spPr>
        <p:txBody>
          <a:bodyPr>
            <a:normAutofit/>
          </a:bodyPr>
          <a:lstStyle/>
          <a:p>
            <a:pPr marL="0" indent="0">
              <a:buNone/>
            </a:pPr>
            <a:r>
              <a:rPr lang="en-US" sz="2400" dirty="0">
                <a:cs typeface="Times New Roman" panose="02020603050405020304" pitchFamily="18" charset="0"/>
              </a:rPr>
              <a:t>Intensity stage is also modeled as a </a:t>
            </a:r>
            <a:r>
              <a:rPr lang="en-US" sz="2400" b="1" dirty="0">
                <a:cs typeface="Times New Roman" panose="02020603050405020304" pitchFamily="18" charset="0"/>
              </a:rPr>
              <a:t>difference-in-differences: </a:t>
            </a:r>
            <a:endParaRPr lang="en-US" sz="2400" dirty="0">
              <a:cs typeface="Times New Roman" panose="02020603050405020304" pitchFamily="18" charset="0"/>
            </a:endParaRPr>
          </a:p>
          <a:p>
            <a:r>
              <a:rPr lang="en-US" sz="2400" dirty="0">
                <a:cs typeface="Times New Roman" panose="02020603050405020304" pitchFamily="18" charset="0"/>
              </a:rPr>
              <a:t>Subsidization meaningfully changes total utilization</a:t>
            </a:r>
          </a:p>
          <a:p>
            <a:endParaRPr lang="en-US" sz="2400" dirty="0">
              <a:cs typeface="Times New Roman" panose="02020603050405020304" pitchFamily="18" charset="0"/>
            </a:endParaRPr>
          </a:p>
          <a:p>
            <a:endParaRPr lang="en-US" sz="2400" dirty="0">
              <a:cs typeface="Times New Roman" panose="02020603050405020304" pitchFamily="18" charset="0"/>
            </a:endParaRPr>
          </a:p>
          <a:p>
            <a:endParaRPr lang="en-US" sz="2400" dirty="0">
              <a:cs typeface="Times New Roman" panose="02020603050405020304" pitchFamily="18" charset="0"/>
            </a:endParaRPr>
          </a:p>
          <a:p>
            <a:endParaRPr lang="en-US" sz="2400" dirty="0">
              <a:cs typeface="Times New Roman" panose="02020603050405020304" pitchFamily="18" charset="0"/>
            </a:endParaRPr>
          </a:p>
          <a:p>
            <a:pPr lvl="1"/>
            <a:endParaRPr lang="en-US" sz="2200" dirty="0">
              <a:cs typeface="Times New Roman" panose="02020603050405020304" pitchFamily="18" charset="0"/>
            </a:endParaRPr>
          </a:p>
        </p:txBody>
      </p:sp>
      <p:pic>
        <p:nvPicPr>
          <p:cNvPr id="6" name="Picture 5">
            <a:extLst>
              <a:ext uri="{FF2B5EF4-FFF2-40B4-BE49-F238E27FC236}">
                <a16:creationId xmlns:a16="http://schemas.microsoft.com/office/drawing/2014/main" id="{4BDE10A3-E2AC-CF8C-FCCD-E41E7C902BB4}"/>
              </a:ext>
            </a:extLst>
          </p:cNvPr>
          <p:cNvPicPr>
            <a:picLocks noChangeAspect="1"/>
          </p:cNvPicPr>
          <p:nvPr/>
        </p:nvPicPr>
        <p:blipFill>
          <a:blip r:embed="rId3"/>
          <a:stretch>
            <a:fillRect/>
          </a:stretch>
        </p:blipFill>
        <p:spPr>
          <a:xfrm>
            <a:off x="914400" y="1996890"/>
            <a:ext cx="7344642" cy="1736909"/>
          </a:xfrm>
          <a:prstGeom prst="rect">
            <a:avLst/>
          </a:prstGeom>
        </p:spPr>
      </p:pic>
    </p:spTree>
    <p:extLst>
      <p:ext uri="{BB962C8B-B14F-4D97-AF65-F5344CB8AC3E}">
        <p14:creationId xmlns:p14="http://schemas.microsoft.com/office/powerpoint/2010/main" val="24204728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1"/>
            <a:ext cx="10439400" cy="624840"/>
          </a:xfrm>
        </p:spPr>
        <p:txBody>
          <a:bodyPr>
            <a:noAutofit/>
          </a:bodyPr>
          <a:lstStyle/>
          <a:p>
            <a:r>
              <a:rPr lang="en-US" sz="3600" dirty="0">
                <a:cs typeface="Times New Roman" panose="02020603050405020304" pitchFamily="18" charset="0"/>
              </a:rPr>
              <a:t>Empirical Strategy: Intensity Stage</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914400" y="1066801"/>
            <a:ext cx="9984829" cy="5141388"/>
          </a:xfrm>
        </p:spPr>
        <p:txBody>
          <a:bodyPr>
            <a:normAutofit lnSpcReduction="10000"/>
          </a:bodyPr>
          <a:lstStyle/>
          <a:p>
            <a:pPr marL="0" indent="0">
              <a:buNone/>
            </a:pPr>
            <a:r>
              <a:rPr lang="en-US" sz="2400" dirty="0">
                <a:cs typeface="Times New Roman" panose="02020603050405020304" pitchFamily="18" charset="0"/>
              </a:rPr>
              <a:t>Intensity stage is also modeled as a </a:t>
            </a:r>
            <a:r>
              <a:rPr lang="en-US" sz="2400" b="1" dirty="0">
                <a:cs typeface="Times New Roman" panose="02020603050405020304" pitchFamily="18" charset="0"/>
              </a:rPr>
              <a:t>difference-in-differences: </a:t>
            </a:r>
            <a:endParaRPr lang="en-US" sz="2400" dirty="0">
              <a:cs typeface="Times New Roman" panose="02020603050405020304" pitchFamily="18" charset="0"/>
            </a:endParaRPr>
          </a:p>
          <a:p>
            <a:r>
              <a:rPr lang="en-US" sz="2400" dirty="0">
                <a:cs typeface="Times New Roman" panose="02020603050405020304" pitchFamily="18" charset="0"/>
              </a:rPr>
              <a:t>Subsidization meaningfully changes total utilization</a:t>
            </a:r>
          </a:p>
          <a:p>
            <a:endParaRPr lang="en-US" sz="2400" dirty="0">
              <a:cs typeface="Times New Roman" panose="02020603050405020304" pitchFamily="18" charset="0"/>
            </a:endParaRPr>
          </a:p>
          <a:p>
            <a:endParaRPr lang="en-US" sz="2400" dirty="0">
              <a:cs typeface="Times New Roman" panose="02020603050405020304" pitchFamily="18" charset="0"/>
            </a:endParaRPr>
          </a:p>
          <a:p>
            <a:endParaRPr lang="en-US" sz="2400" dirty="0">
              <a:cs typeface="Times New Roman" panose="02020603050405020304" pitchFamily="18" charset="0"/>
            </a:endParaRPr>
          </a:p>
          <a:p>
            <a:endParaRPr lang="en-US" sz="2400" dirty="0">
              <a:cs typeface="Times New Roman" panose="02020603050405020304" pitchFamily="18" charset="0"/>
            </a:endParaRPr>
          </a:p>
          <a:p>
            <a:r>
              <a:rPr lang="en-US" sz="2400" dirty="0">
                <a:cs typeface="Times New Roman" panose="02020603050405020304" pitchFamily="18" charset="0"/>
              </a:rPr>
              <a:t>Use IV (</a:t>
            </a:r>
            <a:r>
              <a:rPr lang="en-US" sz="2400" b="1" dirty="0">
                <a:cs typeface="Times New Roman" panose="02020603050405020304" pitchFamily="18" charset="0"/>
              </a:rPr>
              <a:t>control function</a:t>
            </a:r>
            <a:r>
              <a:rPr lang="en-US" sz="2400" dirty="0">
                <a:cs typeface="Times New Roman" panose="02020603050405020304" pitchFamily="18" charset="0"/>
              </a:rPr>
              <a:t>) to deal with endogeneity (with 6 instruments!): </a:t>
            </a:r>
          </a:p>
          <a:p>
            <a:pPr lvl="1"/>
            <a:r>
              <a:rPr lang="en-US" sz="2200" dirty="0">
                <a:cs typeface="Times New Roman" panose="02020603050405020304" pitchFamily="18" charset="0"/>
              </a:rPr>
              <a:t>Socialist party support + post interaction</a:t>
            </a:r>
          </a:p>
          <a:p>
            <a:pPr lvl="1"/>
            <a:r>
              <a:rPr lang="en-US" sz="2200" dirty="0">
                <a:cs typeface="Times New Roman" panose="02020603050405020304" pitchFamily="18" charset="0"/>
              </a:rPr>
              <a:t>Coverage of public home care prior to policy + post interaction</a:t>
            </a:r>
          </a:p>
          <a:p>
            <a:pPr lvl="1"/>
            <a:r>
              <a:rPr lang="en-US" sz="2200" dirty="0">
                <a:cs typeface="Times New Roman" panose="02020603050405020304" pitchFamily="18" charset="0"/>
              </a:rPr>
              <a:t>Proportion of women outside the labor market (why?) </a:t>
            </a:r>
          </a:p>
          <a:p>
            <a:pPr lvl="1"/>
            <a:r>
              <a:rPr lang="en-US" sz="2200" dirty="0">
                <a:cs typeface="Times New Roman" panose="02020603050405020304" pitchFamily="18" charset="0"/>
              </a:rPr>
              <a:t>Living in a rural area or not</a:t>
            </a:r>
          </a:p>
        </p:txBody>
      </p:sp>
      <p:pic>
        <p:nvPicPr>
          <p:cNvPr id="6" name="Picture 5">
            <a:extLst>
              <a:ext uri="{FF2B5EF4-FFF2-40B4-BE49-F238E27FC236}">
                <a16:creationId xmlns:a16="http://schemas.microsoft.com/office/drawing/2014/main" id="{4BDE10A3-E2AC-CF8C-FCCD-E41E7C902BB4}"/>
              </a:ext>
            </a:extLst>
          </p:cNvPr>
          <p:cNvPicPr>
            <a:picLocks noChangeAspect="1"/>
          </p:cNvPicPr>
          <p:nvPr/>
        </p:nvPicPr>
        <p:blipFill>
          <a:blip r:embed="rId3"/>
          <a:stretch>
            <a:fillRect/>
          </a:stretch>
        </p:blipFill>
        <p:spPr>
          <a:xfrm>
            <a:off x="914400" y="1996890"/>
            <a:ext cx="7344642" cy="1736909"/>
          </a:xfrm>
          <a:prstGeom prst="rect">
            <a:avLst/>
          </a:prstGeom>
        </p:spPr>
      </p:pic>
    </p:spTree>
    <p:extLst>
      <p:ext uri="{BB962C8B-B14F-4D97-AF65-F5344CB8AC3E}">
        <p14:creationId xmlns:p14="http://schemas.microsoft.com/office/powerpoint/2010/main" val="28734816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1"/>
            <a:ext cx="10439400" cy="624840"/>
          </a:xfrm>
        </p:spPr>
        <p:txBody>
          <a:bodyPr>
            <a:noAutofit/>
          </a:bodyPr>
          <a:lstStyle/>
          <a:p>
            <a:r>
              <a:rPr lang="en-US" sz="3600" dirty="0">
                <a:cs typeface="Times New Roman" panose="02020603050405020304" pitchFamily="18" charset="0"/>
              </a:rPr>
              <a:t>Results: IV First Stage</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914400" y="1066801"/>
            <a:ext cx="9984829" cy="5141388"/>
          </a:xfrm>
        </p:spPr>
        <p:txBody>
          <a:bodyPr>
            <a:normAutofit/>
          </a:bodyPr>
          <a:lstStyle/>
          <a:p>
            <a:pPr marL="0" indent="0">
              <a:buNone/>
            </a:pPr>
            <a:endParaRPr lang="en-US" sz="2200" dirty="0">
              <a:cs typeface="Times New Roman" panose="02020603050405020304" pitchFamily="18" charset="0"/>
            </a:endParaRPr>
          </a:p>
        </p:txBody>
      </p:sp>
      <p:pic>
        <p:nvPicPr>
          <p:cNvPr id="5" name="Picture 4">
            <a:extLst>
              <a:ext uri="{FF2B5EF4-FFF2-40B4-BE49-F238E27FC236}">
                <a16:creationId xmlns:a16="http://schemas.microsoft.com/office/drawing/2014/main" id="{4FAF827C-0FBE-F5B5-C625-41C0740659A7}"/>
              </a:ext>
            </a:extLst>
          </p:cNvPr>
          <p:cNvPicPr>
            <a:picLocks noChangeAspect="1"/>
          </p:cNvPicPr>
          <p:nvPr/>
        </p:nvPicPr>
        <p:blipFill>
          <a:blip r:embed="rId3"/>
          <a:stretch>
            <a:fillRect/>
          </a:stretch>
        </p:blipFill>
        <p:spPr>
          <a:xfrm>
            <a:off x="609600" y="988735"/>
            <a:ext cx="8230749" cy="5420481"/>
          </a:xfrm>
          <a:prstGeom prst="rect">
            <a:avLst/>
          </a:prstGeom>
        </p:spPr>
      </p:pic>
    </p:spTree>
    <p:extLst>
      <p:ext uri="{BB962C8B-B14F-4D97-AF65-F5344CB8AC3E}">
        <p14:creationId xmlns:p14="http://schemas.microsoft.com/office/powerpoint/2010/main" val="68763119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1"/>
            <a:ext cx="10439400" cy="624840"/>
          </a:xfrm>
        </p:spPr>
        <p:txBody>
          <a:bodyPr>
            <a:noAutofit/>
          </a:bodyPr>
          <a:lstStyle/>
          <a:p>
            <a:r>
              <a:rPr lang="en-US" sz="3600" dirty="0">
                <a:cs typeface="Times New Roman" panose="02020603050405020304" pitchFamily="18" charset="0"/>
              </a:rPr>
              <a:t>Results: Hurdle Model</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914400" y="1066801"/>
            <a:ext cx="9984829" cy="5141388"/>
          </a:xfrm>
        </p:spPr>
        <p:txBody>
          <a:bodyPr>
            <a:normAutofit/>
          </a:bodyPr>
          <a:lstStyle/>
          <a:p>
            <a:endParaRPr lang="en-US" sz="2400" dirty="0">
              <a:cs typeface="Times New Roman" panose="02020603050405020304" pitchFamily="18" charset="0"/>
            </a:endParaRPr>
          </a:p>
        </p:txBody>
      </p:sp>
      <p:pic>
        <p:nvPicPr>
          <p:cNvPr id="6" name="Picture 5">
            <a:extLst>
              <a:ext uri="{FF2B5EF4-FFF2-40B4-BE49-F238E27FC236}">
                <a16:creationId xmlns:a16="http://schemas.microsoft.com/office/drawing/2014/main" id="{ADE7FDE1-2C4C-62A4-17B8-C43AC2E71554}"/>
              </a:ext>
            </a:extLst>
          </p:cNvPr>
          <p:cNvPicPr>
            <a:picLocks noChangeAspect="1"/>
          </p:cNvPicPr>
          <p:nvPr/>
        </p:nvPicPr>
        <p:blipFill>
          <a:blip r:embed="rId3"/>
          <a:stretch>
            <a:fillRect/>
          </a:stretch>
        </p:blipFill>
        <p:spPr>
          <a:xfrm>
            <a:off x="685800" y="1030358"/>
            <a:ext cx="9840698" cy="5001323"/>
          </a:xfrm>
          <a:prstGeom prst="rect">
            <a:avLst/>
          </a:prstGeom>
        </p:spPr>
      </p:pic>
    </p:spTree>
    <p:extLst>
      <p:ext uri="{BB962C8B-B14F-4D97-AF65-F5344CB8AC3E}">
        <p14:creationId xmlns:p14="http://schemas.microsoft.com/office/powerpoint/2010/main" val="119966529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1"/>
            <a:ext cx="10439400" cy="624840"/>
          </a:xfrm>
        </p:spPr>
        <p:txBody>
          <a:bodyPr>
            <a:noAutofit/>
          </a:bodyPr>
          <a:lstStyle/>
          <a:p>
            <a:r>
              <a:rPr lang="en-US" sz="3600" dirty="0">
                <a:cs typeface="Times New Roman" panose="02020603050405020304" pitchFamily="18" charset="0"/>
              </a:rPr>
              <a:t>Policy Implications: Hospital Costs</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914400" y="1066801"/>
            <a:ext cx="9984829" cy="5141388"/>
          </a:xfrm>
        </p:spPr>
        <p:txBody>
          <a:bodyPr>
            <a:normAutofit/>
          </a:bodyPr>
          <a:lstStyle/>
          <a:p>
            <a:pPr marL="0" indent="0">
              <a:buNone/>
            </a:pPr>
            <a:r>
              <a:rPr lang="en-US" sz="2400" dirty="0">
                <a:cs typeface="Times New Roman" panose="02020603050405020304" pitchFamily="18" charset="0"/>
              </a:rPr>
              <a:t>Micro-simulation on how subsidization affected hospital costs: </a:t>
            </a:r>
          </a:p>
          <a:p>
            <a:pPr marL="457200" indent="-457200">
              <a:buAutoNum type="arabicPeriod"/>
            </a:pPr>
            <a:r>
              <a:rPr lang="en-US" sz="2400" dirty="0">
                <a:cs typeface="Times New Roman" panose="02020603050405020304" pitchFamily="18" charset="0"/>
              </a:rPr>
              <a:t>Compute average cost/day for each admission</a:t>
            </a:r>
          </a:p>
          <a:p>
            <a:pPr marL="457200" indent="-457200">
              <a:buAutoNum type="arabicPeriod"/>
            </a:pPr>
            <a:r>
              <a:rPr lang="en-US" sz="2400" dirty="0">
                <a:cs typeface="Times New Roman" panose="02020603050405020304" pitchFamily="18" charset="0"/>
              </a:rPr>
              <a:t>Estimate region-level # </a:t>
            </a:r>
            <a:r>
              <a:rPr lang="en-US" sz="2400" dirty="0"/>
              <a:t>of beneficiaries of caregiving allowances and home care beneficiaries (who did the policy affect?) </a:t>
            </a:r>
          </a:p>
          <a:p>
            <a:pPr marL="457200" indent="-457200">
              <a:buAutoNum type="arabicPeriod"/>
            </a:pPr>
            <a:r>
              <a:rPr lang="en-US" sz="2400" dirty="0">
                <a:cs typeface="Times New Roman" panose="02020603050405020304" pitchFamily="18" charset="0"/>
              </a:rPr>
              <a:t>Apply hurdle model coefficients to (1) to obtain change in </a:t>
            </a:r>
            <a:r>
              <a:rPr lang="en-US" sz="2400" dirty="0" err="1">
                <a:cs typeface="Times New Roman" panose="02020603050405020304" pitchFamily="18" charset="0"/>
              </a:rPr>
              <a:t>LoS</a:t>
            </a:r>
            <a:endParaRPr lang="en-US" sz="2400" dirty="0">
              <a:cs typeface="Times New Roman" panose="02020603050405020304" pitchFamily="18" charset="0"/>
            </a:endParaRPr>
          </a:p>
          <a:p>
            <a:pPr marL="457200" indent="-457200">
              <a:buAutoNum type="arabicPeriod"/>
            </a:pPr>
            <a:r>
              <a:rPr lang="en-US" sz="2400" dirty="0">
                <a:cs typeface="Times New Roman" panose="02020603050405020304" pitchFamily="18" charset="0"/>
              </a:rPr>
              <a:t>Change in </a:t>
            </a:r>
            <a:r>
              <a:rPr lang="en-US" sz="2400" dirty="0" err="1">
                <a:cs typeface="Times New Roman" panose="02020603050405020304" pitchFamily="18" charset="0"/>
              </a:rPr>
              <a:t>LoS</a:t>
            </a:r>
            <a:r>
              <a:rPr lang="en-US" sz="2400" dirty="0">
                <a:cs typeface="Times New Roman" panose="02020603050405020304" pitchFamily="18" charset="0"/>
              </a:rPr>
              <a:t> * Affected # of people = </a:t>
            </a:r>
            <a:r>
              <a:rPr lang="en-US" sz="2400" b="1" dirty="0">
                <a:cs typeface="Times New Roman" panose="02020603050405020304" pitchFamily="18" charset="0"/>
              </a:rPr>
              <a:t>Savings from program</a:t>
            </a:r>
          </a:p>
        </p:txBody>
      </p:sp>
    </p:spTree>
    <p:extLst>
      <p:ext uri="{BB962C8B-B14F-4D97-AF65-F5344CB8AC3E}">
        <p14:creationId xmlns:p14="http://schemas.microsoft.com/office/powerpoint/2010/main" val="256015070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1"/>
            <a:ext cx="10439400" cy="624840"/>
          </a:xfrm>
        </p:spPr>
        <p:txBody>
          <a:bodyPr>
            <a:noAutofit/>
          </a:bodyPr>
          <a:lstStyle/>
          <a:p>
            <a:r>
              <a:rPr lang="en-US" sz="3600" dirty="0">
                <a:cs typeface="Times New Roman" panose="02020603050405020304" pitchFamily="18" charset="0"/>
              </a:rPr>
              <a:t>Policy Implications: Hospital Costs</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914400" y="1066801"/>
            <a:ext cx="9984829" cy="5141388"/>
          </a:xfrm>
        </p:spPr>
        <p:txBody>
          <a:bodyPr>
            <a:normAutofit/>
          </a:bodyPr>
          <a:lstStyle/>
          <a:p>
            <a:pPr marL="0" indent="0">
              <a:buNone/>
            </a:pPr>
            <a:r>
              <a:rPr lang="en-US" sz="2400" dirty="0">
                <a:cs typeface="Times New Roman" panose="02020603050405020304" pitchFamily="18" charset="0"/>
              </a:rPr>
              <a:t>Micro-simulation on how subsidization affected hospital costs: </a:t>
            </a:r>
          </a:p>
          <a:p>
            <a:pPr marL="457200" indent="-457200">
              <a:buAutoNum type="arabicPeriod"/>
            </a:pPr>
            <a:r>
              <a:rPr lang="en-US" sz="2400" dirty="0">
                <a:cs typeface="Times New Roman" panose="02020603050405020304" pitchFamily="18" charset="0"/>
              </a:rPr>
              <a:t>Compute average cost/day for each admission</a:t>
            </a:r>
          </a:p>
          <a:p>
            <a:pPr marL="457200" indent="-457200">
              <a:buAutoNum type="arabicPeriod"/>
            </a:pPr>
            <a:r>
              <a:rPr lang="en-US" sz="2400" dirty="0">
                <a:cs typeface="Times New Roman" panose="02020603050405020304" pitchFamily="18" charset="0"/>
              </a:rPr>
              <a:t>Estimate region-level # </a:t>
            </a:r>
            <a:r>
              <a:rPr lang="en-US" sz="2400" dirty="0"/>
              <a:t>of beneficiaries of caregiving allowances and home care beneficiaries (who did the policy affect?) </a:t>
            </a:r>
          </a:p>
          <a:p>
            <a:pPr marL="457200" indent="-457200">
              <a:buAutoNum type="arabicPeriod"/>
            </a:pPr>
            <a:r>
              <a:rPr lang="en-US" sz="2400" dirty="0">
                <a:cs typeface="Times New Roman" panose="02020603050405020304" pitchFamily="18" charset="0"/>
              </a:rPr>
              <a:t>Apply hurdle model coefficients to (1) to obtain change in </a:t>
            </a:r>
            <a:r>
              <a:rPr lang="en-US" sz="2400" dirty="0" err="1">
                <a:cs typeface="Times New Roman" panose="02020603050405020304" pitchFamily="18" charset="0"/>
              </a:rPr>
              <a:t>LoS</a:t>
            </a:r>
            <a:endParaRPr lang="en-US" sz="2400" dirty="0">
              <a:cs typeface="Times New Roman" panose="02020603050405020304" pitchFamily="18" charset="0"/>
            </a:endParaRPr>
          </a:p>
          <a:p>
            <a:pPr marL="457200" indent="-457200">
              <a:buAutoNum type="arabicPeriod"/>
            </a:pPr>
            <a:r>
              <a:rPr lang="en-US" sz="2400" dirty="0">
                <a:cs typeface="Times New Roman" panose="02020603050405020304" pitchFamily="18" charset="0"/>
              </a:rPr>
              <a:t>Change in </a:t>
            </a:r>
            <a:r>
              <a:rPr lang="en-US" sz="2400" dirty="0" err="1">
                <a:cs typeface="Times New Roman" panose="02020603050405020304" pitchFamily="18" charset="0"/>
              </a:rPr>
              <a:t>LoS</a:t>
            </a:r>
            <a:r>
              <a:rPr lang="en-US" sz="2400" dirty="0">
                <a:cs typeface="Times New Roman" panose="02020603050405020304" pitchFamily="18" charset="0"/>
              </a:rPr>
              <a:t> * Affected # of people = </a:t>
            </a:r>
            <a:r>
              <a:rPr lang="en-US" sz="2400" b="1" dirty="0">
                <a:cs typeface="Times New Roman" panose="02020603050405020304" pitchFamily="18" charset="0"/>
              </a:rPr>
              <a:t>Savings from program</a:t>
            </a:r>
          </a:p>
        </p:txBody>
      </p:sp>
      <p:pic>
        <p:nvPicPr>
          <p:cNvPr id="5" name="Picture 4">
            <a:extLst>
              <a:ext uri="{FF2B5EF4-FFF2-40B4-BE49-F238E27FC236}">
                <a16:creationId xmlns:a16="http://schemas.microsoft.com/office/drawing/2014/main" id="{074E6AAC-08AD-A997-D162-A2A74F1526C4}"/>
              </a:ext>
            </a:extLst>
          </p:cNvPr>
          <p:cNvPicPr>
            <a:picLocks noChangeAspect="1"/>
          </p:cNvPicPr>
          <p:nvPr/>
        </p:nvPicPr>
        <p:blipFill>
          <a:blip r:embed="rId3"/>
          <a:stretch>
            <a:fillRect/>
          </a:stretch>
        </p:blipFill>
        <p:spPr>
          <a:xfrm>
            <a:off x="748300" y="1036807"/>
            <a:ext cx="10174120" cy="5201376"/>
          </a:xfrm>
          <a:prstGeom prst="rect">
            <a:avLst/>
          </a:prstGeom>
        </p:spPr>
      </p:pic>
    </p:spTree>
    <p:extLst>
      <p:ext uri="{BB962C8B-B14F-4D97-AF65-F5344CB8AC3E}">
        <p14:creationId xmlns:p14="http://schemas.microsoft.com/office/powerpoint/2010/main" val="281485589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1"/>
            <a:ext cx="10439400" cy="624840"/>
          </a:xfrm>
        </p:spPr>
        <p:txBody>
          <a:bodyPr>
            <a:noAutofit/>
          </a:bodyPr>
          <a:lstStyle/>
          <a:p>
            <a:r>
              <a:rPr lang="en-US" sz="3600" dirty="0">
                <a:cs typeface="Times New Roman" panose="02020603050405020304" pitchFamily="18" charset="0"/>
              </a:rPr>
              <a:t>Mini Referee Report</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914400" y="1066801"/>
            <a:ext cx="9984829" cy="5141388"/>
          </a:xfrm>
        </p:spPr>
        <p:txBody>
          <a:bodyPr>
            <a:normAutofit/>
          </a:bodyPr>
          <a:lstStyle/>
          <a:p>
            <a:r>
              <a:rPr lang="en-US" sz="2400" dirty="0">
                <a:cs typeface="Times New Roman" panose="02020603050405020304" pitchFamily="18" charset="0"/>
              </a:rPr>
              <a:t>What do you think about this paper? Any concerns? Anything clever?</a:t>
            </a:r>
          </a:p>
        </p:txBody>
      </p:sp>
    </p:spTree>
    <p:extLst>
      <p:ext uri="{BB962C8B-B14F-4D97-AF65-F5344CB8AC3E}">
        <p14:creationId xmlns:p14="http://schemas.microsoft.com/office/powerpoint/2010/main" val="39976377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The Poisson Distribution</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14400" y="1066801"/>
                <a:ext cx="9984829" cy="5141388"/>
              </a:xfrm>
            </p:spPr>
            <p:txBody>
              <a:bodyPr>
                <a:normAutofit/>
              </a:bodyPr>
              <a:lstStyle/>
              <a:p>
                <a:r>
                  <a:rPr lang="en-US" sz="2400" dirty="0">
                    <a:cs typeface="Times New Roman" panose="02020603050405020304" pitchFamily="18" charset="0"/>
                  </a:rPr>
                  <a:t>We can use </a:t>
                </a:r>
                <a:r>
                  <a:rPr lang="en-US" sz="2400" b="1" dirty="0">
                    <a:cs typeface="Times New Roman" panose="02020603050405020304" pitchFamily="18" charset="0"/>
                  </a:rPr>
                  <a:t>GLM </a:t>
                </a:r>
                <a:r>
                  <a:rPr lang="en-US" sz="2400" dirty="0">
                    <a:cs typeface="Times New Roman" panose="02020603050405020304" pitchFamily="18" charset="0"/>
                  </a:rPr>
                  <a:t>again to handle this non-normality</a:t>
                </a:r>
              </a:p>
              <a:p>
                <a:r>
                  <a:rPr lang="en-US" sz="2400" dirty="0">
                    <a:cs typeface="Times New Roman" panose="02020603050405020304" pitchFamily="18" charset="0"/>
                  </a:rPr>
                  <a:t>We just need a link function that approximates shape of data</a:t>
                </a:r>
              </a:p>
              <a:p>
                <a:r>
                  <a:rPr lang="en-US" sz="2400" dirty="0">
                    <a:cs typeface="Times New Roman" panose="02020603050405020304" pitchFamily="18" charset="0"/>
                  </a:rPr>
                  <a:t>Poisson distribution: </a:t>
                </a:r>
              </a:p>
              <a:p>
                <a:pPr marL="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cs typeface="Times New Roman" panose="02020603050405020304" pitchFamily="18" charset="0"/>
                        </a:rPr>
                        <m:t>𝑃</m:t>
                      </m:r>
                      <m:d>
                        <m:dPr>
                          <m:ctrlPr>
                            <a:rPr lang="en-US" sz="2400" b="0" i="1" smtClean="0">
                              <a:latin typeface="Cambria Math" panose="02040503050406030204" pitchFamily="18" charset="0"/>
                              <a:cs typeface="Times New Roman" panose="02020603050405020304" pitchFamily="18" charset="0"/>
                            </a:rPr>
                          </m:ctrlPr>
                        </m:dPr>
                        <m:e>
                          <m:r>
                            <a:rPr lang="en-US" sz="2400" b="0" i="1" smtClean="0">
                              <a:latin typeface="Cambria Math" panose="02040503050406030204" pitchFamily="18" charset="0"/>
                              <a:cs typeface="Times New Roman" panose="02020603050405020304" pitchFamily="18" charset="0"/>
                            </a:rPr>
                            <m:t>𝑥</m:t>
                          </m:r>
                        </m:e>
                      </m:d>
                      <m:r>
                        <a:rPr lang="en-US" sz="2400" b="0" i="1" smtClean="0">
                          <a:latin typeface="Cambria Math" panose="02040503050406030204" pitchFamily="18" charset="0"/>
                          <a:cs typeface="Times New Roman" panose="02020603050405020304" pitchFamily="18" charset="0"/>
                        </a:rPr>
                        <m:t>=</m:t>
                      </m:r>
                      <m:f>
                        <m:fPr>
                          <m:ctrlPr>
                            <a:rPr lang="en-US" sz="2400" b="0" i="1" smtClean="0">
                              <a:latin typeface="Cambria Math" panose="02040503050406030204" pitchFamily="18" charset="0"/>
                              <a:cs typeface="Times New Roman" panose="02020603050405020304" pitchFamily="18" charset="0"/>
                            </a:rPr>
                          </m:ctrlPr>
                        </m:fPr>
                        <m:num>
                          <m:sSup>
                            <m:sSupPr>
                              <m:ctrlPr>
                                <a:rPr lang="en-US" sz="2400" b="0" i="1" smtClean="0">
                                  <a:latin typeface="Cambria Math" panose="02040503050406030204" pitchFamily="18" charset="0"/>
                                  <a:cs typeface="Times New Roman" panose="02020603050405020304" pitchFamily="18" charset="0"/>
                                </a:rPr>
                              </m:ctrlPr>
                            </m:sSupPr>
                            <m:e>
                              <m:r>
                                <a:rPr lang="en-US" sz="2400" b="0" i="1" smtClean="0">
                                  <a:latin typeface="Cambria Math" panose="02040503050406030204" pitchFamily="18" charset="0"/>
                                  <a:cs typeface="Times New Roman" panose="02020603050405020304" pitchFamily="18" charset="0"/>
                                </a:rPr>
                                <m:t>𝜆</m:t>
                              </m:r>
                            </m:e>
                            <m:sup>
                              <m:r>
                                <a:rPr lang="en-US" sz="2400" b="0" i="1" smtClean="0">
                                  <a:latin typeface="Cambria Math" panose="02040503050406030204" pitchFamily="18" charset="0"/>
                                  <a:cs typeface="Times New Roman" panose="02020603050405020304" pitchFamily="18" charset="0"/>
                                </a:rPr>
                                <m:t>𝑥</m:t>
                              </m:r>
                            </m:sup>
                          </m:sSup>
                          <m:sSup>
                            <m:sSupPr>
                              <m:ctrlPr>
                                <a:rPr lang="en-US" sz="2400" b="0" i="1" smtClean="0">
                                  <a:latin typeface="Cambria Math" panose="02040503050406030204" pitchFamily="18" charset="0"/>
                                  <a:cs typeface="Times New Roman" panose="02020603050405020304" pitchFamily="18" charset="0"/>
                                </a:rPr>
                              </m:ctrlPr>
                            </m:sSupPr>
                            <m:e>
                              <m:r>
                                <a:rPr lang="en-US" sz="2400" b="0" i="1" smtClean="0">
                                  <a:latin typeface="Cambria Math" panose="02040503050406030204" pitchFamily="18" charset="0"/>
                                  <a:cs typeface="Times New Roman" panose="02020603050405020304" pitchFamily="18" charset="0"/>
                                </a:rPr>
                                <m:t>𝑒</m:t>
                              </m:r>
                            </m:e>
                            <m:sup>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𝜆</m:t>
                              </m:r>
                            </m:sup>
                          </m:sSup>
                        </m:num>
                        <m:den>
                          <m:r>
                            <a:rPr lang="en-US" sz="2400" b="0" i="1" smtClean="0">
                              <a:latin typeface="Cambria Math" panose="02040503050406030204" pitchFamily="18" charset="0"/>
                              <a:cs typeface="Times New Roman" panose="02020603050405020304" pitchFamily="18" charset="0"/>
                            </a:rPr>
                            <m:t>𝑥</m:t>
                          </m:r>
                          <m:r>
                            <a:rPr lang="en-US" sz="2400" b="0" i="1" smtClean="0">
                              <a:latin typeface="Cambria Math" panose="02040503050406030204" pitchFamily="18" charset="0"/>
                              <a:cs typeface="Times New Roman" panose="02020603050405020304" pitchFamily="18" charset="0"/>
                            </a:rPr>
                            <m:t>!</m:t>
                          </m:r>
                        </m:den>
                      </m:f>
                    </m:oMath>
                  </m:oMathPara>
                </a14:m>
                <a:endParaRPr lang="en-US" sz="2400" dirty="0">
                  <a:cs typeface="Times New Roman" panose="02020603050405020304" pitchFamily="18" charset="0"/>
                </a:endParaRPr>
              </a:p>
              <a:p>
                <a:r>
                  <a:rPr lang="en-US" sz="2400" dirty="0">
                    <a:cs typeface="Times New Roman" panose="02020603050405020304" pitchFamily="18" charset="0"/>
                  </a:rPr>
                  <a:t>Note: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𝜆</m:t>
                    </m:r>
                  </m:oMath>
                </a14:m>
                <a:r>
                  <a:rPr lang="en-US" sz="2400" dirty="0">
                    <a:cs typeface="Times New Roman" panose="02020603050405020304" pitchFamily="18" charset="0"/>
                  </a:rPr>
                  <a:t> is the “intensity parameter” and is equivalent to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𝔼</m:t>
                    </m:r>
                    <m:d>
                      <m:dPr>
                        <m:ctrlPr>
                          <a:rPr lang="en-US" sz="2400" b="0" i="1" smtClean="0">
                            <a:latin typeface="Cambria Math" panose="02040503050406030204" pitchFamily="18" charset="0"/>
                            <a:cs typeface="Times New Roman" panose="02020603050405020304" pitchFamily="18" charset="0"/>
                          </a:rPr>
                        </m:ctrlPr>
                      </m:dPr>
                      <m:e>
                        <m:r>
                          <a:rPr lang="en-US" sz="2400" b="0" i="1" smtClean="0">
                            <a:latin typeface="Cambria Math" panose="02040503050406030204" pitchFamily="18" charset="0"/>
                            <a:cs typeface="Times New Roman" panose="02020603050405020304" pitchFamily="18" charset="0"/>
                          </a:rPr>
                          <m:t>𝑥</m:t>
                        </m:r>
                      </m:e>
                    </m:d>
                    <m:r>
                      <a:rPr lang="en-US" sz="2400" b="0" i="1" smtClean="0">
                        <a:latin typeface="Cambria Math" panose="02040503050406030204" pitchFamily="18" charset="0"/>
                        <a:cs typeface="Times New Roman" panose="02020603050405020304" pitchFamily="18" charset="0"/>
                      </a:rPr>
                      <m:t> </m:t>
                    </m:r>
                    <m:r>
                      <a:rPr lang="en-US" sz="2400" b="0" i="1" smtClean="0">
                        <a:latin typeface="Cambria Math" panose="02040503050406030204" pitchFamily="18" charset="0"/>
                        <a:cs typeface="Times New Roman" panose="02020603050405020304" pitchFamily="18" charset="0"/>
                      </a:rPr>
                      <m:t>𝑎𝑛𝑑</m:t>
                    </m:r>
                    <m:r>
                      <a:rPr lang="en-US" sz="2400" b="0" i="0" smtClean="0">
                        <a:latin typeface="Cambria Math" panose="02040503050406030204" pitchFamily="18" charset="0"/>
                        <a:cs typeface="Times New Roman" panose="02020603050405020304" pitchFamily="18" charset="0"/>
                      </a:rPr>
                      <m:t> </m:t>
                    </m:r>
                    <m:r>
                      <a:rPr lang="en-US" sz="2400" b="0" i="1" smtClean="0">
                        <a:latin typeface="Cambria Math" panose="02040503050406030204" pitchFamily="18" charset="0"/>
                        <a:cs typeface="Times New Roman" panose="02020603050405020304" pitchFamily="18" charset="0"/>
                      </a:rPr>
                      <m:t>𝕍</m:t>
                    </m:r>
                    <m:d>
                      <m:dPr>
                        <m:ctrlPr>
                          <a:rPr lang="en-US" sz="2400" b="0" i="1" smtClean="0">
                            <a:latin typeface="Cambria Math" panose="02040503050406030204" pitchFamily="18" charset="0"/>
                            <a:cs typeface="Times New Roman" panose="02020603050405020304" pitchFamily="18" charset="0"/>
                          </a:rPr>
                        </m:ctrlPr>
                      </m:dPr>
                      <m:e>
                        <m:r>
                          <a:rPr lang="en-US" sz="2400" b="0" i="1" smtClean="0">
                            <a:latin typeface="Cambria Math" panose="02040503050406030204" pitchFamily="18" charset="0"/>
                            <a:cs typeface="Times New Roman" panose="02020603050405020304" pitchFamily="18" charset="0"/>
                          </a:rPr>
                          <m:t>𝑥</m:t>
                        </m:r>
                      </m:e>
                    </m:d>
                  </m:oMath>
                </a14:m>
                <a:endParaRPr lang="en-US" sz="2400" b="0" dirty="0">
                  <a:cs typeface="Times New Roman" panose="02020603050405020304" pitchFamily="18" charset="0"/>
                </a:endParaRPr>
              </a:p>
              <a:p>
                <a:r>
                  <a:rPr lang="en-US" sz="2400" b="0" dirty="0">
                    <a:cs typeface="Times New Roman" panose="02020603050405020304" pitchFamily="18" charset="0"/>
                  </a:rPr>
                  <a:t>Piece of cake to implement now! </a:t>
                </a:r>
              </a:p>
              <a:p>
                <a:r>
                  <a:rPr lang="en-US" sz="2400" dirty="0">
                    <a:cs typeface="Times New Roman" panose="02020603050405020304" pitchFamily="18" charset="0"/>
                  </a:rPr>
                  <a:t>We can take logs as our link function to get: </a:t>
                </a:r>
              </a:p>
              <a:p>
                <a:endParaRPr lang="en-US" sz="2400" b="0" dirty="0">
                  <a:cs typeface="Times New Roman" panose="02020603050405020304" pitchFamily="18" charset="0"/>
                </a:endParaRPr>
              </a:p>
              <a:p>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14400" y="1066801"/>
                <a:ext cx="9984829" cy="5141388"/>
              </a:xfrm>
              <a:blipFill>
                <a:blip r:embed="rId3"/>
                <a:stretch>
                  <a:fillRect l="-427" t="-1305"/>
                </a:stretch>
              </a:blipFill>
            </p:spPr>
            <p:txBody>
              <a:bodyPr/>
              <a:lstStyle/>
              <a:p>
                <a:r>
                  <a:rPr lang="en-US">
                    <a:noFill/>
                  </a:rPr>
                  <a:t> </a:t>
                </a:r>
              </a:p>
            </p:txBody>
          </p:sp>
        </mc:Fallback>
      </mc:AlternateContent>
      <p:pic>
        <p:nvPicPr>
          <p:cNvPr id="4" name="Picture 2" descr="RStudio - RStudio">
            <a:extLst>
              <a:ext uri="{FF2B5EF4-FFF2-40B4-BE49-F238E27FC236}">
                <a16:creationId xmlns:a16="http://schemas.microsoft.com/office/drawing/2014/main" id="{32154D0C-D52F-0700-B631-7A9945078F7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01200" y="5181600"/>
            <a:ext cx="1371600" cy="13716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C8EEA72E-CAAF-DDB2-7226-52034B38A6A7}"/>
              </a:ext>
            </a:extLst>
          </p:cNvPr>
          <p:cNvPicPr>
            <a:picLocks noChangeAspect="1"/>
          </p:cNvPicPr>
          <p:nvPr/>
        </p:nvPicPr>
        <p:blipFill>
          <a:blip r:embed="rId5"/>
          <a:stretch>
            <a:fillRect/>
          </a:stretch>
        </p:blipFill>
        <p:spPr>
          <a:xfrm>
            <a:off x="2171700" y="5181600"/>
            <a:ext cx="7315200" cy="905692"/>
          </a:xfrm>
          <a:prstGeom prst="rect">
            <a:avLst/>
          </a:prstGeom>
        </p:spPr>
      </p:pic>
    </p:spTree>
    <p:extLst>
      <p:ext uri="{BB962C8B-B14F-4D97-AF65-F5344CB8AC3E}">
        <p14:creationId xmlns:p14="http://schemas.microsoft.com/office/powerpoint/2010/main" val="378827540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93EDF-660D-4391-A114-A6C54268E445}"/>
              </a:ext>
            </a:extLst>
          </p:cNvPr>
          <p:cNvSpPr>
            <a:spLocks noGrp="1"/>
          </p:cNvSpPr>
          <p:nvPr>
            <p:ph type="ctrTitle"/>
          </p:nvPr>
        </p:nvSpPr>
        <p:spPr>
          <a:xfrm>
            <a:off x="1261872" y="758952"/>
            <a:ext cx="10549128" cy="4041648"/>
          </a:xfrm>
        </p:spPr>
        <p:txBody>
          <a:bodyPr/>
          <a:lstStyle/>
          <a:p>
            <a:r>
              <a:rPr lang="en-US" dirty="0"/>
              <a:t>Multinomial Choice Logit</a:t>
            </a:r>
          </a:p>
        </p:txBody>
      </p:sp>
      <p:sp>
        <p:nvSpPr>
          <p:cNvPr id="3" name="Subtitle 2">
            <a:extLst>
              <a:ext uri="{FF2B5EF4-FFF2-40B4-BE49-F238E27FC236}">
                <a16:creationId xmlns:a16="http://schemas.microsoft.com/office/drawing/2014/main" id="{9A7FADE3-4D7C-4B3A-B023-71CD85AECCCB}"/>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67484357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1"/>
            <a:ext cx="10439400" cy="624840"/>
          </a:xfrm>
        </p:spPr>
        <p:txBody>
          <a:bodyPr>
            <a:noAutofit/>
          </a:bodyPr>
          <a:lstStyle/>
          <a:p>
            <a:r>
              <a:rPr lang="en-US" sz="3600" dirty="0">
                <a:cs typeface="Times New Roman" panose="02020603050405020304" pitchFamily="18" charset="0"/>
              </a:rPr>
              <a:t>Multinomial Choice Logit: When Choices Matter (More)</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914400" y="1066801"/>
            <a:ext cx="9984829" cy="5141388"/>
          </a:xfrm>
        </p:spPr>
        <p:txBody>
          <a:bodyPr>
            <a:normAutofit/>
          </a:bodyPr>
          <a:lstStyle/>
          <a:p>
            <a:r>
              <a:rPr lang="en-US" sz="2400" dirty="0">
                <a:cs typeface="Times New Roman" panose="02020603050405020304" pitchFamily="18" charset="0"/>
              </a:rPr>
              <a:t>What if our data is on </a:t>
            </a:r>
            <a:r>
              <a:rPr lang="en-US" sz="2400" i="1" dirty="0">
                <a:cs typeface="Times New Roman" panose="02020603050405020304" pitchFamily="18" charset="0"/>
              </a:rPr>
              <a:t>choices </a:t>
            </a:r>
            <a:r>
              <a:rPr lang="en-US" sz="2400" dirty="0">
                <a:cs typeface="Times New Roman" panose="02020603050405020304" pitchFamily="18" charset="0"/>
              </a:rPr>
              <a:t>between </a:t>
            </a:r>
            <a:r>
              <a:rPr lang="en-US" sz="2400" i="1" dirty="0">
                <a:cs typeface="Times New Roman" panose="02020603050405020304" pitchFamily="18" charset="0"/>
              </a:rPr>
              <a:t>N</a:t>
            </a:r>
            <a:r>
              <a:rPr lang="en-US" sz="2400" dirty="0">
                <a:cs typeface="Times New Roman" panose="02020603050405020304" pitchFamily="18" charset="0"/>
              </a:rPr>
              <a:t> different options? </a:t>
            </a:r>
          </a:p>
          <a:p>
            <a:pPr lvl="1"/>
            <a:r>
              <a:rPr lang="en-US" sz="2400" dirty="0">
                <a:cs typeface="Times New Roman" panose="02020603050405020304" pitchFamily="18" charset="0"/>
              </a:rPr>
              <a:t>E.g., type of insurance coverage, treatment (surgery, medication, etc.)</a:t>
            </a:r>
          </a:p>
          <a:p>
            <a:pPr lvl="1"/>
            <a:r>
              <a:rPr lang="en-US" sz="2400" dirty="0">
                <a:cs typeface="Times New Roman" panose="02020603050405020304" pitchFamily="18" charset="0"/>
              </a:rPr>
              <a:t>This is actually more similar to logit than you think! </a:t>
            </a:r>
          </a:p>
        </p:txBody>
      </p:sp>
    </p:spTree>
    <p:extLst>
      <p:ext uri="{BB962C8B-B14F-4D97-AF65-F5344CB8AC3E}">
        <p14:creationId xmlns:p14="http://schemas.microsoft.com/office/powerpoint/2010/main" val="237845274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1"/>
            <a:ext cx="10439400" cy="624840"/>
          </a:xfrm>
        </p:spPr>
        <p:txBody>
          <a:bodyPr>
            <a:noAutofit/>
          </a:bodyPr>
          <a:lstStyle/>
          <a:p>
            <a:r>
              <a:rPr lang="en-US" sz="3600" dirty="0">
                <a:cs typeface="Times New Roman" panose="02020603050405020304" pitchFamily="18" charset="0"/>
              </a:rPr>
              <a:t>Multinomial Choice Logit: When Choices Matter (More)</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14400" y="1066801"/>
                <a:ext cx="9984829" cy="5141388"/>
              </a:xfrm>
            </p:spPr>
            <p:txBody>
              <a:bodyPr>
                <a:noAutofit/>
              </a:bodyPr>
              <a:lstStyle/>
              <a:p>
                <a:r>
                  <a:rPr lang="en-US" sz="2400" dirty="0">
                    <a:cs typeface="Times New Roman" panose="02020603050405020304" pitchFamily="18" charset="0"/>
                  </a:rPr>
                  <a:t>What if our data is on </a:t>
                </a:r>
                <a:r>
                  <a:rPr lang="en-US" sz="2400" i="1" dirty="0">
                    <a:cs typeface="Times New Roman" panose="02020603050405020304" pitchFamily="18" charset="0"/>
                  </a:rPr>
                  <a:t>choices </a:t>
                </a:r>
                <a:r>
                  <a:rPr lang="en-US" sz="2400" dirty="0">
                    <a:cs typeface="Times New Roman" panose="02020603050405020304" pitchFamily="18" charset="0"/>
                  </a:rPr>
                  <a:t>between </a:t>
                </a:r>
                <a:r>
                  <a:rPr lang="en-US" sz="2400" i="1" dirty="0">
                    <a:cs typeface="Times New Roman" panose="02020603050405020304" pitchFamily="18" charset="0"/>
                  </a:rPr>
                  <a:t>N</a:t>
                </a:r>
                <a:r>
                  <a:rPr lang="en-US" sz="2400" dirty="0">
                    <a:cs typeface="Times New Roman" panose="02020603050405020304" pitchFamily="18" charset="0"/>
                  </a:rPr>
                  <a:t> different options? </a:t>
                </a:r>
              </a:p>
              <a:p>
                <a:pPr lvl="1"/>
                <a:r>
                  <a:rPr lang="en-US" sz="2400" dirty="0">
                    <a:cs typeface="Times New Roman" panose="02020603050405020304" pitchFamily="18" charset="0"/>
                  </a:rPr>
                  <a:t>E.g., type of insurance coverage, treatment (surgery, medication, etc.)</a:t>
                </a:r>
              </a:p>
              <a:p>
                <a:pPr lvl="1"/>
                <a:r>
                  <a:rPr lang="en-US" sz="2400" dirty="0">
                    <a:cs typeface="Times New Roman" panose="02020603050405020304" pitchFamily="18" charset="0"/>
                  </a:rPr>
                  <a:t>This is actually more similar to logit than you think!</a:t>
                </a:r>
              </a:p>
              <a:p>
                <a:r>
                  <a:rPr lang="en-US" sz="2400" dirty="0">
                    <a:cs typeface="Times New Roman" panose="02020603050405020304" pitchFamily="18" charset="0"/>
                  </a:rPr>
                  <a:t>Example: an elderly patient arrives w/ aortic stenosis. Are they treated with: </a:t>
                </a:r>
              </a:p>
              <a:p>
                <a:pPr lvl="1"/>
                <a:r>
                  <a:rPr lang="en-US" sz="2400" dirty="0">
                    <a:cs typeface="Times New Roman" panose="02020603050405020304" pitchFamily="18" charset="0"/>
                  </a:rPr>
                  <a:t>Open-heart valve replacement surgery </a:t>
                </a:r>
              </a:p>
              <a:p>
                <a:pPr lvl="1"/>
                <a:r>
                  <a:rPr lang="en-US" sz="2400" dirty="0">
                    <a:cs typeface="Times New Roman" panose="02020603050405020304" pitchFamily="18" charset="0"/>
                  </a:rPr>
                  <a:t>Transcatheter valve replacement surgery</a:t>
                </a:r>
              </a:p>
              <a:p>
                <a:pPr lvl="1"/>
                <a:r>
                  <a:rPr lang="en-US" sz="2400" dirty="0">
                    <a:cs typeface="Times New Roman" panose="02020603050405020304" pitchFamily="18" charset="0"/>
                  </a:rPr>
                  <a:t>Simple observation</a:t>
                </a:r>
              </a:p>
              <a:p>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𝑦</m:t>
                        </m:r>
                      </m:e>
                      <m:sub>
                        <m:r>
                          <a:rPr lang="en-US" sz="2400" b="0" i="1" smtClean="0">
                            <a:latin typeface="Cambria Math" panose="02040503050406030204" pitchFamily="18" charset="0"/>
                            <a:cs typeface="Times New Roman" panose="02020603050405020304" pitchFamily="18" charset="0"/>
                          </a:rPr>
                          <m:t>𝑖</m:t>
                        </m:r>
                      </m:sub>
                    </m:sSub>
                  </m:oMath>
                </a14:m>
                <a:r>
                  <a:rPr lang="en-US" sz="2400" dirty="0">
                    <a:cs typeface="Times New Roman" panose="02020603050405020304" pitchFamily="18" charset="0"/>
                  </a:rPr>
                  <a:t> is the choice of treatment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𝑖</m:t>
                    </m:r>
                  </m:oMath>
                </a14:m>
                <a:r>
                  <a:rPr lang="en-US" sz="2400" dirty="0">
                    <a:cs typeface="Times New Roman" panose="02020603050405020304" pitchFamily="18" charset="0"/>
                  </a:rPr>
                  <a:t>, while </a:t>
                </a:r>
                <a14:m>
                  <m:oMath xmlns:m="http://schemas.openxmlformats.org/officeDocument/2006/math">
                    <m:acc>
                      <m:accPr>
                        <m:chr m:val="⃗"/>
                        <m:ctrlPr>
                          <a:rPr lang="en-US" sz="2400" b="0" i="1" smtClean="0">
                            <a:latin typeface="Cambria Math" panose="02040503050406030204" pitchFamily="18" charset="0"/>
                            <a:cs typeface="Times New Roman" panose="02020603050405020304" pitchFamily="18" charset="0"/>
                          </a:rPr>
                        </m:ctrlPr>
                      </m:accPr>
                      <m:e>
                        <m:r>
                          <a:rPr lang="en-US" sz="2400" b="0" i="1" smtClean="0">
                            <a:latin typeface="Cambria Math" panose="02040503050406030204" pitchFamily="18" charset="0"/>
                            <a:cs typeface="Times New Roman" panose="02020603050405020304" pitchFamily="18" charset="0"/>
                          </a:rPr>
                          <m:t>𝑥</m:t>
                        </m:r>
                      </m:e>
                    </m:acc>
                    <m:r>
                      <a:rPr lang="en-US" sz="2400" b="0" i="1" dirty="0" smtClean="0">
                        <a:latin typeface="Cambria Math" panose="02040503050406030204" pitchFamily="18" charset="0"/>
                        <a:cs typeface="Times New Roman" panose="02020603050405020304" pitchFamily="18" charset="0"/>
                      </a:rPr>
                      <m:t> </m:t>
                    </m:r>
                  </m:oMath>
                </a14:m>
                <a:r>
                  <a:rPr lang="en-US" sz="2400" dirty="0">
                    <a:cs typeface="Times New Roman" panose="02020603050405020304" pitchFamily="18" charset="0"/>
                  </a:rPr>
                  <a:t>might include: </a:t>
                </a:r>
              </a:p>
              <a:p>
                <a:pPr lvl="1"/>
                <a:r>
                  <a:rPr lang="en-US" sz="2400" dirty="0">
                    <a:cs typeface="Times New Roman" panose="02020603050405020304" pitchFamily="18" charset="0"/>
                  </a:rPr>
                  <a:t>Patient age</a:t>
                </a:r>
              </a:p>
              <a:p>
                <a:pPr lvl="1"/>
                <a:r>
                  <a:rPr lang="en-US" sz="2400" dirty="0">
                    <a:cs typeface="Times New Roman" panose="02020603050405020304" pitchFamily="18" charset="0"/>
                  </a:rPr>
                  <a:t>Risk factors</a:t>
                </a:r>
              </a:p>
              <a:p>
                <a:pPr lvl="1"/>
                <a:r>
                  <a:rPr lang="en-US" sz="2400" dirty="0">
                    <a:cs typeface="Times New Roman" panose="02020603050405020304" pitchFamily="18" charset="0"/>
                  </a:rPr>
                  <a:t>Symptoms</a:t>
                </a:r>
              </a:p>
              <a:p>
                <a:pPr lvl="1"/>
                <a:r>
                  <a:rPr lang="en-US" sz="2400" dirty="0">
                    <a:cs typeface="Times New Roman" panose="02020603050405020304" pitchFamily="18" charset="0"/>
                  </a:rPr>
                  <a:t>Physician characteristics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14400" y="1066801"/>
                <a:ext cx="9984829" cy="5141388"/>
              </a:xfrm>
              <a:blipFill>
                <a:blip r:embed="rId3"/>
                <a:stretch>
                  <a:fillRect l="-427" t="-1305" b="-3440"/>
                </a:stretch>
              </a:blipFill>
            </p:spPr>
            <p:txBody>
              <a:bodyPr/>
              <a:lstStyle/>
              <a:p>
                <a:r>
                  <a:rPr lang="en-US">
                    <a:noFill/>
                  </a:rPr>
                  <a:t> </a:t>
                </a:r>
              </a:p>
            </p:txBody>
          </p:sp>
        </mc:Fallback>
      </mc:AlternateContent>
    </p:spTree>
    <p:extLst>
      <p:ext uri="{BB962C8B-B14F-4D97-AF65-F5344CB8AC3E}">
        <p14:creationId xmlns:p14="http://schemas.microsoft.com/office/powerpoint/2010/main" val="281099875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1"/>
            <a:ext cx="10439400" cy="624840"/>
          </a:xfrm>
        </p:spPr>
        <p:txBody>
          <a:bodyPr>
            <a:noAutofit/>
          </a:bodyPr>
          <a:lstStyle/>
          <a:p>
            <a:r>
              <a:rPr lang="en-US" sz="3600" dirty="0">
                <a:latin typeface="Times New Roman" panose="02020603050405020304" pitchFamily="18" charset="0"/>
                <a:cs typeface="Times New Roman" panose="02020603050405020304" pitchFamily="18" charset="0"/>
              </a:rPr>
              <a:t>What makes this setting unique? </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14400" y="1066801"/>
                <a:ext cx="9984829" cy="5141388"/>
              </a:xfrm>
            </p:spPr>
            <p:txBody>
              <a:bodyPr>
                <a:normAutofit/>
              </a:bodyPr>
              <a:lstStyle/>
              <a:p>
                <a:r>
                  <a:rPr lang="en-US" sz="2400" dirty="0">
                    <a:cs typeface="Times New Roman" panose="02020603050405020304" pitchFamily="18" charset="0"/>
                  </a:rPr>
                  <a:t>This data and setting doesn’t look like others we have encountered</a:t>
                </a:r>
              </a:p>
              <a:p>
                <a:pPr lvl="1"/>
                <a:r>
                  <a:rPr lang="en-US" sz="2400" dirty="0">
                    <a:cs typeface="Times New Roman" panose="02020603050405020304" pitchFamily="18" charset="0"/>
                  </a:rPr>
                  <a:t>The outcome variable is </a:t>
                </a:r>
                <a:r>
                  <a:rPr lang="en-US" sz="2400" b="1" dirty="0">
                    <a:cs typeface="Times New Roman" panose="02020603050405020304" pitchFamily="18" charset="0"/>
                  </a:rPr>
                  <a:t>unordered</a:t>
                </a:r>
              </a:p>
              <a:p>
                <a:r>
                  <a:rPr lang="en-US" sz="2400" dirty="0">
                    <a:cs typeface="Times New Roman" panose="02020603050405020304" pitchFamily="18" charset="0"/>
                  </a:rPr>
                  <a:t>Now, we have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𝑖</m:t>
                    </m:r>
                    <m:r>
                      <a:rPr lang="en-US" sz="2400" b="0" i="1" smtClean="0">
                        <a:latin typeface="Cambria Math" panose="02040503050406030204" pitchFamily="18" charset="0"/>
                        <a:cs typeface="Times New Roman" panose="02020603050405020304" pitchFamily="18" charset="0"/>
                      </a:rPr>
                      <m:t>∈{0,1,2</m:t>
                    </m:r>
                    <m:r>
                      <m:rPr>
                        <m:lit/>
                      </m:rPr>
                      <a:rPr lang="en-US" sz="2400" b="0" i="1" smtClean="0">
                        <a:latin typeface="Cambria Math" panose="02040503050406030204" pitchFamily="18" charset="0"/>
                        <a:cs typeface="Times New Roman" panose="02020603050405020304" pitchFamily="18" charset="0"/>
                      </a:rPr>
                      <m:t>}</m:t>
                    </m:r>
                    <m:r>
                      <a:rPr lang="en-US" sz="2400" b="0" i="0" smtClean="0">
                        <a:latin typeface="Cambria Math" panose="02040503050406030204" pitchFamily="18" charset="0"/>
                        <a:cs typeface="Times New Roman" panose="02020603050405020304" pitchFamily="18" charset="0"/>
                      </a:rPr>
                      <m:t>, </m:t>
                    </m:r>
                    <m:r>
                      <m:rPr>
                        <m:sty m:val="p"/>
                      </m:rPr>
                      <a:rPr lang="en-US" sz="2400" b="0" i="0" smtClean="0">
                        <a:latin typeface="Cambria Math" panose="02040503050406030204" pitchFamily="18" charset="0"/>
                        <a:cs typeface="Times New Roman" panose="02020603050405020304" pitchFamily="18" charset="0"/>
                      </a:rPr>
                      <m:t>where</m:t>
                    </m:r>
                  </m:oMath>
                </a14:m>
                <a:endParaRPr lang="en-US" sz="2400" b="0" i="1" dirty="0">
                  <a:latin typeface="Cambria Math" panose="02040503050406030204" pitchFamily="18" charset="0"/>
                  <a:cs typeface="Times New Roman" panose="02020603050405020304" pitchFamily="18" charset="0"/>
                </a:endParaRPr>
              </a:p>
              <a:p>
                <a:pPr lvl="1"/>
                <a14:m>
                  <m:oMath xmlns:m="http://schemas.openxmlformats.org/officeDocument/2006/math">
                    <m:r>
                      <a:rPr lang="en-US" sz="2400" b="0" i="1" smtClean="0">
                        <a:latin typeface="Cambria Math" panose="02040503050406030204" pitchFamily="18" charset="0"/>
                        <a:cs typeface="Times New Roman" panose="02020603050405020304" pitchFamily="18" charset="0"/>
                      </a:rPr>
                      <m:t>0= </m:t>
                    </m:r>
                  </m:oMath>
                </a14:m>
                <a:r>
                  <a:rPr lang="en-US" sz="2400" b="0" dirty="0">
                    <a:cs typeface="Times New Roman" panose="02020603050405020304" pitchFamily="18" charset="0"/>
                  </a:rPr>
                  <a:t>watch and wait</a:t>
                </a:r>
              </a:p>
              <a:p>
                <a:pPr lvl="1"/>
                <a14:m>
                  <m:oMath xmlns:m="http://schemas.openxmlformats.org/officeDocument/2006/math">
                    <m:r>
                      <a:rPr lang="en-US" sz="2400" b="0" i="1" smtClean="0">
                        <a:latin typeface="Cambria Math" panose="02040503050406030204" pitchFamily="18" charset="0"/>
                        <a:cs typeface="Times New Roman" panose="02020603050405020304" pitchFamily="18" charset="0"/>
                      </a:rPr>
                      <m:t>1=</m:t>
                    </m:r>
                  </m:oMath>
                </a14:m>
                <a:r>
                  <a:rPr lang="en-US" sz="2400" b="0" dirty="0">
                    <a:cs typeface="Times New Roman" panose="02020603050405020304" pitchFamily="18" charset="0"/>
                  </a:rPr>
                  <a:t> open-heart surgery</a:t>
                </a:r>
              </a:p>
              <a:p>
                <a:pPr lvl="1"/>
                <a14:m>
                  <m:oMath xmlns:m="http://schemas.openxmlformats.org/officeDocument/2006/math">
                    <m:r>
                      <a:rPr lang="en-US" sz="2400" b="0" i="1" smtClean="0">
                        <a:latin typeface="Cambria Math" panose="02040503050406030204" pitchFamily="18" charset="0"/>
                        <a:cs typeface="Times New Roman" panose="02020603050405020304" pitchFamily="18" charset="0"/>
                      </a:rPr>
                      <m:t>2= </m:t>
                    </m:r>
                  </m:oMath>
                </a14:m>
                <a:r>
                  <a:rPr lang="en-US" sz="2400" dirty="0">
                    <a:cs typeface="Times New Roman" panose="02020603050405020304" pitchFamily="18" charset="0"/>
                  </a:rPr>
                  <a:t>transcatheter surgery</a:t>
                </a:r>
              </a:p>
              <a:p>
                <a:r>
                  <a:rPr lang="en-US" sz="2400" dirty="0">
                    <a:cs typeface="Times New Roman" panose="02020603050405020304" pitchFamily="18" charset="0"/>
                  </a:rPr>
                  <a:t>How can we use retrospective data to assess choices?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14400" y="1066801"/>
                <a:ext cx="9984829" cy="5141388"/>
              </a:xfrm>
              <a:blipFill>
                <a:blip r:embed="rId3"/>
                <a:stretch>
                  <a:fillRect l="-427" t="-1305"/>
                </a:stretch>
              </a:blipFill>
            </p:spPr>
            <p:txBody>
              <a:bodyPr/>
              <a:lstStyle/>
              <a:p>
                <a:r>
                  <a:rPr lang="en-US">
                    <a:noFill/>
                  </a:rPr>
                  <a:t> </a:t>
                </a:r>
              </a:p>
            </p:txBody>
          </p:sp>
        </mc:Fallback>
      </mc:AlternateContent>
    </p:spTree>
    <p:extLst>
      <p:ext uri="{BB962C8B-B14F-4D97-AF65-F5344CB8AC3E}">
        <p14:creationId xmlns:p14="http://schemas.microsoft.com/office/powerpoint/2010/main" val="239131486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1"/>
            <a:ext cx="10439400" cy="624840"/>
          </a:xfrm>
        </p:spPr>
        <p:txBody>
          <a:bodyPr>
            <a:noAutofit/>
          </a:bodyPr>
          <a:lstStyle/>
          <a:p>
            <a:r>
              <a:rPr lang="en-US" sz="3600" dirty="0">
                <a:latin typeface="Times New Roman" panose="02020603050405020304" pitchFamily="18" charset="0"/>
                <a:cs typeface="Times New Roman" panose="02020603050405020304" pitchFamily="18" charset="0"/>
              </a:rPr>
              <a:t>What makes this setting unique? </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14400" y="1066801"/>
                <a:ext cx="9984829" cy="5141388"/>
              </a:xfrm>
            </p:spPr>
            <p:txBody>
              <a:bodyPr>
                <a:normAutofit/>
              </a:bodyPr>
              <a:lstStyle/>
              <a:p>
                <a:r>
                  <a:rPr lang="en-US" sz="2400" dirty="0">
                    <a:cs typeface="Times New Roman" panose="02020603050405020304" pitchFamily="18" charset="0"/>
                  </a:rPr>
                  <a:t>This data and setting doesn’t look like others we have encountered</a:t>
                </a:r>
              </a:p>
              <a:p>
                <a:pPr lvl="1"/>
                <a:r>
                  <a:rPr lang="en-US" sz="2400" dirty="0">
                    <a:cs typeface="Times New Roman" panose="02020603050405020304" pitchFamily="18" charset="0"/>
                  </a:rPr>
                  <a:t>The outcome variable is </a:t>
                </a:r>
                <a:r>
                  <a:rPr lang="en-US" sz="2400" b="1" dirty="0">
                    <a:cs typeface="Times New Roman" panose="02020603050405020304" pitchFamily="18" charset="0"/>
                  </a:rPr>
                  <a:t>unordered</a:t>
                </a:r>
              </a:p>
              <a:p>
                <a:r>
                  <a:rPr lang="en-US" sz="2400" dirty="0">
                    <a:cs typeface="Times New Roman" panose="02020603050405020304" pitchFamily="18" charset="0"/>
                  </a:rPr>
                  <a:t>Now, we have </a:t>
                </a:r>
                <a14:m>
                  <m:oMath xmlns:m="http://schemas.openxmlformats.org/officeDocument/2006/math">
                    <m:r>
                      <a:rPr lang="en-US" sz="2400" i="1">
                        <a:latin typeface="Cambria Math" panose="02040503050406030204" pitchFamily="18" charset="0"/>
                        <a:cs typeface="Times New Roman" panose="02020603050405020304" pitchFamily="18" charset="0"/>
                      </a:rPr>
                      <m:t>𝑖</m:t>
                    </m:r>
                    <m:r>
                      <a:rPr lang="en-US" sz="2400" i="1">
                        <a:latin typeface="Cambria Math" panose="02040503050406030204" pitchFamily="18" charset="0"/>
                        <a:cs typeface="Times New Roman" panose="02020603050405020304" pitchFamily="18" charset="0"/>
                      </a:rPr>
                      <m:t>∈{0,1,2</m:t>
                    </m:r>
                    <m:r>
                      <m:rPr>
                        <m:lit/>
                      </m:rPr>
                      <a:rPr lang="en-US" sz="2400" i="1">
                        <a:latin typeface="Cambria Math" panose="02040503050406030204" pitchFamily="18" charset="0"/>
                        <a:cs typeface="Times New Roman" panose="02020603050405020304" pitchFamily="18" charset="0"/>
                      </a:rPr>
                      <m:t>}</m:t>
                    </m:r>
                    <m:r>
                      <a:rPr lang="en-US" sz="2400">
                        <a:latin typeface="Cambria Math" panose="02040503050406030204" pitchFamily="18" charset="0"/>
                        <a:cs typeface="Times New Roman" panose="02020603050405020304" pitchFamily="18" charset="0"/>
                      </a:rPr>
                      <m:t>, </m:t>
                    </m:r>
                    <m:r>
                      <m:rPr>
                        <m:sty m:val="p"/>
                      </m:rPr>
                      <a:rPr lang="en-US" sz="2400">
                        <a:latin typeface="Cambria Math" panose="02040503050406030204" pitchFamily="18" charset="0"/>
                        <a:cs typeface="Times New Roman" panose="02020603050405020304" pitchFamily="18" charset="0"/>
                      </a:rPr>
                      <m:t>where</m:t>
                    </m:r>
                  </m:oMath>
                </a14:m>
                <a:endParaRPr lang="en-US" sz="2400" i="1" dirty="0">
                  <a:latin typeface="Cambria Math" panose="02040503050406030204" pitchFamily="18" charset="0"/>
                  <a:cs typeface="Times New Roman" panose="02020603050405020304" pitchFamily="18" charset="0"/>
                </a:endParaRPr>
              </a:p>
              <a:p>
                <a:pPr lvl="1"/>
                <a14:m>
                  <m:oMath xmlns:m="http://schemas.openxmlformats.org/officeDocument/2006/math">
                    <m:r>
                      <a:rPr lang="en-US" sz="2400" b="0" i="1" smtClean="0">
                        <a:latin typeface="Cambria Math" panose="02040503050406030204" pitchFamily="18" charset="0"/>
                        <a:cs typeface="Times New Roman" panose="02020603050405020304" pitchFamily="18" charset="0"/>
                      </a:rPr>
                      <m:t>0= </m:t>
                    </m:r>
                  </m:oMath>
                </a14:m>
                <a:r>
                  <a:rPr lang="en-US" sz="2400" b="0" dirty="0">
                    <a:cs typeface="Times New Roman" panose="02020603050405020304" pitchFamily="18" charset="0"/>
                  </a:rPr>
                  <a:t>watch and wait</a:t>
                </a:r>
              </a:p>
              <a:p>
                <a:pPr lvl="1"/>
                <a14:m>
                  <m:oMath xmlns:m="http://schemas.openxmlformats.org/officeDocument/2006/math">
                    <m:r>
                      <a:rPr lang="en-US" sz="2400" b="0" i="1" smtClean="0">
                        <a:latin typeface="Cambria Math" panose="02040503050406030204" pitchFamily="18" charset="0"/>
                        <a:cs typeface="Times New Roman" panose="02020603050405020304" pitchFamily="18" charset="0"/>
                      </a:rPr>
                      <m:t>1=</m:t>
                    </m:r>
                  </m:oMath>
                </a14:m>
                <a:r>
                  <a:rPr lang="en-US" sz="2400" b="0" dirty="0">
                    <a:cs typeface="Times New Roman" panose="02020603050405020304" pitchFamily="18" charset="0"/>
                  </a:rPr>
                  <a:t> open-heart surgery</a:t>
                </a:r>
              </a:p>
              <a:p>
                <a:pPr lvl="1"/>
                <a14:m>
                  <m:oMath xmlns:m="http://schemas.openxmlformats.org/officeDocument/2006/math">
                    <m:r>
                      <a:rPr lang="en-US" sz="2400" b="0" i="1" smtClean="0">
                        <a:latin typeface="Cambria Math" panose="02040503050406030204" pitchFamily="18" charset="0"/>
                        <a:cs typeface="Times New Roman" panose="02020603050405020304" pitchFamily="18" charset="0"/>
                      </a:rPr>
                      <m:t>2= </m:t>
                    </m:r>
                  </m:oMath>
                </a14:m>
                <a:r>
                  <a:rPr lang="en-US" sz="2400" dirty="0">
                    <a:cs typeface="Times New Roman" panose="02020603050405020304" pitchFamily="18" charset="0"/>
                  </a:rPr>
                  <a:t>transcatheter surgery</a:t>
                </a:r>
              </a:p>
              <a:p>
                <a:r>
                  <a:rPr lang="en-US" sz="2400" dirty="0">
                    <a:cs typeface="Times New Roman" panose="02020603050405020304" pitchFamily="18" charset="0"/>
                  </a:rPr>
                  <a:t>How can we use retrospective data to assess choices? </a:t>
                </a:r>
              </a:p>
              <a:p>
                <a:pPr lvl="1"/>
                <a:r>
                  <a:rPr lang="en-US" sz="2400" dirty="0">
                    <a:cs typeface="Times New Roman" panose="02020603050405020304" pitchFamily="18" charset="0"/>
                  </a:rPr>
                  <a:t>Assume that </a:t>
                </a:r>
                <a:r>
                  <a:rPr lang="en-US" sz="2400" b="1" dirty="0">
                    <a:cs typeface="Times New Roman" panose="02020603050405020304" pitchFamily="18" charset="0"/>
                  </a:rPr>
                  <a:t>observed choices </a:t>
                </a:r>
                <a:r>
                  <a:rPr lang="en-US" sz="2400" dirty="0">
                    <a:cs typeface="Times New Roman" panose="02020603050405020304" pitchFamily="18" charset="0"/>
                  </a:rPr>
                  <a:t>are utility-maximizing</a:t>
                </a:r>
              </a:p>
              <a:p>
                <a:pPr lvl="1"/>
                <a:r>
                  <a:rPr lang="en-US" sz="2400" dirty="0">
                    <a:cs typeface="Times New Roman" panose="02020603050405020304" pitchFamily="18" charset="0"/>
                  </a:rPr>
                  <a:t>That is, if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𝑦</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=1</m:t>
                    </m:r>
                  </m:oMath>
                </a14:m>
                <a:r>
                  <a:rPr lang="en-US" sz="2400" dirty="0">
                    <a:cs typeface="Times New Roman" panose="02020603050405020304" pitchFamily="18" charset="0"/>
                  </a:rPr>
                  <a:t>, then we assume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𝑢</m:t>
                        </m:r>
                      </m:e>
                      <m:sub>
                        <m:r>
                          <a:rPr lang="en-US" sz="2400" b="0" i="1" smtClean="0">
                            <a:latin typeface="Cambria Math" panose="02040503050406030204" pitchFamily="18" charset="0"/>
                            <a:cs typeface="Times New Roman" panose="02020603050405020304" pitchFamily="18" charset="0"/>
                          </a:rPr>
                          <m:t>𝑖</m:t>
                        </m:r>
                      </m:sub>
                    </m:sSub>
                    <m:d>
                      <m:dPr>
                        <m:ctrlPr>
                          <a:rPr lang="en-US" sz="2400" b="0" i="1" smtClean="0">
                            <a:latin typeface="Cambria Math" panose="02040503050406030204" pitchFamily="18" charset="0"/>
                            <a:cs typeface="Times New Roman" panose="02020603050405020304" pitchFamily="18" charset="0"/>
                          </a:rPr>
                        </m:ctrlPr>
                      </m:dPr>
                      <m:e>
                        <m:r>
                          <a:rPr lang="en-US" sz="2400" b="0" i="1" smtClean="0">
                            <a:latin typeface="Cambria Math" panose="02040503050406030204" pitchFamily="18" charset="0"/>
                            <a:cs typeface="Times New Roman" panose="02020603050405020304" pitchFamily="18" charset="0"/>
                          </a:rPr>
                          <m:t>1</m:t>
                        </m:r>
                      </m:e>
                    </m:d>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𝑢</m:t>
                        </m:r>
                      </m:e>
                      <m:sub>
                        <m:r>
                          <a:rPr lang="en-US" sz="2400" b="0" i="1" smtClean="0">
                            <a:latin typeface="Cambria Math" panose="02040503050406030204" pitchFamily="18" charset="0"/>
                            <a:cs typeface="Times New Roman" panose="02020603050405020304" pitchFamily="18" charset="0"/>
                          </a:rPr>
                          <m:t>𝑖</m:t>
                        </m:r>
                      </m:sub>
                    </m:sSub>
                    <m:d>
                      <m:dPr>
                        <m:ctrlPr>
                          <a:rPr lang="en-US" sz="2400" b="0" i="1" smtClean="0">
                            <a:latin typeface="Cambria Math" panose="02040503050406030204" pitchFamily="18" charset="0"/>
                            <a:cs typeface="Times New Roman" panose="02020603050405020304" pitchFamily="18" charset="0"/>
                          </a:rPr>
                        </m:ctrlPr>
                      </m:dPr>
                      <m:e>
                        <m:r>
                          <a:rPr lang="en-US" sz="2400" b="0" i="1" smtClean="0">
                            <a:latin typeface="Cambria Math" panose="02040503050406030204" pitchFamily="18" charset="0"/>
                            <a:cs typeface="Times New Roman" panose="02020603050405020304" pitchFamily="18" charset="0"/>
                          </a:rPr>
                          <m:t>0</m:t>
                        </m:r>
                      </m:e>
                    </m:d>
                  </m:oMath>
                </a14:m>
                <a:r>
                  <a:rPr lang="en-US" sz="2400" dirty="0">
                    <a:cs typeface="Times New Roman" panose="02020603050405020304" pitchFamily="18" charset="0"/>
                  </a:rPr>
                  <a:t> and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𝑢</m:t>
                        </m:r>
                      </m:e>
                      <m:sub>
                        <m:r>
                          <a:rPr lang="en-US" sz="2400" b="0" i="1" smtClean="0">
                            <a:latin typeface="Cambria Math" panose="02040503050406030204" pitchFamily="18" charset="0"/>
                            <a:cs typeface="Times New Roman" panose="02020603050405020304" pitchFamily="18" charset="0"/>
                          </a:rPr>
                          <m:t>𝑖</m:t>
                        </m:r>
                      </m:sub>
                    </m:sSub>
                    <m:d>
                      <m:dPr>
                        <m:ctrlPr>
                          <a:rPr lang="en-US" sz="2400" b="0" i="1" smtClean="0">
                            <a:latin typeface="Cambria Math" panose="02040503050406030204" pitchFamily="18" charset="0"/>
                            <a:cs typeface="Times New Roman" panose="02020603050405020304" pitchFamily="18" charset="0"/>
                          </a:rPr>
                        </m:ctrlPr>
                      </m:dPr>
                      <m:e>
                        <m:r>
                          <a:rPr lang="en-US" sz="2400" b="0" i="1" smtClean="0">
                            <a:latin typeface="Cambria Math" panose="02040503050406030204" pitchFamily="18" charset="0"/>
                            <a:cs typeface="Times New Roman" panose="02020603050405020304" pitchFamily="18" charset="0"/>
                          </a:rPr>
                          <m:t>1</m:t>
                        </m:r>
                      </m:e>
                    </m:d>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𝑢</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(2)</m:t>
                    </m:r>
                  </m:oMath>
                </a14:m>
                <a:r>
                  <a:rPr lang="en-US" sz="2400" dirty="0">
                    <a:cs typeface="Times New Roman" panose="02020603050405020304" pitchFamily="18" charset="0"/>
                  </a:rPr>
                  <a:t> </a:t>
                </a:r>
              </a:p>
              <a:p>
                <a:pPr lvl="1"/>
                <a:r>
                  <a:rPr lang="en-US" sz="2400" dirty="0">
                    <a:cs typeface="Times New Roman" panose="02020603050405020304" pitchFamily="18" charset="0"/>
                  </a:rPr>
                  <a:t>We want a model that links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𝑢</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1</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2</m:t>
                        </m:r>
                      </m:sub>
                    </m:sSub>
                    <m:r>
                      <a:rPr lang="en-US" sz="2400" b="0" i="1" smtClean="0">
                        <a:latin typeface="Cambria Math" panose="02040503050406030204" pitchFamily="18" charset="0"/>
                        <a:cs typeface="Times New Roman" panose="02020603050405020304" pitchFamily="18" charset="0"/>
                      </a:rPr>
                      <m:t>,…, </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𝑁</m:t>
                        </m:r>
                      </m:sub>
                    </m:sSub>
                    <m:r>
                      <a:rPr lang="en-US" sz="2400" b="0" i="1" smtClean="0">
                        <a:latin typeface="Cambria Math" panose="02040503050406030204" pitchFamily="18" charset="0"/>
                        <a:cs typeface="Times New Roman" panose="02020603050405020304" pitchFamily="18" charset="0"/>
                      </a:rPr>
                      <m:t>)</m:t>
                    </m:r>
                  </m:oMath>
                </a14:m>
                <a:r>
                  <a:rPr lang="en-US" sz="2400" dirty="0">
                    <a:cs typeface="Times New Roman" panose="02020603050405020304" pitchFamily="18" charset="0"/>
                  </a:rPr>
                  <a:t> to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𝑦</m:t>
                        </m:r>
                      </m:e>
                      <m:sub>
                        <m:r>
                          <a:rPr lang="en-US" sz="2400" b="0" i="1" smtClean="0">
                            <a:latin typeface="Cambria Math" panose="02040503050406030204" pitchFamily="18" charset="0"/>
                            <a:cs typeface="Times New Roman" panose="02020603050405020304" pitchFamily="18" charset="0"/>
                          </a:rPr>
                          <m:t>𝑖</m:t>
                        </m:r>
                      </m:sub>
                    </m:sSub>
                  </m:oMath>
                </a14:m>
                <a:endParaRPr lang="en-US" sz="2400" dirty="0">
                  <a:cs typeface="Times New Roman" panose="02020603050405020304" pitchFamily="18" charset="0"/>
                </a:endParaRPr>
              </a:p>
              <a:p>
                <a:pPr lvl="1"/>
                <a:r>
                  <a:rPr lang="en-US" sz="2400" dirty="0">
                    <a:cs typeface="Times New Roman" panose="02020603050405020304" pitchFamily="18" charset="0"/>
                  </a:rPr>
                  <a:t>Look familiar?</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14400" y="1066801"/>
                <a:ext cx="9984829" cy="5141388"/>
              </a:xfrm>
              <a:blipFill>
                <a:blip r:embed="rId3"/>
                <a:stretch>
                  <a:fillRect l="-427" t="-1305"/>
                </a:stretch>
              </a:blipFill>
            </p:spPr>
            <p:txBody>
              <a:bodyPr/>
              <a:lstStyle/>
              <a:p>
                <a:r>
                  <a:rPr lang="en-US">
                    <a:noFill/>
                  </a:rPr>
                  <a:t> </a:t>
                </a:r>
              </a:p>
            </p:txBody>
          </p:sp>
        </mc:Fallback>
      </mc:AlternateContent>
    </p:spTree>
    <p:extLst>
      <p:ext uri="{BB962C8B-B14F-4D97-AF65-F5344CB8AC3E}">
        <p14:creationId xmlns:p14="http://schemas.microsoft.com/office/powerpoint/2010/main" val="413383203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1"/>
            <a:ext cx="10439400" cy="624840"/>
          </a:xfrm>
        </p:spPr>
        <p:txBody>
          <a:bodyPr>
            <a:noAutofit/>
          </a:bodyPr>
          <a:lstStyle/>
          <a:p>
            <a:r>
              <a:rPr lang="en-US" sz="3600" dirty="0">
                <a:latin typeface="Times New Roman" panose="02020603050405020304" pitchFamily="18" charset="0"/>
                <a:cs typeface="Times New Roman" panose="02020603050405020304" pitchFamily="18" charset="0"/>
              </a:rPr>
              <a:t>Multinomial Logit: Setup</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14400" y="1066801"/>
                <a:ext cx="9984829" cy="5141388"/>
              </a:xfrm>
            </p:spPr>
            <p:txBody>
              <a:bodyPr>
                <a:normAutofit/>
              </a:bodyPr>
              <a:lstStyle/>
              <a:p>
                <a:r>
                  <a:rPr lang="en-US" sz="2400" dirty="0">
                    <a:cs typeface="Times New Roman" panose="02020603050405020304" pitchFamily="18" charset="0"/>
                  </a:rPr>
                  <a:t>In order to assess this, we need to assign a </a:t>
                </a:r>
                <a:r>
                  <a:rPr lang="en-US" sz="2400" b="1" dirty="0">
                    <a:cs typeface="Times New Roman" panose="02020603050405020304" pitchFamily="18" charset="0"/>
                  </a:rPr>
                  <a:t>benchmark outcome</a:t>
                </a:r>
                <a:endParaRPr lang="en-US" sz="2400" dirty="0">
                  <a:cs typeface="Times New Roman" panose="02020603050405020304" pitchFamily="18" charset="0"/>
                </a:endParaRPr>
              </a:p>
              <a:p>
                <a:pPr lvl="1"/>
                <a:r>
                  <a:rPr lang="en-US" sz="2400" dirty="0">
                    <a:cs typeface="Times New Roman" panose="02020603050405020304" pitchFamily="18" charset="0"/>
                  </a:rPr>
                  <a:t>That is, we compare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𝑢</m:t>
                    </m:r>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𝑦</m:t>
                        </m:r>
                      </m:e>
                      <m:sub>
                        <m:r>
                          <a:rPr lang="en-US" sz="2400" b="0" i="1" smtClean="0">
                            <a:latin typeface="Cambria Math" panose="02040503050406030204" pitchFamily="18" charset="0"/>
                            <a:cs typeface="Times New Roman" panose="02020603050405020304" pitchFamily="18" charset="0"/>
                          </a:rPr>
                          <m:t>2</m:t>
                        </m:r>
                      </m:sub>
                    </m:sSub>
                    <m:r>
                      <a:rPr lang="en-US" sz="2400" b="0" i="1" smtClean="0">
                        <a:latin typeface="Cambria Math" panose="02040503050406030204" pitchFamily="18" charset="0"/>
                        <a:cs typeface="Times New Roman" panose="02020603050405020304" pitchFamily="18" charset="0"/>
                      </a:rPr>
                      <m:t>)</m:t>
                    </m:r>
                  </m:oMath>
                </a14:m>
                <a:r>
                  <a:rPr lang="en-US" sz="2400" dirty="0">
                    <a:cs typeface="Times New Roman" panose="02020603050405020304" pitchFamily="18" charset="0"/>
                  </a:rPr>
                  <a:t> and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𝑢</m:t>
                    </m:r>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𝑦</m:t>
                        </m:r>
                      </m:e>
                      <m:sub>
                        <m:r>
                          <a:rPr lang="en-US" sz="2400" b="0" i="1" smtClean="0">
                            <a:latin typeface="Cambria Math" panose="02040503050406030204" pitchFamily="18" charset="0"/>
                            <a:cs typeface="Times New Roman" panose="02020603050405020304" pitchFamily="18" charset="0"/>
                          </a:rPr>
                          <m:t>1</m:t>
                        </m:r>
                      </m:sub>
                    </m:sSub>
                    <m:r>
                      <a:rPr lang="en-US" sz="2400" b="0" i="1" smtClean="0">
                        <a:latin typeface="Cambria Math" panose="02040503050406030204" pitchFamily="18" charset="0"/>
                        <a:cs typeface="Times New Roman" panose="02020603050405020304" pitchFamily="18" charset="0"/>
                      </a:rPr>
                      <m:t>)</m:t>
                    </m:r>
                  </m:oMath>
                </a14:m>
                <a:r>
                  <a:rPr lang="en-US" sz="2400" dirty="0">
                    <a:cs typeface="Times New Roman" panose="02020603050405020304" pitchFamily="18" charset="0"/>
                  </a:rPr>
                  <a:t> to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𝑢</m:t>
                    </m:r>
                    <m:d>
                      <m:dPr>
                        <m:ctrlPr>
                          <a:rPr lang="en-US" sz="2400" b="0" i="1" smtClean="0">
                            <a:latin typeface="Cambria Math" panose="02040503050406030204" pitchFamily="18" charset="0"/>
                            <a:cs typeface="Times New Roman" panose="02020603050405020304" pitchFamily="18" charset="0"/>
                          </a:rPr>
                        </m:ctrlPr>
                      </m:dPr>
                      <m:e>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𝑦</m:t>
                            </m:r>
                          </m:e>
                          <m:sub>
                            <m:r>
                              <a:rPr lang="en-US" sz="2400" b="0" i="1" smtClean="0">
                                <a:latin typeface="Cambria Math" panose="02040503050406030204" pitchFamily="18" charset="0"/>
                                <a:cs typeface="Times New Roman" panose="02020603050405020304" pitchFamily="18" charset="0"/>
                              </a:rPr>
                              <m:t>0</m:t>
                            </m:r>
                          </m:sub>
                        </m:sSub>
                      </m:e>
                    </m:d>
                  </m:oMath>
                </a14:m>
                <a:endParaRPr lang="en-US" sz="2400" dirty="0">
                  <a:cs typeface="Times New Roman" panose="02020603050405020304" pitchFamily="18" charset="0"/>
                </a:endParaRPr>
              </a:p>
              <a:p>
                <a:pPr lvl="1"/>
                <a:r>
                  <a:rPr lang="en-US" sz="2400" dirty="0">
                    <a:cs typeface="Times New Roman" panose="02020603050405020304" pitchFamily="18" charset="0"/>
                  </a:rPr>
                  <a:t>Why do we need to do this? </a:t>
                </a:r>
              </a:p>
              <a:p>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14400" y="1066801"/>
                <a:ext cx="9984829" cy="5141388"/>
              </a:xfrm>
              <a:blipFill>
                <a:blip r:embed="rId3"/>
                <a:stretch>
                  <a:fillRect l="-427" t="-1305"/>
                </a:stretch>
              </a:blipFill>
            </p:spPr>
            <p:txBody>
              <a:bodyPr/>
              <a:lstStyle/>
              <a:p>
                <a:r>
                  <a:rPr lang="en-US">
                    <a:noFill/>
                  </a:rPr>
                  <a:t> </a:t>
                </a:r>
              </a:p>
            </p:txBody>
          </p:sp>
        </mc:Fallback>
      </mc:AlternateContent>
    </p:spTree>
    <p:extLst>
      <p:ext uri="{BB962C8B-B14F-4D97-AF65-F5344CB8AC3E}">
        <p14:creationId xmlns:p14="http://schemas.microsoft.com/office/powerpoint/2010/main" val="255095059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1"/>
            <a:ext cx="10439400" cy="624840"/>
          </a:xfrm>
        </p:spPr>
        <p:txBody>
          <a:bodyPr>
            <a:noAutofit/>
          </a:bodyPr>
          <a:lstStyle/>
          <a:p>
            <a:r>
              <a:rPr lang="en-US" sz="3600" dirty="0">
                <a:latin typeface="Times New Roman" panose="02020603050405020304" pitchFamily="18" charset="0"/>
                <a:cs typeface="Times New Roman" panose="02020603050405020304" pitchFamily="18" charset="0"/>
              </a:rPr>
              <a:t>Multinomial Logit: Setup</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14400" y="1066801"/>
                <a:ext cx="9984829" cy="5141388"/>
              </a:xfrm>
            </p:spPr>
            <p:txBody>
              <a:bodyPr>
                <a:normAutofit/>
              </a:bodyPr>
              <a:lstStyle/>
              <a:p>
                <a:r>
                  <a:rPr lang="en-US" sz="2400" dirty="0">
                    <a:cs typeface="Times New Roman" panose="02020603050405020304" pitchFamily="18" charset="0"/>
                  </a:rPr>
                  <a:t>In order to assess this, we need to assign a </a:t>
                </a:r>
                <a:r>
                  <a:rPr lang="en-US" sz="2400" b="1" dirty="0">
                    <a:cs typeface="Times New Roman" panose="02020603050405020304" pitchFamily="18" charset="0"/>
                  </a:rPr>
                  <a:t>benchmark outcome</a:t>
                </a:r>
                <a:endParaRPr lang="en-US" sz="2400" dirty="0">
                  <a:cs typeface="Times New Roman" panose="02020603050405020304" pitchFamily="18" charset="0"/>
                </a:endParaRPr>
              </a:p>
              <a:p>
                <a:pPr lvl="1"/>
                <a:r>
                  <a:rPr lang="en-US" sz="2400" dirty="0">
                    <a:cs typeface="Times New Roman" panose="02020603050405020304" pitchFamily="18" charset="0"/>
                  </a:rPr>
                  <a:t>That is, we compare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𝑢</m:t>
                    </m:r>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𝑦</m:t>
                        </m:r>
                      </m:e>
                      <m:sub>
                        <m:r>
                          <a:rPr lang="en-US" sz="2400" b="0" i="1" smtClean="0">
                            <a:latin typeface="Cambria Math" panose="02040503050406030204" pitchFamily="18" charset="0"/>
                            <a:cs typeface="Times New Roman" panose="02020603050405020304" pitchFamily="18" charset="0"/>
                          </a:rPr>
                          <m:t>2</m:t>
                        </m:r>
                      </m:sub>
                    </m:sSub>
                    <m:r>
                      <a:rPr lang="en-US" sz="2400" b="0" i="1" smtClean="0">
                        <a:latin typeface="Cambria Math" panose="02040503050406030204" pitchFamily="18" charset="0"/>
                        <a:cs typeface="Times New Roman" panose="02020603050405020304" pitchFamily="18" charset="0"/>
                      </a:rPr>
                      <m:t>)</m:t>
                    </m:r>
                  </m:oMath>
                </a14:m>
                <a:r>
                  <a:rPr lang="en-US" sz="2400" dirty="0">
                    <a:cs typeface="Times New Roman" panose="02020603050405020304" pitchFamily="18" charset="0"/>
                  </a:rPr>
                  <a:t> and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𝑢</m:t>
                    </m:r>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𝑦</m:t>
                        </m:r>
                      </m:e>
                      <m:sub>
                        <m:r>
                          <a:rPr lang="en-US" sz="2400" b="0" i="1" smtClean="0">
                            <a:latin typeface="Cambria Math" panose="02040503050406030204" pitchFamily="18" charset="0"/>
                            <a:cs typeface="Times New Roman" panose="02020603050405020304" pitchFamily="18" charset="0"/>
                          </a:rPr>
                          <m:t>1</m:t>
                        </m:r>
                      </m:sub>
                    </m:sSub>
                    <m:r>
                      <a:rPr lang="en-US" sz="2400" b="0" i="1" smtClean="0">
                        <a:latin typeface="Cambria Math" panose="02040503050406030204" pitchFamily="18" charset="0"/>
                        <a:cs typeface="Times New Roman" panose="02020603050405020304" pitchFamily="18" charset="0"/>
                      </a:rPr>
                      <m:t>)</m:t>
                    </m:r>
                  </m:oMath>
                </a14:m>
                <a:r>
                  <a:rPr lang="en-US" sz="2400" dirty="0">
                    <a:cs typeface="Times New Roman" panose="02020603050405020304" pitchFamily="18" charset="0"/>
                  </a:rPr>
                  <a:t> to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𝑢</m:t>
                    </m:r>
                    <m:d>
                      <m:dPr>
                        <m:ctrlPr>
                          <a:rPr lang="en-US" sz="2400" b="0" i="1" smtClean="0">
                            <a:latin typeface="Cambria Math" panose="02040503050406030204" pitchFamily="18" charset="0"/>
                            <a:cs typeface="Times New Roman" panose="02020603050405020304" pitchFamily="18" charset="0"/>
                          </a:rPr>
                        </m:ctrlPr>
                      </m:dPr>
                      <m:e>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𝑦</m:t>
                            </m:r>
                          </m:e>
                          <m:sub>
                            <m:r>
                              <a:rPr lang="en-US" sz="2400" b="0" i="1" smtClean="0">
                                <a:latin typeface="Cambria Math" panose="02040503050406030204" pitchFamily="18" charset="0"/>
                                <a:cs typeface="Times New Roman" panose="02020603050405020304" pitchFamily="18" charset="0"/>
                              </a:rPr>
                              <m:t>0</m:t>
                            </m:r>
                          </m:sub>
                        </m:sSub>
                      </m:e>
                    </m:d>
                  </m:oMath>
                </a14:m>
                <a:endParaRPr lang="en-US" sz="2400" dirty="0">
                  <a:cs typeface="Times New Roman" panose="02020603050405020304" pitchFamily="18" charset="0"/>
                </a:endParaRPr>
              </a:p>
              <a:p>
                <a:pPr lvl="1"/>
                <a:r>
                  <a:rPr lang="en-US" sz="2400" dirty="0">
                    <a:cs typeface="Times New Roman" panose="02020603050405020304" pitchFamily="18" charset="0"/>
                  </a:rPr>
                  <a:t>Why do we need to do this? </a:t>
                </a:r>
              </a:p>
              <a:p>
                <a:r>
                  <a:rPr lang="en-US" sz="2400" dirty="0">
                    <a:cs typeface="Times New Roman" panose="02020603050405020304" pitchFamily="18" charset="0"/>
                  </a:rPr>
                  <a:t>Then, we model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𝑦</m:t>
                        </m:r>
                      </m:e>
                      <m:sub>
                        <m:r>
                          <a:rPr lang="en-US" sz="2400" b="0" i="1" smtClean="0">
                            <a:latin typeface="Cambria Math" panose="02040503050406030204" pitchFamily="18" charset="0"/>
                            <a:cs typeface="Times New Roman" panose="02020603050405020304" pitchFamily="18" charset="0"/>
                          </a:rPr>
                          <m:t>𝑗𝑖</m:t>
                        </m:r>
                      </m:sub>
                    </m:sSub>
                    <m:r>
                      <a:rPr lang="en-US" sz="2400" b="0" i="0" smtClean="0">
                        <a:latin typeface="Cambria Math" panose="02040503050406030204" pitchFamily="18" charset="0"/>
                        <a:cs typeface="Times New Roman" panose="02020603050405020304" pitchFamily="18" charset="0"/>
                      </a:rPr>
                      <m:t>, </m:t>
                    </m:r>
                  </m:oMath>
                </a14:m>
                <a:r>
                  <a:rPr lang="en-US" sz="2400" dirty="0">
                    <a:cs typeface="Times New Roman" panose="02020603050405020304" pitchFamily="18" charset="0"/>
                  </a:rPr>
                  <a:t>the utility of choice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𝑗</m:t>
                    </m:r>
                  </m:oMath>
                </a14:m>
                <a:r>
                  <a:rPr lang="en-US" sz="2400" dirty="0">
                    <a:cs typeface="Times New Roman" panose="02020603050405020304" pitchFamily="18" charset="0"/>
                  </a:rPr>
                  <a:t> compared to choice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𝑖</m:t>
                    </m:r>
                  </m:oMath>
                </a14:m>
                <a:r>
                  <a:rPr lang="en-US" sz="2400" dirty="0">
                    <a:cs typeface="Times New Roman" panose="02020603050405020304" pitchFamily="18" charset="0"/>
                  </a:rPr>
                  <a:t> as: </a:t>
                </a:r>
              </a:p>
              <a:p>
                <a:pPr marL="0" indent="0">
                  <a:buNone/>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𝑦</m:t>
                          </m:r>
                        </m:e>
                        <m:sub>
                          <m:r>
                            <a:rPr lang="en-US" sz="2400" b="0" i="1" smtClean="0">
                              <a:latin typeface="Cambria Math" panose="02040503050406030204" pitchFamily="18" charset="0"/>
                              <a:cs typeface="Times New Roman" panose="02020603050405020304" pitchFamily="18" charset="0"/>
                            </a:rPr>
                            <m:t>𝑗𝑖</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𝛼</m:t>
                          </m:r>
                        </m:e>
                        <m:sub>
                          <m:r>
                            <a:rPr lang="en-US" sz="2400" b="0" i="1" smtClean="0">
                              <a:latin typeface="Cambria Math" panose="02040503050406030204" pitchFamily="18" charset="0"/>
                              <a:cs typeface="Times New Roman" panose="02020603050405020304" pitchFamily="18" charset="0"/>
                            </a:rPr>
                            <m:t>𝑗</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𝑗</m:t>
                          </m:r>
                          <m:r>
                            <a:rPr lang="en-US" sz="2400" b="0" i="1" smtClean="0">
                              <a:latin typeface="Cambria Math" panose="02040503050406030204" pitchFamily="18" charset="0"/>
                              <a:cs typeface="Times New Roman" panose="02020603050405020304" pitchFamily="18" charset="0"/>
                            </a:rPr>
                            <m:t>1</m:t>
                          </m:r>
                        </m:sub>
                      </m:sSub>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𝑋</m:t>
                          </m:r>
                        </m:e>
                        <m:sub>
                          <m:r>
                            <a:rPr lang="en-US" sz="2400" b="0" i="1" smtClean="0">
                              <a:latin typeface="Cambria Math" panose="02040503050406030204" pitchFamily="18" charset="0"/>
                              <a:cs typeface="Times New Roman" panose="02020603050405020304" pitchFamily="18" charset="0"/>
                            </a:rPr>
                            <m:t>1</m:t>
                          </m:r>
                          <m:r>
                            <a:rPr lang="en-US" sz="2400" b="0" i="1" smtClean="0">
                              <a:latin typeface="Cambria Math" panose="02040503050406030204" pitchFamily="18" charset="0"/>
                              <a:cs typeface="Times New Roman" panose="02020603050405020304" pitchFamily="18" charset="0"/>
                            </a:rPr>
                            <m:t>𝑗𝑖</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𝑗</m:t>
                          </m:r>
                          <m:r>
                            <a:rPr lang="en-US" sz="2400" b="0" i="1" smtClean="0">
                              <a:latin typeface="Cambria Math" panose="02040503050406030204" pitchFamily="18" charset="0"/>
                              <a:cs typeface="Times New Roman" panose="02020603050405020304" pitchFamily="18" charset="0"/>
                            </a:rPr>
                            <m:t>2</m:t>
                          </m:r>
                        </m:sub>
                      </m:sSub>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𝑋</m:t>
                          </m:r>
                        </m:e>
                        <m:sub>
                          <m:r>
                            <a:rPr lang="en-US" sz="2400" b="0" i="1" smtClean="0">
                              <a:latin typeface="Cambria Math" panose="02040503050406030204" pitchFamily="18" charset="0"/>
                              <a:cs typeface="Times New Roman" panose="02020603050405020304" pitchFamily="18" charset="0"/>
                            </a:rPr>
                            <m:t>2</m:t>
                          </m:r>
                          <m:r>
                            <a:rPr lang="en-US" sz="2400" b="0" i="1" smtClean="0">
                              <a:latin typeface="Cambria Math" panose="02040503050406030204" pitchFamily="18" charset="0"/>
                              <a:cs typeface="Times New Roman" panose="02020603050405020304" pitchFamily="18" charset="0"/>
                            </a:rPr>
                            <m:t>𝑗𝑖</m:t>
                          </m:r>
                        </m:sub>
                      </m:sSub>
                      <m:r>
                        <a:rPr lang="en-US" sz="2400" b="0" i="1" smtClean="0">
                          <a:latin typeface="Cambria Math" panose="02040503050406030204" pitchFamily="18" charset="0"/>
                          <a:cs typeface="Times New Roman" panose="02020603050405020304" pitchFamily="18" charset="0"/>
                        </a:rPr>
                        <m:t>+ …+</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𝑗𝑛</m:t>
                          </m:r>
                        </m:sub>
                      </m:sSub>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𝑋</m:t>
                          </m:r>
                        </m:e>
                        <m:sub>
                          <m:r>
                            <a:rPr lang="en-US" sz="2400" b="0" i="1" smtClean="0">
                              <a:latin typeface="Cambria Math" panose="02040503050406030204" pitchFamily="18" charset="0"/>
                              <a:cs typeface="Times New Roman" panose="02020603050405020304" pitchFamily="18" charset="0"/>
                            </a:rPr>
                            <m:t>𝑛𝑗𝑖</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𝜀</m:t>
                          </m:r>
                        </m:e>
                        <m:sub>
                          <m:r>
                            <a:rPr lang="en-US" sz="2400" b="0" i="1" smtClean="0">
                              <a:latin typeface="Cambria Math" panose="02040503050406030204" pitchFamily="18" charset="0"/>
                              <a:cs typeface="Times New Roman" panose="02020603050405020304" pitchFamily="18" charset="0"/>
                            </a:rPr>
                            <m:t>𝑗𝑖</m:t>
                          </m:r>
                        </m:sub>
                      </m:sSub>
                    </m:oMath>
                  </m:oMathPara>
                </a14:m>
                <a:endParaRPr lang="en-US" sz="2400" dirty="0">
                  <a:cs typeface="Times New Roman" panose="02020603050405020304" pitchFamily="18" charset="0"/>
                </a:endParaRPr>
              </a:p>
              <a:p>
                <a:r>
                  <a:rPr lang="en-US" sz="2400" dirty="0">
                    <a:cs typeface="Times New Roman" panose="02020603050405020304" pitchFamily="18" charset="0"/>
                  </a:rPr>
                  <a:t>Do you see the logit forming here? How do we get to binary choice (logit)? </a:t>
                </a:r>
              </a:p>
              <a:p>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14400" y="1066801"/>
                <a:ext cx="9984829" cy="5141388"/>
              </a:xfrm>
              <a:blipFill>
                <a:blip r:embed="rId3"/>
                <a:stretch>
                  <a:fillRect l="-427" t="-1305"/>
                </a:stretch>
              </a:blipFill>
            </p:spPr>
            <p:txBody>
              <a:bodyPr/>
              <a:lstStyle/>
              <a:p>
                <a:r>
                  <a:rPr lang="en-US">
                    <a:noFill/>
                  </a:rPr>
                  <a:t> </a:t>
                </a:r>
              </a:p>
            </p:txBody>
          </p:sp>
        </mc:Fallback>
      </mc:AlternateContent>
    </p:spTree>
    <p:extLst>
      <p:ext uri="{BB962C8B-B14F-4D97-AF65-F5344CB8AC3E}">
        <p14:creationId xmlns:p14="http://schemas.microsoft.com/office/powerpoint/2010/main" val="249400274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1"/>
            <a:ext cx="10439400" cy="624840"/>
          </a:xfrm>
        </p:spPr>
        <p:txBody>
          <a:bodyPr>
            <a:noAutofit/>
          </a:bodyPr>
          <a:lstStyle/>
          <a:p>
            <a:r>
              <a:rPr lang="en-US" sz="3600" dirty="0">
                <a:latin typeface="Times New Roman" panose="02020603050405020304" pitchFamily="18" charset="0"/>
                <a:cs typeface="Times New Roman" panose="02020603050405020304" pitchFamily="18" charset="0"/>
              </a:rPr>
              <a:t>Multinomial Logit: Setup</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14400" y="1066801"/>
                <a:ext cx="9984829" cy="5141388"/>
              </a:xfrm>
            </p:spPr>
            <p:txBody>
              <a:bodyPr>
                <a:normAutofit/>
              </a:bodyPr>
              <a:lstStyle/>
              <a:p>
                <a:r>
                  <a:rPr lang="en-US" sz="2400" dirty="0">
                    <a:cs typeface="Times New Roman" panose="02020603050405020304" pitchFamily="18" charset="0"/>
                  </a:rPr>
                  <a:t>In order to assess this, we need to assign a </a:t>
                </a:r>
                <a:r>
                  <a:rPr lang="en-US" sz="2400" b="1" dirty="0">
                    <a:cs typeface="Times New Roman" panose="02020603050405020304" pitchFamily="18" charset="0"/>
                  </a:rPr>
                  <a:t>benchmark outcome</a:t>
                </a:r>
                <a:endParaRPr lang="en-US" sz="2400" dirty="0">
                  <a:cs typeface="Times New Roman" panose="02020603050405020304" pitchFamily="18" charset="0"/>
                </a:endParaRPr>
              </a:p>
              <a:p>
                <a:pPr lvl="1"/>
                <a:r>
                  <a:rPr lang="en-US" sz="2400" dirty="0">
                    <a:cs typeface="Times New Roman" panose="02020603050405020304" pitchFamily="18" charset="0"/>
                  </a:rPr>
                  <a:t>That is, we compare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𝑢</m:t>
                    </m:r>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𝑦</m:t>
                        </m:r>
                      </m:e>
                      <m:sub>
                        <m:r>
                          <a:rPr lang="en-US" sz="2400" b="0" i="1" smtClean="0">
                            <a:latin typeface="Cambria Math" panose="02040503050406030204" pitchFamily="18" charset="0"/>
                            <a:cs typeface="Times New Roman" panose="02020603050405020304" pitchFamily="18" charset="0"/>
                          </a:rPr>
                          <m:t>2</m:t>
                        </m:r>
                      </m:sub>
                    </m:sSub>
                    <m:r>
                      <a:rPr lang="en-US" sz="2400" b="0" i="1" smtClean="0">
                        <a:latin typeface="Cambria Math" panose="02040503050406030204" pitchFamily="18" charset="0"/>
                        <a:cs typeface="Times New Roman" panose="02020603050405020304" pitchFamily="18" charset="0"/>
                      </a:rPr>
                      <m:t>)</m:t>
                    </m:r>
                  </m:oMath>
                </a14:m>
                <a:r>
                  <a:rPr lang="en-US" sz="2400" dirty="0">
                    <a:cs typeface="Times New Roman" panose="02020603050405020304" pitchFamily="18" charset="0"/>
                  </a:rPr>
                  <a:t> and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𝑢</m:t>
                    </m:r>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𝑦</m:t>
                        </m:r>
                      </m:e>
                      <m:sub>
                        <m:r>
                          <a:rPr lang="en-US" sz="2400" b="0" i="1" smtClean="0">
                            <a:latin typeface="Cambria Math" panose="02040503050406030204" pitchFamily="18" charset="0"/>
                            <a:cs typeface="Times New Roman" panose="02020603050405020304" pitchFamily="18" charset="0"/>
                          </a:rPr>
                          <m:t>1</m:t>
                        </m:r>
                      </m:sub>
                    </m:sSub>
                    <m:r>
                      <a:rPr lang="en-US" sz="2400" b="0" i="1" smtClean="0">
                        <a:latin typeface="Cambria Math" panose="02040503050406030204" pitchFamily="18" charset="0"/>
                        <a:cs typeface="Times New Roman" panose="02020603050405020304" pitchFamily="18" charset="0"/>
                      </a:rPr>
                      <m:t>)</m:t>
                    </m:r>
                  </m:oMath>
                </a14:m>
                <a:r>
                  <a:rPr lang="en-US" sz="2400" dirty="0">
                    <a:cs typeface="Times New Roman" panose="02020603050405020304" pitchFamily="18" charset="0"/>
                  </a:rPr>
                  <a:t> to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𝑢</m:t>
                    </m:r>
                    <m:d>
                      <m:dPr>
                        <m:ctrlPr>
                          <a:rPr lang="en-US" sz="2400" b="0" i="1" smtClean="0">
                            <a:latin typeface="Cambria Math" panose="02040503050406030204" pitchFamily="18" charset="0"/>
                            <a:cs typeface="Times New Roman" panose="02020603050405020304" pitchFamily="18" charset="0"/>
                          </a:rPr>
                        </m:ctrlPr>
                      </m:dPr>
                      <m:e>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𝑦</m:t>
                            </m:r>
                          </m:e>
                          <m:sub>
                            <m:r>
                              <a:rPr lang="en-US" sz="2400" b="0" i="1" smtClean="0">
                                <a:latin typeface="Cambria Math" panose="02040503050406030204" pitchFamily="18" charset="0"/>
                                <a:cs typeface="Times New Roman" panose="02020603050405020304" pitchFamily="18" charset="0"/>
                              </a:rPr>
                              <m:t>0</m:t>
                            </m:r>
                          </m:sub>
                        </m:sSub>
                      </m:e>
                    </m:d>
                  </m:oMath>
                </a14:m>
                <a:endParaRPr lang="en-US" sz="2400" dirty="0">
                  <a:cs typeface="Times New Roman" panose="02020603050405020304" pitchFamily="18" charset="0"/>
                </a:endParaRPr>
              </a:p>
              <a:p>
                <a:pPr lvl="1"/>
                <a:r>
                  <a:rPr lang="en-US" sz="2400" dirty="0">
                    <a:cs typeface="Times New Roman" panose="02020603050405020304" pitchFamily="18" charset="0"/>
                  </a:rPr>
                  <a:t>Why do we need to do this? </a:t>
                </a:r>
              </a:p>
              <a:p>
                <a:r>
                  <a:rPr lang="en-US" sz="2400" dirty="0">
                    <a:cs typeface="Times New Roman" panose="02020603050405020304" pitchFamily="18" charset="0"/>
                  </a:rPr>
                  <a:t>Then, we model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𝑦</m:t>
                        </m:r>
                      </m:e>
                      <m:sub>
                        <m:r>
                          <a:rPr lang="en-US" sz="2400" b="0" i="1" smtClean="0">
                            <a:latin typeface="Cambria Math" panose="02040503050406030204" pitchFamily="18" charset="0"/>
                            <a:cs typeface="Times New Roman" panose="02020603050405020304" pitchFamily="18" charset="0"/>
                          </a:rPr>
                          <m:t>𝑗𝑖</m:t>
                        </m:r>
                      </m:sub>
                    </m:sSub>
                    <m:r>
                      <a:rPr lang="en-US" sz="2400" b="0" i="0" smtClean="0">
                        <a:latin typeface="Cambria Math" panose="02040503050406030204" pitchFamily="18" charset="0"/>
                        <a:cs typeface="Times New Roman" panose="02020603050405020304" pitchFamily="18" charset="0"/>
                      </a:rPr>
                      <m:t>, </m:t>
                    </m:r>
                  </m:oMath>
                </a14:m>
                <a:r>
                  <a:rPr lang="en-US" sz="2400" dirty="0">
                    <a:cs typeface="Times New Roman" panose="02020603050405020304" pitchFamily="18" charset="0"/>
                  </a:rPr>
                  <a:t>the utility of choice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𝑗</m:t>
                    </m:r>
                  </m:oMath>
                </a14:m>
                <a:r>
                  <a:rPr lang="en-US" sz="2400" dirty="0">
                    <a:cs typeface="Times New Roman" panose="02020603050405020304" pitchFamily="18" charset="0"/>
                  </a:rPr>
                  <a:t> compared to choice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𝑖</m:t>
                    </m:r>
                  </m:oMath>
                </a14:m>
                <a:r>
                  <a:rPr lang="en-US" sz="2400" dirty="0">
                    <a:cs typeface="Times New Roman" panose="02020603050405020304" pitchFamily="18" charset="0"/>
                  </a:rPr>
                  <a:t> as: </a:t>
                </a:r>
              </a:p>
              <a:p>
                <a:pPr marL="0" indent="0">
                  <a:buNone/>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𝑦</m:t>
                          </m:r>
                        </m:e>
                        <m:sub>
                          <m:r>
                            <a:rPr lang="en-US" sz="2400" b="0" i="1" smtClean="0">
                              <a:latin typeface="Cambria Math" panose="02040503050406030204" pitchFamily="18" charset="0"/>
                              <a:cs typeface="Times New Roman" panose="02020603050405020304" pitchFamily="18" charset="0"/>
                            </a:rPr>
                            <m:t>𝑗𝑖</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𝛼</m:t>
                          </m:r>
                        </m:e>
                        <m:sub>
                          <m:r>
                            <a:rPr lang="en-US" sz="2400" b="0" i="1" smtClean="0">
                              <a:latin typeface="Cambria Math" panose="02040503050406030204" pitchFamily="18" charset="0"/>
                              <a:cs typeface="Times New Roman" panose="02020603050405020304" pitchFamily="18" charset="0"/>
                            </a:rPr>
                            <m:t>𝑗</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𝑗</m:t>
                          </m:r>
                          <m:r>
                            <a:rPr lang="en-US" sz="2400" b="0" i="1" smtClean="0">
                              <a:latin typeface="Cambria Math" panose="02040503050406030204" pitchFamily="18" charset="0"/>
                              <a:cs typeface="Times New Roman" panose="02020603050405020304" pitchFamily="18" charset="0"/>
                            </a:rPr>
                            <m:t>1</m:t>
                          </m:r>
                        </m:sub>
                      </m:sSub>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𝑋</m:t>
                          </m:r>
                        </m:e>
                        <m:sub>
                          <m:r>
                            <a:rPr lang="en-US" sz="2400" b="0" i="1" smtClean="0">
                              <a:latin typeface="Cambria Math" panose="02040503050406030204" pitchFamily="18" charset="0"/>
                              <a:cs typeface="Times New Roman" panose="02020603050405020304" pitchFamily="18" charset="0"/>
                            </a:rPr>
                            <m:t>1</m:t>
                          </m:r>
                          <m:r>
                            <a:rPr lang="en-US" sz="2400" b="0" i="1" smtClean="0">
                              <a:latin typeface="Cambria Math" panose="02040503050406030204" pitchFamily="18" charset="0"/>
                              <a:cs typeface="Times New Roman" panose="02020603050405020304" pitchFamily="18" charset="0"/>
                            </a:rPr>
                            <m:t>𝑗𝑖</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𝑗</m:t>
                          </m:r>
                          <m:r>
                            <a:rPr lang="en-US" sz="2400" b="0" i="1" smtClean="0">
                              <a:latin typeface="Cambria Math" panose="02040503050406030204" pitchFamily="18" charset="0"/>
                              <a:cs typeface="Times New Roman" panose="02020603050405020304" pitchFamily="18" charset="0"/>
                            </a:rPr>
                            <m:t>2</m:t>
                          </m:r>
                        </m:sub>
                      </m:sSub>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𝑋</m:t>
                          </m:r>
                        </m:e>
                        <m:sub>
                          <m:r>
                            <a:rPr lang="en-US" sz="2400" b="0" i="1" smtClean="0">
                              <a:latin typeface="Cambria Math" panose="02040503050406030204" pitchFamily="18" charset="0"/>
                              <a:cs typeface="Times New Roman" panose="02020603050405020304" pitchFamily="18" charset="0"/>
                            </a:rPr>
                            <m:t>2</m:t>
                          </m:r>
                          <m:r>
                            <a:rPr lang="en-US" sz="2400" b="0" i="1" smtClean="0">
                              <a:latin typeface="Cambria Math" panose="02040503050406030204" pitchFamily="18" charset="0"/>
                              <a:cs typeface="Times New Roman" panose="02020603050405020304" pitchFamily="18" charset="0"/>
                            </a:rPr>
                            <m:t>𝑗𝑖</m:t>
                          </m:r>
                        </m:sub>
                      </m:sSub>
                      <m:r>
                        <a:rPr lang="en-US" sz="2400" b="0" i="1" smtClean="0">
                          <a:latin typeface="Cambria Math" panose="02040503050406030204" pitchFamily="18" charset="0"/>
                          <a:cs typeface="Times New Roman" panose="02020603050405020304" pitchFamily="18" charset="0"/>
                        </a:rPr>
                        <m:t>+ …+</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𝑗𝑛</m:t>
                          </m:r>
                        </m:sub>
                      </m:sSub>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𝑋</m:t>
                          </m:r>
                        </m:e>
                        <m:sub>
                          <m:r>
                            <a:rPr lang="en-US" sz="2400" b="0" i="1" smtClean="0">
                              <a:latin typeface="Cambria Math" panose="02040503050406030204" pitchFamily="18" charset="0"/>
                              <a:cs typeface="Times New Roman" panose="02020603050405020304" pitchFamily="18" charset="0"/>
                            </a:rPr>
                            <m:t>𝑛𝑗𝑖</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𝜀</m:t>
                          </m:r>
                        </m:e>
                        <m:sub>
                          <m:r>
                            <a:rPr lang="en-US" sz="2400" b="0" i="1" smtClean="0">
                              <a:latin typeface="Cambria Math" panose="02040503050406030204" pitchFamily="18" charset="0"/>
                              <a:cs typeface="Times New Roman" panose="02020603050405020304" pitchFamily="18" charset="0"/>
                            </a:rPr>
                            <m:t>𝑗𝑖</m:t>
                          </m:r>
                        </m:sub>
                      </m:sSub>
                    </m:oMath>
                  </m:oMathPara>
                </a14:m>
                <a:endParaRPr lang="en-US" sz="2400" dirty="0">
                  <a:cs typeface="Times New Roman" panose="02020603050405020304" pitchFamily="18" charset="0"/>
                </a:endParaRPr>
              </a:p>
              <a:p>
                <a:r>
                  <a:rPr lang="en-US" sz="2400" dirty="0">
                    <a:cs typeface="Times New Roman" panose="02020603050405020304" pitchFamily="18" charset="0"/>
                  </a:rPr>
                  <a:t>Do you see the logit forming here? How do we get to binary choice (logit)? </a:t>
                </a:r>
              </a:p>
              <a:p>
                <a:pPr lvl="1"/>
                <a:r>
                  <a:rPr lang="en-US" sz="2400" dirty="0">
                    <a:cs typeface="Times New Roman" panose="02020603050405020304" pitchFamily="18" charset="0"/>
                  </a:rPr>
                  <a:t>In reality, we are estimating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𝐽</m:t>
                    </m:r>
                    <m:r>
                      <a:rPr lang="en-US" sz="2400" b="0" i="1" smtClean="0">
                        <a:latin typeface="Cambria Math" panose="02040503050406030204" pitchFamily="18" charset="0"/>
                        <a:cs typeface="Times New Roman" panose="02020603050405020304" pitchFamily="18" charset="0"/>
                      </a:rPr>
                      <m:t>−1</m:t>
                    </m:r>
                  </m:oMath>
                </a14:m>
                <a:r>
                  <a:rPr lang="en-US" sz="2400" dirty="0">
                    <a:cs typeface="Times New Roman" panose="02020603050405020304" pitchFamily="18" charset="0"/>
                  </a:rPr>
                  <a:t> logits!</a:t>
                </a:r>
              </a:p>
              <a:p>
                <a:pPr lvl="1"/>
                <a:r>
                  <a:rPr lang="en-US" sz="2400" dirty="0">
                    <a:cs typeface="Times New Roman" panose="02020603050405020304" pitchFamily="18" charset="0"/>
                  </a:rPr>
                  <a:t>What does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𝛼</m:t>
                        </m:r>
                      </m:e>
                      <m:sub>
                        <m:r>
                          <a:rPr lang="en-US" sz="2400" b="0" i="1" smtClean="0">
                            <a:latin typeface="Cambria Math" panose="02040503050406030204" pitchFamily="18" charset="0"/>
                            <a:cs typeface="Times New Roman" panose="02020603050405020304" pitchFamily="18" charset="0"/>
                          </a:rPr>
                          <m:t>𝑗</m:t>
                        </m:r>
                      </m:sub>
                    </m:sSub>
                  </m:oMath>
                </a14:m>
                <a:r>
                  <a:rPr lang="en-US" sz="2400" dirty="0">
                    <a:cs typeface="Times New Roman" panose="02020603050405020304" pitchFamily="18" charset="0"/>
                  </a:rPr>
                  <a:t> represent? </a:t>
                </a:r>
              </a:p>
              <a:p>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14400" y="1066801"/>
                <a:ext cx="9984829" cy="5141388"/>
              </a:xfrm>
              <a:blipFill>
                <a:blip r:embed="rId3"/>
                <a:stretch>
                  <a:fillRect l="-427" t="-1305"/>
                </a:stretch>
              </a:blipFill>
            </p:spPr>
            <p:txBody>
              <a:bodyPr/>
              <a:lstStyle/>
              <a:p>
                <a:r>
                  <a:rPr lang="en-US">
                    <a:noFill/>
                  </a:rPr>
                  <a:t> </a:t>
                </a:r>
              </a:p>
            </p:txBody>
          </p:sp>
        </mc:Fallback>
      </mc:AlternateContent>
    </p:spTree>
    <p:extLst>
      <p:ext uri="{BB962C8B-B14F-4D97-AF65-F5344CB8AC3E}">
        <p14:creationId xmlns:p14="http://schemas.microsoft.com/office/powerpoint/2010/main" val="63414933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D5E0904-721C-4D68-9EB8-1C9752E329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2" name="Rectangle 11">
            <a:extLst>
              <a:ext uri="{FF2B5EF4-FFF2-40B4-BE49-F238E27FC236}">
                <a16:creationId xmlns:a16="http://schemas.microsoft.com/office/drawing/2014/main" id="{B298ECBA-3258-45DF-8FD4-7581736BCC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244"/>
            <a:ext cx="457200" cy="6858000"/>
          </a:xfrm>
          <a:prstGeom prst="rect">
            <a:avLst/>
          </a:prstGeom>
          <a:solidFill>
            <a:srgbClr val="6F6F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62BF453-BD82-4B90-9FE7-5170313380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0"/>
            <a:ext cx="10835640" cy="68580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p:cNvSpPr>
            <a:spLocks noGrp="1"/>
          </p:cNvSpPr>
          <p:nvPr>
            <p:ph type="title"/>
          </p:nvPr>
        </p:nvSpPr>
        <p:spPr>
          <a:xfrm>
            <a:off x="8318090" y="758952"/>
            <a:ext cx="2802194" cy="4041648"/>
          </a:xfrm>
        </p:spPr>
        <p:txBody>
          <a:bodyPr vert="horz" lIns="91440" tIns="45720" rIns="91440" bIns="45720" rtlCol="0" anchor="b">
            <a:normAutofit/>
          </a:bodyPr>
          <a:lstStyle/>
          <a:p>
            <a:pPr>
              <a:lnSpc>
                <a:spcPct val="85000"/>
              </a:lnSpc>
            </a:pPr>
            <a:r>
              <a:rPr lang="en-US" sz="3400">
                <a:solidFill>
                  <a:srgbClr val="FFFFFF"/>
                </a:solidFill>
                <a:latin typeface="+mj-lt"/>
              </a:rPr>
              <a:t>Multinomial Logit: Intuition </a:t>
            </a:r>
          </a:p>
        </p:txBody>
      </p:sp>
      <p:sp useBgFill="1">
        <p:nvSpPr>
          <p:cNvPr id="16" name="Rectangle 15">
            <a:extLst>
              <a:ext uri="{FF2B5EF4-FFF2-40B4-BE49-F238E27FC236}">
                <a16:creationId xmlns:a16="http://schemas.microsoft.com/office/drawing/2014/main" id="{072366D3-9B5C-42E1-9906-77FF6BB55E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2283" y="0"/>
            <a:ext cx="756100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Chart&#10;&#10;Description automatically generated">
            <a:extLst>
              <a:ext uri="{FF2B5EF4-FFF2-40B4-BE49-F238E27FC236}">
                <a16:creationId xmlns:a16="http://schemas.microsoft.com/office/drawing/2014/main" id="{DE230451-5327-D5C4-6BE4-469F486404E9}"/>
              </a:ext>
            </a:extLst>
          </p:cNvPr>
          <p:cNvPicPr>
            <a:picLocks noGrp="1" noChangeAspect="1"/>
          </p:cNvPicPr>
          <p:nvPr>
            <p:ph idx="1"/>
          </p:nvPr>
        </p:nvPicPr>
        <p:blipFill>
          <a:blip r:embed="rId3"/>
          <a:stretch>
            <a:fillRect/>
          </a:stretch>
        </p:blipFill>
        <p:spPr>
          <a:xfrm>
            <a:off x="1357838" y="484632"/>
            <a:ext cx="5749897" cy="5882248"/>
          </a:xfrm>
          <a:prstGeom prst="rect">
            <a:avLst/>
          </a:prstGeom>
        </p:spPr>
      </p:pic>
      <p:sp>
        <p:nvSpPr>
          <p:cNvPr id="18" name="Rectangle 17">
            <a:extLst>
              <a:ext uri="{FF2B5EF4-FFF2-40B4-BE49-F238E27FC236}">
                <a16:creationId xmlns:a16="http://schemas.microsoft.com/office/drawing/2014/main" id="{121F5E60-4E89-4B16-A245-12BD993599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899160" cy="68580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1046030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1"/>
            <a:ext cx="10439400" cy="624840"/>
          </a:xfrm>
        </p:spPr>
        <p:txBody>
          <a:bodyPr>
            <a:noAutofit/>
          </a:bodyPr>
          <a:lstStyle/>
          <a:p>
            <a:r>
              <a:rPr lang="en-US" sz="3600" dirty="0">
                <a:latin typeface="Times New Roman" panose="02020603050405020304" pitchFamily="18" charset="0"/>
                <a:cs typeface="Times New Roman" panose="02020603050405020304" pitchFamily="18" charset="0"/>
              </a:rPr>
              <a:t>Multinomial Logit: Estimation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14400" y="1066801"/>
                <a:ext cx="9984829" cy="5141388"/>
              </a:xfrm>
            </p:spPr>
            <p:txBody>
              <a:bodyPr>
                <a:noAutofit/>
              </a:bodyPr>
              <a:lstStyle/>
              <a:p>
                <a:r>
                  <a:rPr lang="en-US" sz="2400" dirty="0">
                    <a:cs typeface="Times New Roman" panose="02020603050405020304" pitchFamily="18" charset="0"/>
                  </a:rPr>
                  <a:t>How can we estimate these altogether? </a:t>
                </a:r>
              </a:p>
              <a:p>
                <a:r>
                  <a:rPr lang="en-US" sz="2400" b="1" dirty="0">
                    <a:cs typeface="Times New Roman" panose="02020603050405020304" pitchFamily="18" charset="0"/>
                  </a:rPr>
                  <a:t>Assumption 1: Logit specification. </a:t>
                </a:r>
                <a:r>
                  <a:rPr lang="en-US" sz="2400" dirty="0">
                    <a:cs typeface="Times New Roman" panose="02020603050405020304" pitchFamily="18" charset="0"/>
                  </a:rPr>
                  <a:t>Assume models are linear in log-odds: </a:t>
                </a:r>
              </a:p>
              <a:p>
                <a:pPr marL="0" indent="0">
                  <a:buNone/>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𝜂</m:t>
                          </m:r>
                        </m:e>
                        <m:sub>
                          <m:r>
                            <a:rPr lang="en-US" sz="2400" b="0" i="1" smtClean="0">
                              <a:latin typeface="Cambria Math" panose="02040503050406030204" pitchFamily="18" charset="0"/>
                              <a:cs typeface="Times New Roman" panose="02020603050405020304" pitchFamily="18" charset="0"/>
                            </a:rPr>
                            <m:t>𝑖𝑗</m:t>
                          </m:r>
                        </m:sub>
                      </m:sSub>
                      <m:r>
                        <a:rPr lang="en-US" sz="2400" b="0" i="1" smtClean="0">
                          <a:latin typeface="Cambria Math" panose="02040503050406030204" pitchFamily="18" charset="0"/>
                          <a:cs typeface="Times New Roman" panose="02020603050405020304" pitchFamily="18" charset="0"/>
                        </a:rPr>
                        <m:t>= </m:t>
                      </m:r>
                      <m:r>
                        <a:rPr lang="en-US" sz="2400" b="0" i="1" smtClean="0">
                          <a:latin typeface="Cambria Math" panose="02040503050406030204" pitchFamily="18" charset="0"/>
                          <a:cs typeface="Times New Roman" panose="02020603050405020304" pitchFamily="18" charset="0"/>
                        </a:rPr>
                        <m:t>𝑙𝑜𝑔</m:t>
                      </m:r>
                      <m:d>
                        <m:dPr>
                          <m:ctrlPr>
                            <a:rPr lang="en-US" sz="2400" i="1" smtClean="0">
                              <a:latin typeface="Cambria Math" panose="02040503050406030204" pitchFamily="18" charset="0"/>
                              <a:cs typeface="Times New Roman" panose="02020603050405020304" pitchFamily="18" charset="0"/>
                            </a:rPr>
                          </m:ctrlPr>
                        </m:dPr>
                        <m:e>
                          <m:f>
                            <m:fPr>
                              <m:ctrlPr>
                                <a:rPr lang="en-US" sz="2400" i="1" smtClean="0">
                                  <a:latin typeface="Cambria Math" panose="02040503050406030204" pitchFamily="18" charset="0"/>
                                  <a:cs typeface="Times New Roman" panose="02020603050405020304" pitchFamily="18" charset="0"/>
                                </a:rPr>
                              </m:ctrlPr>
                            </m:fPr>
                            <m:num>
                              <m:sSub>
                                <m:sSubPr>
                                  <m:ctrlPr>
                                    <a:rPr lang="en-US" sz="240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𝜋</m:t>
                                  </m:r>
                                </m:e>
                                <m:sub>
                                  <m:r>
                                    <a:rPr lang="en-US" sz="2400" b="0" i="1" smtClean="0">
                                      <a:latin typeface="Cambria Math" panose="02040503050406030204" pitchFamily="18" charset="0"/>
                                      <a:cs typeface="Times New Roman" panose="02020603050405020304" pitchFamily="18" charset="0"/>
                                    </a:rPr>
                                    <m:t>𝑖𝑗</m:t>
                                  </m:r>
                                </m:sub>
                              </m:sSub>
                            </m:num>
                            <m:den>
                              <m:sSub>
                                <m:sSubPr>
                                  <m:ctrlPr>
                                    <a:rPr lang="en-US" sz="240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𝜋</m:t>
                                  </m:r>
                                </m:e>
                                <m:sub>
                                  <m:r>
                                    <a:rPr lang="en-US" sz="2400" b="0" i="1" smtClean="0">
                                      <a:latin typeface="Cambria Math" panose="02040503050406030204" pitchFamily="18" charset="0"/>
                                      <a:cs typeface="Times New Roman" panose="02020603050405020304" pitchFamily="18" charset="0"/>
                                    </a:rPr>
                                    <m:t>𝑖𝐽</m:t>
                                  </m:r>
                                </m:sub>
                              </m:sSub>
                            </m:den>
                          </m:f>
                        </m:e>
                      </m:d>
                      <m:r>
                        <a:rPr lang="en-US" sz="2400" b="0" i="1" smtClean="0">
                          <a:latin typeface="Cambria Math" panose="02040503050406030204" pitchFamily="18" charset="0"/>
                          <a:cs typeface="Times New Roman" panose="02020603050405020304" pitchFamily="18" charset="0"/>
                        </a:rPr>
                        <m:t>=</m:t>
                      </m:r>
                      <m:sSub>
                        <m:sSubPr>
                          <m:ctrlPr>
                            <a:rPr lang="en-US" sz="240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𝛼</m:t>
                          </m:r>
                        </m:e>
                        <m:sub>
                          <m:r>
                            <a:rPr lang="en-US" sz="2400" b="0" i="1" smtClean="0">
                              <a:latin typeface="Cambria Math" panose="02040503050406030204" pitchFamily="18" charset="0"/>
                              <a:cs typeface="Times New Roman" panose="02020603050405020304" pitchFamily="18" charset="0"/>
                            </a:rPr>
                            <m:t>𝑗</m:t>
                          </m:r>
                        </m:sub>
                      </m:sSub>
                      <m:r>
                        <a:rPr lang="en-US" sz="2400" b="0" i="1" smtClean="0">
                          <a:latin typeface="Cambria Math" panose="02040503050406030204" pitchFamily="18" charset="0"/>
                          <a:cs typeface="Times New Roman" panose="02020603050405020304" pitchFamily="18" charset="0"/>
                        </a:rPr>
                        <m:t>+</m:t>
                      </m:r>
                      <m:sSubSup>
                        <m:sSubSupPr>
                          <m:ctrlPr>
                            <a:rPr lang="en-US" sz="2400" i="1" smtClean="0">
                              <a:latin typeface="Cambria Math" panose="02040503050406030204" pitchFamily="18" charset="0"/>
                              <a:cs typeface="Times New Roman" panose="02020603050405020304" pitchFamily="18" charset="0"/>
                            </a:rPr>
                          </m:ctrlPr>
                        </m:sSubSupPr>
                        <m:e>
                          <m:r>
                            <a:rPr lang="en-US" sz="2400" b="1" i="1" smtClean="0">
                              <a:latin typeface="Cambria Math" panose="02040503050406030204" pitchFamily="18" charset="0"/>
                              <a:cs typeface="Times New Roman" panose="02020603050405020304" pitchFamily="18" charset="0"/>
                            </a:rPr>
                            <m:t>𝒙</m:t>
                          </m:r>
                        </m:e>
                        <m:sub>
                          <m:r>
                            <a:rPr lang="en-US" sz="2400" b="0" i="1" smtClean="0">
                              <a:latin typeface="Cambria Math" panose="02040503050406030204" pitchFamily="18" charset="0"/>
                              <a:cs typeface="Times New Roman" panose="02020603050405020304" pitchFamily="18" charset="0"/>
                            </a:rPr>
                            <m:t>𝑖</m:t>
                          </m:r>
                        </m:sub>
                        <m:sup>
                          <m:r>
                            <a:rPr lang="en-US" sz="2400" b="0" i="1" smtClean="0">
                              <a:latin typeface="Cambria Math" panose="02040503050406030204" pitchFamily="18" charset="0"/>
                              <a:cs typeface="Times New Roman" panose="02020603050405020304" pitchFamily="18" charset="0"/>
                            </a:rPr>
                            <m:t>′</m:t>
                          </m:r>
                        </m:sup>
                      </m:sSubSup>
                      <m:sSub>
                        <m:sSubPr>
                          <m:ctrlPr>
                            <a:rPr lang="en-US" sz="2400" i="1" smtClean="0">
                              <a:latin typeface="Cambria Math" panose="02040503050406030204" pitchFamily="18" charset="0"/>
                              <a:cs typeface="Times New Roman" panose="02020603050405020304" pitchFamily="18" charset="0"/>
                            </a:rPr>
                          </m:ctrlPr>
                        </m:sSubPr>
                        <m:e>
                          <m:r>
                            <a:rPr lang="en-US" sz="2400" b="1" i="1" smtClean="0">
                              <a:latin typeface="Cambria Math" panose="02040503050406030204" pitchFamily="18" charset="0"/>
                              <a:cs typeface="Times New Roman" panose="02020603050405020304" pitchFamily="18" charset="0"/>
                            </a:rPr>
                            <m:t>𝜷</m:t>
                          </m:r>
                        </m:e>
                        <m:sub>
                          <m:r>
                            <a:rPr lang="en-US" sz="2400" b="0" i="1" smtClean="0">
                              <a:latin typeface="Cambria Math" panose="02040503050406030204" pitchFamily="18" charset="0"/>
                              <a:cs typeface="Times New Roman" panose="02020603050405020304" pitchFamily="18" charset="0"/>
                            </a:rPr>
                            <m:t>𝑗</m:t>
                          </m:r>
                        </m:sub>
                      </m:sSub>
                      <m:r>
                        <a:rPr lang="en-US" sz="2400" b="0" i="1" smtClean="0">
                          <a:latin typeface="Cambria Math" panose="02040503050406030204" pitchFamily="18" charset="0"/>
                          <a:cs typeface="Times New Roman" panose="02020603050405020304" pitchFamily="18" charset="0"/>
                        </a:rPr>
                        <m:t> </m:t>
                      </m:r>
                      <m:r>
                        <a:rPr lang="en-US" sz="2400" b="0" i="1" smtClean="0">
                          <a:latin typeface="Cambria Math" panose="02040503050406030204" pitchFamily="18" charset="0"/>
                          <a:cs typeface="Times New Roman" panose="02020603050405020304" pitchFamily="18" charset="0"/>
                        </a:rPr>
                        <m:t>𝑓𝑜𝑟</m:t>
                      </m:r>
                      <m:r>
                        <a:rPr lang="en-US" sz="2400" b="0" i="1" smtClean="0">
                          <a:latin typeface="Cambria Math" panose="02040503050406030204" pitchFamily="18" charset="0"/>
                          <a:cs typeface="Times New Roman" panose="02020603050405020304" pitchFamily="18" charset="0"/>
                        </a:rPr>
                        <m:t> </m:t>
                      </m:r>
                      <m:r>
                        <a:rPr lang="en-US" sz="2400" b="0" i="1" smtClean="0">
                          <a:latin typeface="Cambria Math" panose="02040503050406030204" pitchFamily="18" charset="0"/>
                          <a:cs typeface="Times New Roman" panose="02020603050405020304" pitchFamily="18" charset="0"/>
                        </a:rPr>
                        <m:t>𝑗</m:t>
                      </m:r>
                      <m:r>
                        <a:rPr lang="en-US" sz="2400" b="0" i="1" smtClean="0">
                          <a:latin typeface="Cambria Math" panose="02040503050406030204" pitchFamily="18" charset="0"/>
                          <a:cs typeface="Times New Roman" panose="02020603050405020304" pitchFamily="18" charset="0"/>
                        </a:rPr>
                        <m:t>∈{1, 2, …, </m:t>
                      </m:r>
                      <m:r>
                        <a:rPr lang="en-US" sz="2400" b="0" i="1" smtClean="0">
                          <a:latin typeface="Cambria Math" panose="02040503050406030204" pitchFamily="18" charset="0"/>
                          <a:cs typeface="Times New Roman" panose="02020603050405020304" pitchFamily="18" charset="0"/>
                        </a:rPr>
                        <m:t>𝐽</m:t>
                      </m:r>
                      <m:r>
                        <a:rPr lang="en-US" sz="2400" b="0" i="1" smtClean="0">
                          <a:latin typeface="Cambria Math" panose="02040503050406030204" pitchFamily="18" charset="0"/>
                          <a:cs typeface="Times New Roman" panose="02020603050405020304" pitchFamily="18" charset="0"/>
                        </a:rPr>
                        <m:t>−1}</m:t>
                      </m:r>
                    </m:oMath>
                  </m:oMathPara>
                </a14:m>
                <a:endParaRPr lang="en-US" sz="2400" dirty="0">
                  <a:cs typeface="Times New Roman" panose="02020603050405020304" pitchFamily="18" charset="0"/>
                </a:endParaRPr>
              </a:p>
              <a:p>
                <a:r>
                  <a:rPr lang="en-US" sz="2400" b="1" dirty="0">
                    <a:cs typeface="Times New Roman" panose="02020603050405020304" pitchFamily="18" charset="0"/>
                  </a:rPr>
                  <a:t>Assumption 2: Normalize outside option. </a:t>
                </a:r>
                <a:r>
                  <a:rPr lang="en-US" sz="2400" dirty="0">
                    <a:cs typeface="Times New Roman" panose="02020603050405020304" pitchFamily="18" charset="0"/>
                  </a:rPr>
                  <a:t>If we assume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𝜂</m:t>
                        </m:r>
                      </m:e>
                      <m:sub>
                        <m:r>
                          <a:rPr lang="en-US" sz="2400" b="0" i="1" smtClean="0">
                            <a:latin typeface="Cambria Math" panose="02040503050406030204" pitchFamily="18" charset="0"/>
                            <a:cs typeface="Times New Roman" panose="02020603050405020304" pitchFamily="18" charset="0"/>
                          </a:rPr>
                          <m:t>𝑖𝐽</m:t>
                        </m:r>
                      </m:sub>
                    </m:sSub>
                    <m:r>
                      <a:rPr lang="en-US" sz="2400" b="0" i="1" smtClean="0">
                        <a:latin typeface="Cambria Math" panose="02040503050406030204" pitchFamily="18" charset="0"/>
                        <a:cs typeface="Times New Roman" panose="02020603050405020304" pitchFamily="18" charset="0"/>
                      </a:rPr>
                      <m:t>=0</m:t>
                    </m:r>
                    <m:r>
                      <a:rPr lang="en-US" sz="2400" b="1" i="0" smtClean="0">
                        <a:latin typeface="Cambria Math" panose="02040503050406030204" pitchFamily="18" charset="0"/>
                        <a:cs typeface="Times New Roman" panose="02020603050405020304" pitchFamily="18" charset="0"/>
                      </a:rPr>
                      <m:t>:</m:t>
                    </m:r>
                  </m:oMath>
                </a14:m>
                <a:endParaRPr lang="en-US" sz="2400" b="1" dirty="0">
                  <a:cs typeface="Times New Roman" panose="02020603050405020304" pitchFamily="18" charset="0"/>
                </a:endParaRPr>
              </a:p>
              <a:p>
                <a:pPr lvl="1"/>
                <a:r>
                  <a:rPr lang="en-US" sz="2200" dirty="0">
                    <a:cs typeface="Times New Roman" panose="02020603050405020304" pitchFamily="18" charset="0"/>
                  </a:rPr>
                  <a:t>We can construct choice probabilities by exponentiating the system</a:t>
                </a:r>
              </a:p>
              <a:p>
                <a:pPr marL="274320" lvl="1" indent="0">
                  <a:buNone/>
                </a:pPr>
                <a14:m>
                  <m:oMathPara xmlns:m="http://schemas.openxmlformats.org/officeDocument/2006/math">
                    <m:oMathParaPr>
                      <m:jc m:val="centerGroup"/>
                    </m:oMathParaPr>
                    <m:oMath xmlns:m="http://schemas.openxmlformats.org/officeDocument/2006/math">
                      <m:sSub>
                        <m:sSubPr>
                          <m:ctrlPr>
                            <a:rPr lang="en-US" sz="2200" b="0" i="1" smtClean="0">
                              <a:latin typeface="Cambria Math" panose="02040503050406030204" pitchFamily="18" charset="0"/>
                              <a:cs typeface="Times New Roman" panose="02020603050405020304" pitchFamily="18" charset="0"/>
                            </a:rPr>
                          </m:ctrlPr>
                        </m:sSubPr>
                        <m:e>
                          <m:r>
                            <a:rPr lang="en-US" sz="2200" b="0" i="1" smtClean="0">
                              <a:latin typeface="Cambria Math" panose="02040503050406030204" pitchFamily="18" charset="0"/>
                              <a:cs typeface="Times New Roman" panose="02020603050405020304" pitchFamily="18" charset="0"/>
                            </a:rPr>
                            <m:t>𝜋</m:t>
                          </m:r>
                        </m:e>
                        <m:sub>
                          <m:r>
                            <a:rPr lang="en-US" sz="2200" b="0" i="1" smtClean="0">
                              <a:latin typeface="Cambria Math" panose="02040503050406030204" pitchFamily="18" charset="0"/>
                              <a:cs typeface="Times New Roman" panose="02020603050405020304" pitchFamily="18" charset="0"/>
                            </a:rPr>
                            <m:t>𝑖𝑗</m:t>
                          </m:r>
                        </m:sub>
                      </m:sSub>
                      <m:r>
                        <a:rPr lang="en-US" sz="2200" b="0" i="1" smtClean="0">
                          <a:latin typeface="Cambria Math" panose="02040503050406030204" pitchFamily="18" charset="0"/>
                          <a:cs typeface="Times New Roman" panose="02020603050405020304" pitchFamily="18" charset="0"/>
                        </a:rPr>
                        <m:t>=</m:t>
                      </m:r>
                      <m:func>
                        <m:funcPr>
                          <m:ctrlPr>
                            <a:rPr lang="en-US" sz="2200" b="0" i="1" smtClean="0">
                              <a:latin typeface="Cambria Math" panose="02040503050406030204" pitchFamily="18" charset="0"/>
                              <a:cs typeface="Times New Roman" panose="02020603050405020304" pitchFamily="18" charset="0"/>
                            </a:rPr>
                          </m:ctrlPr>
                        </m:funcPr>
                        <m:fName>
                          <m:r>
                            <m:rPr>
                              <m:sty m:val="p"/>
                            </m:rPr>
                            <a:rPr lang="en-US" sz="2200" b="0" i="0" smtClean="0">
                              <a:latin typeface="Cambria Math" panose="02040503050406030204" pitchFamily="18" charset="0"/>
                              <a:cs typeface="Times New Roman" panose="02020603050405020304" pitchFamily="18" charset="0"/>
                            </a:rPr>
                            <m:t>exp</m:t>
                          </m:r>
                        </m:fName>
                        <m:e>
                          <m:d>
                            <m:dPr>
                              <m:ctrlPr>
                                <a:rPr lang="en-US" sz="2200" b="0" i="1" smtClean="0">
                                  <a:latin typeface="Cambria Math" panose="02040503050406030204" pitchFamily="18" charset="0"/>
                                  <a:cs typeface="Times New Roman" panose="02020603050405020304" pitchFamily="18" charset="0"/>
                                </a:rPr>
                              </m:ctrlPr>
                            </m:dPr>
                            <m:e>
                              <m:sSub>
                                <m:sSubPr>
                                  <m:ctrlPr>
                                    <a:rPr lang="en-US" sz="2200" b="0" i="1" smtClean="0">
                                      <a:latin typeface="Cambria Math" panose="02040503050406030204" pitchFamily="18" charset="0"/>
                                      <a:cs typeface="Times New Roman" panose="02020603050405020304" pitchFamily="18" charset="0"/>
                                    </a:rPr>
                                  </m:ctrlPr>
                                </m:sSubPr>
                                <m:e>
                                  <m:r>
                                    <a:rPr lang="en-US" sz="2200" b="0" i="1" smtClean="0">
                                      <a:latin typeface="Cambria Math" panose="02040503050406030204" pitchFamily="18" charset="0"/>
                                      <a:cs typeface="Times New Roman" panose="02020603050405020304" pitchFamily="18" charset="0"/>
                                    </a:rPr>
                                    <m:t>𝜂</m:t>
                                  </m:r>
                                </m:e>
                                <m:sub>
                                  <m:r>
                                    <a:rPr lang="en-US" sz="2200" b="0" i="1" smtClean="0">
                                      <a:latin typeface="Cambria Math" panose="02040503050406030204" pitchFamily="18" charset="0"/>
                                      <a:cs typeface="Times New Roman" panose="02020603050405020304" pitchFamily="18" charset="0"/>
                                    </a:rPr>
                                    <m:t>𝑖𝑗</m:t>
                                  </m:r>
                                </m:sub>
                              </m:sSub>
                            </m:e>
                          </m:d>
                        </m:e>
                      </m:func>
                      <m:r>
                        <a:rPr lang="en-US" sz="2200" b="0" i="1" smtClean="0">
                          <a:latin typeface="Cambria Math" panose="02040503050406030204" pitchFamily="18" charset="0"/>
                          <a:cs typeface="Times New Roman" panose="02020603050405020304" pitchFamily="18" charset="0"/>
                        </a:rPr>
                        <m:t>/</m:t>
                      </m:r>
                      <m:nary>
                        <m:naryPr>
                          <m:chr m:val="∑"/>
                          <m:supHide m:val="on"/>
                          <m:ctrlPr>
                            <a:rPr lang="en-US" sz="2200" b="0" i="1" smtClean="0">
                              <a:latin typeface="Cambria Math" panose="02040503050406030204" pitchFamily="18" charset="0"/>
                              <a:cs typeface="Times New Roman" panose="02020603050405020304" pitchFamily="18" charset="0"/>
                            </a:rPr>
                          </m:ctrlPr>
                        </m:naryPr>
                        <m:sub>
                          <m:r>
                            <m:rPr>
                              <m:brk m:alnAt="7"/>
                            </m:rPr>
                            <a:rPr lang="en-US" sz="2200" b="0" i="1" smtClean="0">
                              <a:latin typeface="Cambria Math" panose="02040503050406030204" pitchFamily="18" charset="0"/>
                              <a:cs typeface="Times New Roman" panose="02020603050405020304" pitchFamily="18" charset="0"/>
                            </a:rPr>
                            <m:t>𝑘</m:t>
                          </m:r>
                          <m:r>
                            <a:rPr lang="en-US" sz="2200" b="0" i="1" smtClean="0">
                              <a:latin typeface="Cambria Math" panose="02040503050406030204" pitchFamily="18" charset="0"/>
                              <a:cs typeface="Times New Roman" panose="02020603050405020304" pitchFamily="18" charset="0"/>
                            </a:rPr>
                            <m:t>=1</m:t>
                          </m:r>
                        </m:sub>
                        <m:sup/>
                        <m:e>
                          <m:func>
                            <m:funcPr>
                              <m:ctrlPr>
                                <a:rPr lang="en-US" sz="2200" b="0" i="1" smtClean="0">
                                  <a:latin typeface="Cambria Math" panose="02040503050406030204" pitchFamily="18" charset="0"/>
                                  <a:cs typeface="Times New Roman" panose="02020603050405020304" pitchFamily="18" charset="0"/>
                                </a:rPr>
                              </m:ctrlPr>
                            </m:funcPr>
                            <m:fName>
                              <m:r>
                                <m:rPr>
                                  <m:sty m:val="p"/>
                                </m:rPr>
                                <a:rPr lang="en-US" sz="2200" b="0" i="0" smtClean="0">
                                  <a:latin typeface="Cambria Math" panose="02040503050406030204" pitchFamily="18" charset="0"/>
                                  <a:cs typeface="Times New Roman" panose="02020603050405020304" pitchFamily="18" charset="0"/>
                                </a:rPr>
                                <m:t>exp</m:t>
                              </m:r>
                            </m:fName>
                            <m:e>
                              <m:d>
                                <m:dPr>
                                  <m:ctrlPr>
                                    <a:rPr lang="en-US" sz="2200" b="0" i="1" smtClean="0">
                                      <a:latin typeface="Cambria Math" panose="02040503050406030204" pitchFamily="18" charset="0"/>
                                      <a:cs typeface="Times New Roman" panose="02020603050405020304" pitchFamily="18" charset="0"/>
                                    </a:rPr>
                                  </m:ctrlPr>
                                </m:dPr>
                                <m:e>
                                  <m:sSub>
                                    <m:sSubPr>
                                      <m:ctrlPr>
                                        <a:rPr lang="en-US" sz="2200" b="0" i="1" smtClean="0">
                                          <a:latin typeface="Cambria Math" panose="02040503050406030204" pitchFamily="18" charset="0"/>
                                          <a:cs typeface="Times New Roman" panose="02020603050405020304" pitchFamily="18" charset="0"/>
                                        </a:rPr>
                                      </m:ctrlPr>
                                    </m:sSubPr>
                                    <m:e>
                                      <m:r>
                                        <a:rPr lang="en-US" sz="2200" b="0" i="1" smtClean="0">
                                          <a:latin typeface="Cambria Math" panose="02040503050406030204" pitchFamily="18" charset="0"/>
                                          <a:cs typeface="Times New Roman" panose="02020603050405020304" pitchFamily="18" charset="0"/>
                                        </a:rPr>
                                        <m:t>𝜂</m:t>
                                      </m:r>
                                    </m:e>
                                    <m:sub>
                                      <m:r>
                                        <a:rPr lang="en-US" sz="2200" b="0" i="1" smtClean="0">
                                          <a:latin typeface="Cambria Math" panose="02040503050406030204" pitchFamily="18" charset="0"/>
                                          <a:cs typeface="Times New Roman" panose="02020603050405020304" pitchFamily="18" charset="0"/>
                                        </a:rPr>
                                        <m:t>𝑖𝑘</m:t>
                                      </m:r>
                                    </m:sub>
                                  </m:sSub>
                                </m:e>
                              </m:d>
                            </m:e>
                          </m:func>
                          <m:r>
                            <a:rPr lang="en-US" sz="2200" b="0" i="1" smtClean="0">
                              <a:latin typeface="Cambria Math" panose="02040503050406030204" pitchFamily="18" charset="0"/>
                              <a:cs typeface="Times New Roman" panose="02020603050405020304" pitchFamily="18" charset="0"/>
                            </a:rPr>
                            <m:t> </m:t>
                          </m:r>
                        </m:e>
                      </m:nary>
                    </m:oMath>
                  </m:oMathPara>
                </a14:m>
                <a:endParaRPr lang="en-US" sz="22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14400" y="1066801"/>
                <a:ext cx="9984829" cy="5141388"/>
              </a:xfrm>
              <a:blipFill>
                <a:blip r:embed="rId3"/>
                <a:stretch>
                  <a:fillRect l="-427" t="-1305"/>
                </a:stretch>
              </a:blipFill>
            </p:spPr>
            <p:txBody>
              <a:bodyPr/>
              <a:lstStyle/>
              <a:p>
                <a:r>
                  <a:rPr lang="en-US">
                    <a:noFill/>
                  </a:rPr>
                  <a:t> </a:t>
                </a:r>
              </a:p>
            </p:txBody>
          </p:sp>
        </mc:Fallback>
      </mc:AlternateContent>
    </p:spTree>
    <p:extLst>
      <p:ext uri="{BB962C8B-B14F-4D97-AF65-F5344CB8AC3E}">
        <p14:creationId xmlns:p14="http://schemas.microsoft.com/office/powerpoint/2010/main" val="4122195500"/>
      </p:ext>
    </p:extLst>
  </p:cSld>
  <p:clrMapOvr>
    <a:masterClrMapping/>
  </p:clrMapOvr>
</p:sld>
</file>

<file path=ppt/theme/theme1.xml><?xml version="1.0" encoding="utf-8"?>
<a:theme xmlns:a="http://schemas.openxmlformats.org/drawingml/2006/main" name="View">
  <a:themeElements>
    <a:clrScheme name="View">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View</Template>
  <TotalTime>6635</TotalTime>
  <Words>9800</Words>
  <Application>Microsoft Office PowerPoint</Application>
  <PresentationFormat>Widescreen</PresentationFormat>
  <Paragraphs>870</Paragraphs>
  <Slides>113</Slides>
  <Notes>112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113</vt:i4>
      </vt:variant>
    </vt:vector>
  </HeadingPairs>
  <TitlesOfParts>
    <vt:vector size="122" baseType="lpstr">
      <vt:lpstr>Arial</vt:lpstr>
      <vt:lpstr>Calibri</vt:lpstr>
      <vt:lpstr>Cambria Math</vt:lpstr>
      <vt:lpstr>Century Schoolbook</vt:lpstr>
      <vt:lpstr>Symbol</vt:lpstr>
      <vt:lpstr>Times New Roman</vt:lpstr>
      <vt:lpstr>Wingdings</vt:lpstr>
      <vt:lpstr>Wingdings 2</vt:lpstr>
      <vt:lpstr>View</vt:lpstr>
      <vt:lpstr>Quant Methods in HSR I </vt:lpstr>
      <vt:lpstr>Examples of Limited Dependent Variables</vt:lpstr>
      <vt:lpstr>Count Data:  Poisson Regression</vt:lpstr>
      <vt:lpstr>Examples of Count Data in Health Policy</vt:lpstr>
      <vt:lpstr>Examples of Count Data in Health Policy</vt:lpstr>
      <vt:lpstr>Examples of Count Data: Job Changes</vt:lpstr>
      <vt:lpstr>The Poisson Distribution</vt:lpstr>
      <vt:lpstr>The Poisson Distribution</vt:lpstr>
      <vt:lpstr>The Poisson Distribution</vt:lpstr>
      <vt:lpstr>Poisson Regressions in Practice: Interpretation</vt:lpstr>
      <vt:lpstr>Poisson Regressions in Practice: Interpretation</vt:lpstr>
      <vt:lpstr>Poisson Regressions in Practice: Advantages</vt:lpstr>
      <vt:lpstr>Poisson Regressions in Practice: Dispersion</vt:lpstr>
      <vt:lpstr>Poisson Regressions in Practice: Dispersion</vt:lpstr>
      <vt:lpstr>Poisson Regressions in Practice: Dispersion</vt:lpstr>
      <vt:lpstr>Example: How do hospital closures affect access?</vt:lpstr>
      <vt:lpstr>Example: How do hospital closures affect access?</vt:lpstr>
      <vt:lpstr>Example: How do hospital closures affect access?</vt:lpstr>
      <vt:lpstr>Example: How do hospital closures affect access?</vt:lpstr>
      <vt:lpstr>Data: What story are we telling here? </vt:lpstr>
      <vt:lpstr>Results: Linear Probability Models</vt:lpstr>
      <vt:lpstr>Poisson results: How do hospital closures affect access?</vt:lpstr>
      <vt:lpstr>Poisson results: How do hospital closures affect access?</vt:lpstr>
      <vt:lpstr>Mini Referee Report</vt:lpstr>
      <vt:lpstr>Identification  and Alternate Approaches</vt:lpstr>
      <vt:lpstr>Identification: A definition</vt:lpstr>
      <vt:lpstr>Identification: A definition</vt:lpstr>
      <vt:lpstr>Example: Linear Regression</vt:lpstr>
      <vt:lpstr>Identification: A definition</vt:lpstr>
      <vt:lpstr>The Identification Police</vt:lpstr>
      <vt:lpstr>The Identification Police</vt:lpstr>
      <vt:lpstr>Approaches to Identification (a review)</vt:lpstr>
      <vt:lpstr>Approaches to Identification (a review)</vt:lpstr>
      <vt:lpstr>Linking Identification and Models </vt:lpstr>
      <vt:lpstr>Linking Identification and Models </vt:lpstr>
      <vt:lpstr>An Example (using a short paper I know pretty well)</vt:lpstr>
      <vt:lpstr>An Example (using a short paper I know pretty well)</vt:lpstr>
      <vt:lpstr>An Example (using a short paper I know pretty well)</vt:lpstr>
      <vt:lpstr>An Example (using a short paper I know pretty well)</vt:lpstr>
      <vt:lpstr>An Example (using a short paper I know pretty well)</vt:lpstr>
      <vt:lpstr>An Example (using a short paper I know pretty well)</vt:lpstr>
      <vt:lpstr>An Example (using a short paper I know pretty well)</vt:lpstr>
      <vt:lpstr>Alternative Approaches to Identification</vt:lpstr>
      <vt:lpstr>Alternative Approaches to Identification</vt:lpstr>
      <vt:lpstr>Partial Identification</vt:lpstr>
      <vt:lpstr>The trick: bounding identification sets</vt:lpstr>
      <vt:lpstr>The trick: bounding identification sets</vt:lpstr>
      <vt:lpstr>The trick: bounding identification sets</vt:lpstr>
      <vt:lpstr>Applied Example: Dental Insurance</vt:lpstr>
      <vt:lpstr>Applied Example: Dental Insurance</vt:lpstr>
      <vt:lpstr>Applied Example: Dental Insurance</vt:lpstr>
      <vt:lpstr>Applied Example: Dental Insurance</vt:lpstr>
      <vt:lpstr>Applied Example: Dental Insurance</vt:lpstr>
      <vt:lpstr>Results </vt:lpstr>
      <vt:lpstr>Takeaways </vt:lpstr>
      <vt:lpstr>Uses in research </vt:lpstr>
      <vt:lpstr>Computational Example: LATEs</vt:lpstr>
      <vt:lpstr>Computational Example: LATEs</vt:lpstr>
      <vt:lpstr>Computational Example: LATEs</vt:lpstr>
      <vt:lpstr>Computational Example: LATEs</vt:lpstr>
      <vt:lpstr>PowerPoint Presentation</vt:lpstr>
      <vt:lpstr>Another example: OVB</vt:lpstr>
      <vt:lpstr>Another example: OVB</vt:lpstr>
      <vt:lpstr>A final approach: build out a structural model! </vt:lpstr>
      <vt:lpstr>Appendix</vt:lpstr>
      <vt:lpstr>Hurdle Models</vt:lpstr>
      <vt:lpstr>A unique form of excess dispersion: Zeros</vt:lpstr>
      <vt:lpstr>A unique form of excess dispersion: Zeros</vt:lpstr>
      <vt:lpstr>Hurdle Models in Theory</vt:lpstr>
      <vt:lpstr>Hurdle Models in Theory</vt:lpstr>
      <vt:lpstr>Hurdle Models in Theory</vt:lpstr>
      <vt:lpstr>Hurdle Models in Practice</vt:lpstr>
      <vt:lpstr>Is a Hurdle Model Appropriate?</vt:lpstr>
      <vt:lpstr>Heckit: A brief overview</vt:lpstr>
      <vt:lpstr>Example: How can LTC care be expanded affordably?</vt:lpstr>
      <vt:lpstr>Example: How can LTC care be expanded affordably?</vt:lpstr>
      <vt:lpstr>Example: How can LTC care be expanded affordably?</vt:lpstr>
      <vt:lpstr>Example: How can LTC care be expanded affordably?</vt:lpstr>
      <vt:lpstr>Data: What story are we telling here? </vt:lpstr>
      <vt:lpstr>Side Note: Figures</vt:lpstr>
      <vt:lpstr>Data: What story are we telling here? </vt:lpstr>
      <vt:lpstr>Empirical Strategy: Decision Stage</vt:lpstr>
      <vt:lpstr>Empirical Strategy: Intensity Stage</vt:lpstr>
      <vt:lpstr>Empirical Strategy: Intensity Stage</vt:lpstr>
      <vt:lpstr>Results: IV First Stage</vt:lpstr>
      <vt:lpstr>Results: Hurdle Model</vt:lpstr>
      <vt:lpstr>Policy Implications: Hospital Costs</vt:lpstr>
      <vt:lpstr>Policy Implications: Hospital Costs</vt:lpstr>
      <vt:lpstr>Mini Referee Report</vt:lpstr>
      <vt:lpstr>Multinomial Choice Logit</vt:lpstr>
      <vt:lpstr>Multinomial Choice Logit: When Choices Matter (More)</vt:lpstr>
      <vt:lpstr>Multinomial Choice Logit: When Choices Matter (More)</vt:lpstr>
      <vt:lpstr>What makes this setting unique? </vt:lpstr>
      <vt:lpstr>What makes this setting unique? </vt:lpstr>
      <vt:lpstr>Multinomial Logit: Setup</vt:lpstr>
      <vt:lpstr>Multinomial Logit: Setup</vt:lpstr>
      <vt:lpstr>Multinomial Logit: Setup</vt:lpstr>
      <vt:lpstr>Multinomial Logit: Intuition </vt:lpstr>
      <vt:lpstr>Multinomial Logit: Estimation</vt:lpstr>
      <vt:lpstr>Multinomial Logit: Estimation</vt:lpstr>
      <vt:lpstr>Multinomial Logit: Interpretation</vt:lpstr>
      <vt:lpstr>Multinomial Logit: Interpretation</vt:lpstr>
      <vt:lpstr>A quick note: multinomial probit versus logit</vt:lpstr>
      <vt:lpstr>Example: How do physicians choose specialties? </vt:lpstr>
      <vt:lpstr>Example: How do physicians choose specialties? </vt:lpstr>
      <vt:lpstr>Example: How do physicians choose specialties? </vt:lpstr>
      <vt:lpstr>Example: How do physicians choose specialties? </vt:lpstr>
      <vt:lpstr>Choice Experiment</vt:lpstr>
      <vt:lpstr>Choice Experiments</vt:lpstr>
      <vt:lpstr>Results: What do MDs Care About?</vt:lpstr>
      <vt:lpstr>Policy Implications: Simulating Choices</vt:lpstr>
      <vt:lpstr>Mini Referee Report</vt:lpstr>
      <vt:lpstr>Conclusion: Limited Dependent Variables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Econometrics I:</dc:title>
  <dc:creator>Audrey Laporte</dc:creator>
  <cp:lastModifiedBy>Alexander Hoagland</cp:lastModifiedBy>
  <cp:revision>578</cp:revision>
  <dcterms:created xsi:type="dcterms:W3CDTF">2011-01-10T00:42:42Z</dcterms:created>
  <dcterms:modified xsi:type="dcterms:W3CDTF">2025-11-20T20:05:40Z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034a106e-6316-442c-ad35-738afd673d2b_Enabled">
    <vt:lpwstr>True</vt:lpwstr>
  </property>
  <property fmtid="{D5CDD505-2E9C-101B-9397-08002B2CF9AE}" pid="3" name="MSIP_Label_034a106e-6316-442c-ad35-738afd673d2b_SiteId">
    <vt:lpwstr>cddc1229-ac2a-4b97-b78a-0e5cacb5865c</vt:lpwstr>
  </property>
  <property fmtid="{D5CDD505-2E9C-101B-9397-08002B2CF9AE}" pid="4" name="MSIP_Label_034a106e-6316-442c-ad35-738afd673d2b_Owner">
    <vt:lpwstr>Eric.Nauenberg@ontario.ca</vt:lpwstr>
  </property>
  <property fmtid="{D5CDD505-2E9C-101B-9397-08002B2CF9AE}" pid="5" name="MSIP_Label_034a106e-6316-442c-ad35-738afd673d2b_SetDate">
    <vt:lpwstr>2020-08-28T20:23:07.5369310Z</vt:lpwstr>
  </property>
  <property fmtid="{D5CDD505-2E9C-101B-9397-08002B2CF9AE}" pid="6" name="MSIP_Label_034a106e-6316-442c-ad35-738afd673d2b_Name">
    <vt:lpwstr>OPS - Unclassified Information</vt:lpwstr>
  </property>
  <property fmtid="{D5CDD505-2E9C-101B-9397-08002B2CF9AE}" pid="7" name="MSIP_Label_034a106e-6316-442c-ad35-738afd673d2b_Application">
    <vt:lpwstr>Microsoft Azure Information Protection</vt:lpwstr>
  </property>
  <property fmtid="{D5CDD505-2E9C-101B-9397-08002B2CF9AE}" pid="8" name="MSIP_Label_034a106e-6316-442c-ad35-738afd673d2b_ActionId">
    <vt:lpwstr>e0d92f5a-28a2-4725-917b-84a82b221364</vt:lpwstr>
  </property>
  <property fmtid="{D5CDD505-2E9C-101B-9397-08002B2CF9AE}" pid="9" name="MSIP_Label_034a106e-6316-442c-ad35-738afd673d2b_Extended_MSFT_Method">
    <vt:lpwstr>Automatic</vt:lpwstr>
  </property>
  <property fmtid="{D5CDD505-2E9C-101B-9397-08002B2CF9AE}" pid="10" name="Sensitivity">
    <vt:lpwstr>OPS - Unclassified Information</vt:lpwstr>
  </property>
</Properties>
</file>